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theme/themeOverride1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91" r:id="rId3"/>
    <p:sldId id="266" r:id="rId4"/>
    <p:sldId id="257" r:id="rId5"/>
    <p:sldId id="289" r:id="rId6"/>
    <p:sldId id="285" r:id="rId7"/>
    <p:sldId id="286" r:id="rId8"/>
    <p:sldId id="287" r:id="rId9"/>
    <p:sldId id="288" r:id="rId10"/>
    <p:sldId id="284" r:id="rId11"/>
    <p:sldId id="267" r:id="rId12"/>
    <p:sldId id="269" r:id="rId13"/>
    <p:sldId id="270" r:id="rId14"/>
    <p:sldId id="271" r:id="rId15"/>
    <p:sldId id="268" r:id="rId16"/>
    <p:sldId id="263" r:id="rId17"/>
    <p:sldId id="272" r:id="rId18"/>
    <p:sldId id="275" r:id="rId19"/>
    <p:sldId id="276" r:id="rId20"/>
    <p:sldId id="277" r:id="rId21"/>
    <p:sldId id="278" r:id="rId22"/>
    <p:sldId id="279" r:id="rId23"/>
    <p:sldId id="293" r:id="rId24"/>
    <p:sldId id="280" r:id="rId25"/>
    <p:sldId id="290"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1" autoAdjust="0"/>
  </p:normalViewPr>
  <p:slideViewPr>
    <p:cSldViewPr>
      <p:cViewPr varScale="1">
        <p:scale>
          <a:sx n="55" d="100"/>
          <a:sy n="55" d="100"/>
        </p:scale>
        <p:origin x="-10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410FE-5439-490D-8364-3190D7A52539}" type="datetimeFigureOut">
              <a:rPr lang="en-AU" smtClean="0"/>
              <a:t>8/03/2017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A83E7-6AEA-4A72-9C7E-D5DAE9066C52}" type="slidenum">
              <a:rPr lang="en-AU" smtClean="0"/>
              <a:t>‹#›</a:t>
            </a:fld>
            <a:endParaRPr lang="en-AU"/>
          </a:p>
        </p:txBody>
      </p:sp>
    </p:spTree>
    <p:extLst>
      <p:ext uri="{BB962C8B-B14F-4D97-AF65-F5344CB8AC3E}">
        <p14:creationId xmlns:p14="http://schemas.microsoft.com/office/powerpoint/2010/main" val="377696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elimiter.com.au/2013/08/07/anatomy-of-qld-health-it-disaster%E2%80%A8-ibm-should-never-have-been-appoint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2</a:t>
            </a:fld>
            <a:endParaRPr lang="en-AU"/>
          </a:p>
        </p:txBody>
      </p:sp>
    </p:spTree>
    <p:extLst>
      <p:ext uri="{BB962C8B-B14F-4D97-AF65-F5344CB8AC3E}">
        <p14:creationId xmlns:p14="http://schemas.microsoft.com/office/powerpoint/2010/main" val="71840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u="sng" dirty="0" smtClean="0">
                <a:hlinkClick r:id="rId3"/>
              </a:rPr>
              <a:t>http://delimiter.com.au/2013/08/07/anatomy-of-qld-health-it-disaster%E2%80%A8-ibm-should-never-have-been-appointed/</a:t>
            </a:r>
            <a:r>
              <a:rPr lang="en-AU" b="1" dirty="0" smtClean="0"/>
              <a:t> </a:t>
            </a:r>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15</a:t>
            </a:fld>
            <a:endParaRPr lang="en-AU"/>
          </a:p>
        </p:txBody>
      </p:sp>
    </p:spTree>
    <p:extLst>
      <p:ext uri="{BB962C8B-B14F-4D97-AF65-F5344CB8AC3E}">
        <p14:creationId xmlns:p14="http://schemas.microsoft.com/office/powerpoint/2010/main" val="30119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 guarantee of success</a:t>
            </a:r>
          </a:p>
          <a:p>
            <a:r>
              <a:rPr lang="en-AU" dirty="0" smtClean="0"/>
              <a:t>Help</a:t>
            </a:r>
            <a:r>
              <a:rPr lang="en-AU" baseline="0" dirty="0" smtClean="0"/>
              <a:t> you make some of the generalised decisions that are common and for which there is a generalised solution… not all problems are like that.</a:t>
            </a:r>
            <a:endParaRPr lang="en-AU" dirty="0" smtClean="0"/>
          </a:p>
          <a:p>
            <a:r>
              <a:rPr lang="en-AU" dirty="0" smtClean="0"/>
              <a:t>Help you learn ways to avoid making mistakes</a:t>
            </a:r>
          </a:p>
          <a:p>
            <a:endParaRPr lang="en-AU" dirty="0" smtClean="0"/>
          </a:p>
          <a:p>
            <a:r>
              <a:rPr lang="en-AU" dirty="0" smtClean="0"/>
              <a:t>Again I’m not criticising</a:t>
            </a:r>
            <a:r>
              <a:rPr lang="en-AU" baseline="0" dirty="0" smtClean="0"/>
              <a:t> these methodologies… what I’m warning against is blind reliance on them. You must think. If you can deduce the conclusions from first principals then you will find it almost impossible to apply</a:t>
            </a:r>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16</a:t>
            </a:fld>
            <a:endParaRPr lang="en-AU"/>
          </a:p>
        </p:txBody>
      </p:sp>
    </p:spTree>
    <p:extLst>
      <p:ext uri="{BB962C8B-B14F-4D97-AF65-F5344CB8AC3E}">
        <p14:creationId xmlns:p14="http://schemas.microsoft.com/office/powerpoint/2010/main" val="11679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i="1" dirty="0" smtClean="0"/>
              <a:t>For many systems (especially </a:t>
            </a:r>
            <a:r>
              <a:rPr lang="en-AU" i="1" dirty="0" err="1" smtClean="0"/>
              <a:t>Optiver’s</a:t>
            </a:r>
            <a:r>
              <a:rPr lang="en-AU" i="1" dirty="0" smtClean="0"/>
              <a:t>) the scope of the project depends on how successful the software is. There is a very real possibility that the idea will fail and so the software will be thrown away. However if it’s successful more will be wanted.</a:t>
            </a:r>
          </a:p>
          <a:p>
            <a:endParaRPr lang="en-AU" dirty="0" smtClean="0"/>
          </a:p>
          <a:p>
            <a:r>
              <a:rPr lang="en-AU" i="1" dirty="0" smtClean="0"/>
              <a:t>For complex systems analysing upfront is massive, and you can’t prove you haven’t forgotten something.</a:t>
            </a:r>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17</a:t>
            </a:fld>
            <a:endParaRPr lang="en-AU"/>
          </a:p>
        </p:txBody>
      </p:sp>
    </p:spTree>
    <p:extLst>
      <p:ext uri="{BB962C8B-B14F-4D97-AF65-F5344CB8AC3E}">
        <p14:creationId xmlns:p14="http://schemas.microsoft.com/office/powerpoint/2010/main" val="435113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Software needs to be different soon after you write the spec</a:t>
            </a:r>
          </a:p>
          <a:p>
            <a:r>
              <a:rPr lang="en-AU" dirty="0" err="1" smtClean="0"/>
              <a:t>Eg</a:t>
            </a:r>
            <a:r>
              <a:rPr lang="en-AU" dirty="0" smtClean="0"/>
              <a:t> regulations and market conditions change constantly</a:t>
            </a:r>
          </a:p>
          <a:p>
            <a:endParaRPr lang="en-AU" dirty="0" smtClean="0"/>
          </a:p>
          <a:p>
            <a:r>
              <a:rPr lang="en-AU" dirty="0" smtClean="0"/>
              <a:t>Our understanding of many things changes:</a:t>
            </a:r>
          </a:p>
          <a:p>
            <a:pPr marL="171450" indent="-171450">
              <a:buFont typeface="Arial" charset="0"/>
              <a:buChar char="•"/>
            </a:pPr>
            <a:r>
              <a:rPr lang="en-AU" baseline="0" dirty="0" smtClean="0"/>
              <a:t>Requirements</a:t>
            </a:r>
          </a:p>
          <a:p>
            <a:pPr marL="171450" indent="-171450">
              <a:buFont typeface="Arial" charset="0"/>
              <a:buChar char="•"/>
            </a:pPr>
            <a:r>
              <a:rPr lang="en-AU" baseline="0" dirty="0" smtClean="0"/>
              <a:t>Problems</a:t>
            </a:r>
          </a:p>
          <a:p>
            <a:pPr marL="171450" indent="-171450">
              <a:buFont typeface="Arial" charset="0"/>
              <a:buChar char="•"/>
            </a:pPr>
            <a:r>
              <a:rPr lang="en-AU" baseline="0" dirty="0" smtClean="0"/>
              <a:t>Best solutions</a:t>
            </a:r>
          </a:p>
          <a:p>
            <a:pPr marL="171450" indent="-171450">
              <a:buFont typeface="Arial" charset="0"/>
              <a:buChar char="•"/>
            </a:pPr>
            <a:r>
              <a:rPr lang="en-AU" baseline="0" dirty="0" smtClean="0"/>
              <a:t>Risks</a:t>
            </a:r>
          </a:p>
          <a:p>
            <a:pPr marL="0" indent="0">
              <a:buFont typeface="Arial" charset="0"/>
              <a:buNone/>
            </a:pPr>
            <a:r>
              <a:rPr lang="en-AU" dirty="0" smtClean="0"/>
              <a:t>We learn!</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Practice: the people with the knowledge will change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Jobs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get bored</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Sick</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Jury duty</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Go on holidays</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AU" dirty="0" smtClean="0"/>
              <a:t>have personal issues…</a:t>
            </a:r>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18</a:t>
            </a:fld>
            <a:endParaRPr lang="en-AU"/>
          </a:p>
        </p:txBody>
      </p:sp>
    </p:spTree>
    <p:extLst>
      <p:ext uri="{BB962C8B-B14F-4D97-AF65-F5344CB8AC3E}">
        <p14:creationId xmlns:p14="http://schemas.microsoft.com/office/powerpoint/2010/main" val="364457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Theory might argue that highly complexity demands more upfront planning… sensible…hard to argue with!</a:t>
            </a:r>
          </a:p>
          <a:p>
            <a:r>
              <a:rPr lang="en-AU" sz="1200" b="1" i="1" kern="1200" dirty="0" smtClean="0">
                <a:solidFill>
                  <a:schemeClr val="tx1"/>
                </a:solidFill>
                <a:effectLst/>
                <a:latin typeface="+mn-lt"/>
                <a:ea typeface="+mn-ea"/>
                <a:cs typeface="+mn-cs"/>
              </a:rPr>
              <a:t>Practice: 90/10 rule</a:t>
            </a:r>
          </a:p>
          <a:p>
            <a:r>
              <a:rPr lang="en-AU" sz="1200" i="1" kern="1200" dirty="0" smtClean="0">
                <a:solidFill>
                  <a:schemeClr val="tx1"/>
                </a:solidFill>
                <a:effectLst/>
                <a:latin typeface="+mn-lt"/>
                <a:ea typeface="+mn-ea"/>
                <a:cs typeface="+mn-cs"/>
              </a:rPr>
              <a:t>If you asked the person paying the bill  “do you want to spend 90% of your budget on this 10%”... most will say: NO WAY!</a:t>
            </a:r>
          </a:p>
          <a:p>
            <a:r>
              <a:rPr lang="en-AU" sz="1200" b="1" i="1" kern="1200" dirty="0" smtClean="0">
                <a:solidFill>
                  <a:schemeClr val="tx1"/>
                </a:solidFill>
                <a:effectLst/>
                <a:latin typeface="+mn-lt"/>
                <a:ea typeface="+mn-ea"/>
                <a:cs typeface="+mn-cs"/>
              </a:rPr>
              <a:t>Practice: KISS</a:t>
            </a:r>
          </a:p>
          <a:p>
            <a:r>
              <a:rPr lang="en-AU" sz="1200" i="1" kern="1200" dirty="0" smtClean="0">
                <a:solidFill>
                  <a:schemeClr val="tx1"/>
                </a:solidFill>
                <a:effectLst/>
                <a:latin typeface="+mn-lt"/>
                <a:ea typeface="+mn-ea"/>
                <a:cs typeface="+mn-cs"/>
              </a:rPr>
              <a:t>Do as much as you can with the least you can</a:t>
            </a:r>
          </a:p>
          <a:p>
            <a:r>
              <a:rPr lang="en-AU" sz="1200" i="1" kern="1200" dirty="0" smtClean="0">
                <a:solidFill>
                  <a:schemeClr val="tx1"/>
                </a:solidFill>
                <a:effectLst/>
                <a:latin typeface="+mn-lt"/>
                <a:ea typeface="+mn-ea"/>
                <a:cs typeface="+mn-cs"/>
              </a:rPr>
              <a:t>Leave the “corner cases” in the corner</a:t>
            </a:r>
          </a:p>
          <a:p>
            <a:r>
              <a:rPr lang="en-AU" sz="1200" b="1" i="1" kern="1200" dirty="0" smtClean="0">
                <a:solidFill>
                  <a:schemeClr val="tx1"/>
                </a:solidFill>
                <a:effectLst/>
                <a:latin typeface="+mn-lt"/>
                <a:ea typeface="+mn-ea"/>
                <a:cs typeface="+mn-cs"/>
              </a:rPr>
              <a:t>Practice: you’ll often avoid much of the complexity when you do the stuff around it.</a:t>
            </a:r>
          </a:p>
          <a:p>
            <a:r>
              <a:rPr lang="en-AU" sz="1200" i="1" kern="1200" dirty="0" smtClean="0">
                <a:solidFill>
                  <a:schemeClr val="tx1"/>
                </a:solidFill>
                <a:effectLst/>
                <a:latin typeface="+mn-lt"/>
                <a:ea typeface="+mn-ea"/>
                <a:cs typeface="+mn-cs"/>
              </a:rPr>
              <a:t>Discover a way to avoid it totally</a:t>
            </a:r>
          </a:p>
          <a:p>
            <a:r>
              <a:rPr lang="en-AU" sz="1200" i="1" kern="1200" dirty="0" smtClean="0">
                <a:solidFill>
                  <a:schemeClr val="tx1"/>
                </a:solidFill>
                <a:effectLst/>
                <a:latin typeface="+mn-lt"/>
                <a:ea typeface="+mn-ea"/>
                <a:cs typeface="+mn-cs"/>
              </a:rPr>
              <a:t>Discover a way to make it simple</a:t>
            </a:r>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19</a:t>
            </a:fld>
            <a:endParaRPr lang="en-AU"/>
          </a:p>
        </p:txBody>
      </p:sp>
    </p:spTree>
    <p:extLst>
      <p:ext uri="{BB962C8B-B14F-4D97-AF65-F5344CB8AC3E}">
        <p14:creationId xmlns:p14="http://schemas.microsoft.com/office/powerpoint/2010/main" val="10875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dirty="0" smtClean="0">
                <a:solidFill>
                  <a:schemeClr val="tx1"/>
                </a:solidFill>
                <a:effectLst/>
                <a:latin typeface="+mn-lt"/>
                <a:ea typeface="+mn-ea"/>
                <a:cs typeface="+mn-cs"/>
              </a:rPr>
              <a:t>If project bigger than one person… just add more people… right?</a:t>
            </a:r>
          </a:p>
          <a:p>
            <a:r>
              <a:rPr lang="en-AU" sz="1200" b="1" i="1" kern="1200" dirty="0" smtClean="0">
                <a:solidFill>
                  <a:schemeClr val="tx1"/>
                </a:solidFill>
                <a:effectLst/>
                <a:latin typeface="+mn-lt"/>
                <a:ea typeface="+mn-ea"/>
                <a:cs typeface="+mn-cs"/>
              </a:rPr>
              <a:t>Practice: People and projects don’t scale linearly!!!</a:t>
            </a:r>
          </a:p>
          <a:p>
            <a:r>
              <a:rPr lang="en-AU" sz="1200" i="1" kern="1200" dirty="0" smtClean="0">
                <a:solidFill>
                  <a:schemeClr val="tx1"/>
                </a:solidFill>
                <a:effectLst/>
                <a:latin typeface="+mn-lt"/>
                <a:ea typeface="+mn-ea"/>
                <a:cs typeface="+mn-cs"/>
              </a:rPr>
              <a:t>&lt; 1 person </a:t>
            </a:r>
            <a:r>
              <a:rPr lang="en-AU" sz="1200" kern="1200" dirty="0" smtClean="0">
                <a:solidFill>
                  <a:schemeClr val="tx1"/>
                </a:solidFill>
                <a:effectLst/>
                <a:latin typeface="+mn-lt"/>
                <a:ea typeface="+mn-ea"/>
                <a:cs typeface="+mn-cs"/>
              </a:rPr>
              <a:t>Inefficient - Effort to manage them is greater than the effort to do them</a:t>
            </a:r>
          </a:p>
          <a:p>
            <a:r>
              <a:rPr lang="en-AU" sz="1200" i="1" kern="1200" dirty="0" smtClean="0">
                <a:solidFill>
                  <a:schemeClr val="tx1"/>
                </a:solidFill>
                <a:effectLst/>
                <a:latin typeface="+mn-lt"/>
                <a:ea typeface="+mn-ea"/>
                <a:cs typeface="+mn-cs"/>
              </a:rPr>
              <a:t>&gt; 1 person</a:t>
            </a:r>
          </a:p>
          <a:p>
            <a:r>
              <a:rPr lang="en-AU" sz="1200" kern="1200" dirty="0" smtClean="0">
                <a:solidFill>
                  <a:schemeClr val="tx1"/>
                </a:solidFill>
                <a:effectLst/>
                <a:latin typeface="+mn-lt"/>
                <a:ea typeface="+mn-ea"/>
                <a:cs typeface="+mn-cs"/>
              </a:rPr>
              <a:t>Productivity is (at best!) square root of the number of people involved.</a:t>
            </a:r>
          </a:p>
          <a:p>
            <a:r>
              <a:rPr lang="en-AU" sz="1200" i="1" kern="1200" dirty="0" smtClean="0">
                <a:solidFill>
                  <a:schemeClr val="tx1"/>
                </a:solidFill>
                <a:effectLst/>
                <a:latin typeface="+mn-lt"/>
                <a:ea typeface="+mn-ea"/>
                <a:cs typeface="+mn-cs"/>
              </a:rPr>
              <a:t>Avoid inter-dependencies of people (and software)</a:t>
            </a:r>
          </a:p>
          <a:p>
            <a:r>
              <a:rPr lang="en-AU" sz="1200" i="1" kern="1200" dirty="0" smtClean="0">
                <a:solidFill>
                  <a:schemeClr val="tx1"/>
                </a:solidFill>
                <a:effectLst/>
                <a:latin typeface="+mn-lt"/>
                <a:ea typeface="+mn-ea"/>
                <a:cs typeface="+mn-cs"/>
              </a:rPr>
              <a:t>Need interfaces… but that has a cost</a:t>
            </a:r>
          </a:p>
          <a:p>
            <a:r>
              <a:rPr lang="en-AU" sz="1200" kern="1200" dirty="0" smtClean="0">
                <a:solidFill>
                  <a:schemeClr val="tx1"/>
                </a:solidFill>
                <a:effectLst/>
                <a:latin typeface="+mn-lt"/>
                <a:ea typeface="+mn-ea"/>
                <a:cs typeface="+mn-cs"/>
              </a:rPr>
              <a:t>Interfaces are rarely perfect</a:t>
            </a:r>
          </a:p>
          <a:p>
            <a:r>
              <a:rPr lang="en-AU" sz="1200" kern="1200" dirty="0" smtClean="0">
                <a:solidFill>
                  <a:schemeClr val="tx1"/>
                </a:solidFill>
                <a:effectLst/>
                <a:latin typeface="+mn-lt"/>
                <a:ea typeface="+mn-ea"/>
                <a:cs typeface="+mn-cs"/>
              </a:rPr>
              <a:t>Interfaces are hard to change</a:t>
            </a:r>
          </a:p>
          <a:p>
            <a:r>
              <a:rPr lang="en-AU" sz="1200" kern="1200" dirty="0" smtClean="0">
                <a:solidFill>
                  <a:schemeClr val="tx1"/>
                </a:solidFill>
                <a:effectLst/>
                <a:latin typeface="+mn-lt"/>
                <a:ea typeface="+mn-ea"/>
                <a:cs typeface="+mn-cs"/>
              </a:rPr>
              <a:t>No one sees end-to-end… busy-work</a:t>
            </a:r>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20</a:t>
            </a:fld>
            <a:endParaRPr lang="en-AU"/>
          </a:p>
        </p:txBody>
      </p:sp>
    </p:spTree>
    <p:extLst>
      <p:ext uri="{BB962C8B-B14F-4D97-AF65-F5344CB8AC3E}">
        <p14:creationId xmlns:p14="http://schemas.microsoft.com/office/powerpoint/2010/main" val="16968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21</a:t>
            </a:fld>
            <a:endParaRPr lang="en-AU"/>
          </a:p>
        </p:txBody>
      </p:sp>
    </p:spTree>
    <p:extLst>
      <p:ext uri="{BB962C8B-B14F-4D97-AF65-F5344CB8AC3E}">
        <p14:creationId xmlns:p14="http://schemas.microsoft.com/office/powerpoint/2010/main" val="4248854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22</a:t>
            </a:fld>
            <a:endParaRPr lang="en-AU"/>
          </a:p>
        </p:txBody>
      </p:sp>
    </p:spTree>
    <p:extLst>
      <p:ext uri="{BB962C8B-B14F-4D97-AF65-F5344CB8AC3E}">
        <p14:creationId xmlns:p14="http://schemas.microsoft.com/office/powerpoint/2010/main" val="424885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I’ll put talk</a:t>
            </a:r>
            <a:r>
              <a:rPr lang="en-AU" baseline="0" dirty="0" smtClean="0"/>
              <a:t> in terms of the company I currently work for… </a:t>
            </a:r>
            <a:r>
              <a:rPr lang="en-AU" baseline="0" dirty="0" err="1" smtClean="0"/>
              <a:t>Optiver</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3</a:t>
            </a:fld>
            <a:endParaRPr lang="en-AU"/>
          </a:p>
        </p:txBody>
      </p:sp>
    </p:spTree>
    <p:extLst>
      <p:ext uri="{BB962C8B-B14F-4D97-AF65-F5344CB8AC3E}">
        <p14:creationId xmlns:p14="http://schemas.microsoft.com/office/powerpoint/2010/main" val="121365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AU" altLang="zh-CN" dirty="0" smtClean="0"/>
              <a:t>Ok, so who are we? </a:t>
            </a:r>
          </a:p>
          <a:p>
            <a:pPr eaLnBrk="1" hangingPunct="1"/>
            <a:endParaRPr lang="en-AU" altLang="zh-CN" dirty="0" smtClean="0"/>
          </a:p>
          <a:p>
            <a:pPr eaLnBrk="1" hangingPunct="1"/>
            <a:r>
              <a:rPr lang="en-AU" altLang="zh-CN" dirty="0" smtClean="0"/>
              <a:t>We started as a group of market makers on the Amsterdam trading floor in 1986 and today, 25 years later, we are the largest privately owned trading house in Europe and the Asia Pacific Region with a growing presence in the US.</a:t>
            </a:r>
          </a:p>
          <a:p>
            <a:pPr eaLnBrk="1" hangingPunct="1"/>
            <a:endParaRPr lang="en-AU" altLang="zh-CN" dirty="0" smtClean="0"/>
          </a:p>
          <a:p>
            <a:pPr eaLnBrk="1" hangingPunct="1"/>
            <a:r>
              <a:rPr lang="en-AU" altLang="zh-CN" dirty="0" smtClean="0"/>
              <a:t>Who do we work for? </a:t>
            </a:r>
            <a:r>
              <a:rPr lang="en-AU" altLang="zh-CN" b="1" dirty="0" smtClean="0"/>
              <a:t> we work for</a:t>
            </a:r>
            <a:r>
              <a:rPr lang="en-AU" altLang="zh-CN" dirty="0" smtClean="0"/>
              <a:t> ourselves so we don’t</a:t>
            </a:r>
            <a:r>
              <a:rPr lang="en-AU" altLang="zh-CN" baseline="0" dirty="0" smtClean="0"/>
              <a:t> have any clients</a:t>
            </a:r>
            <a:r>
              <a:rPr lang="en-AU" altLang="zh-CN" dirty="0" smtClean="0"/>
              <a:t>, we are a proprietary trading firm, we use our own money (company money), make our own trading decisions and set our own risk parameters. We take all the profits and any losses. </a:t>
            </a:r>
          </a:p>
          <a:p>
            <a:pPr eaLnBrk="1" hangingPunct="1"/>
            <a:endParaRPr lang="en-AU" altLang="zh-CN" dirty="0" smtClean="0"/>
          </a:p>
          <a:p>
            <a:pPr eaLnBrk="1" hangingPunct="1"/>
            <a:endParaRPr lang="en-AU" altLang="zh-CN" dirty="0" smtClean="0"/>
          </a:p>
          <a:p>
            <a:pPr eaLnBrk="1" hangingPunct="1"/>
            <a:endParaRPr lang="en-AU"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rgbClr val="FF0000"/>
                </a:solidFill>
              </a:rPr>
              <a:t>Founded in Amsterdam in 1986</a:t>
            </a:r>
          </a:p>
          <a:p>
            <a:pPr eaLnBrk="1" hangingPunct="1"/>
            <a:r>
              <a:rPr lang="en-AU" altLang="zh-CN" dirty="0" smtClean="0"/>
              <a:t>↘</a:t>
            </a:r>
          </a:p>
          <a:p>
            <a:pPr marL="0" indent="0"/>
            <a:r>
              <a:rPr lang="en-AU" sz="1200" b="1" dirty="0" smtClean="0">
                <a:solidFill>
                  <a:srgbClr val="FF0000"/>
                </a:solidFill>
              </a:rPr>
              <a:t>Largest privately owned trading house in: </a:t>
            </a:r>
          </a:p>
          <a:p>
            <a:pPr>
              <a:buFont typeface="Arial" pitchFamily="34" charset="0"/>
              <a:buChar char="•"/>
            </a:pPr>
            <a:endParaRPr lang="en-AU" sz="1200" b="1" dirty="0" smtClean="0">
              <a:solidFill>
                <a:srgbClr val="FF0000"/>
              </a:solidFill>
            </a:endParaRPr>
          </a:p>
          <a:p>
            <a:pPr lvl="1"/>
            <a:r>
              <a:rPr lang="en-AU" sz="1200" b="1" dirty="0" smtClean="0">
                <a:solidFill>
                  <a:srgbClr val="FF0000"/>
                </a:solidFill>
              </a:rPr>
              <a:t>Europe</a:t>
            </a:r>
          </a:p>
          <a:p>
            <a:pPr lvl="1"/>
            <a:r>
              <a:rPr lang="en-AU" sz="1200" b="1" dirty="0" smtClean="0">
                <a:solidFill>
                  <a:srgbClr val="FF0000"/>
                </a:solidFill>
              </a:rPr>
              <a:t>Asia Pacific </a:t>
            </a:r>
          </a:p>
          <a:p>
            <a:pPr lvl="1"/>
            <a:r>
              <a:rPr lang="en-AU" sz="1200" b="1" dirty="0" smtClean="0">
                <a:solidFill>
                  <a:srgbClr val="FF0000"/>
                </a:solidFill>
              </a:rPr>
              <a:t>USA</a:t>
            </a:r>
            <a:br>
              <a:rPr lang="en-AU" sz="1200" b="1" dirty="0" smtClean="0">
                <a:solidFill>
                  <a:srgbClr val="FF0000"/>
                </a:solidFill>
              </a:rPr>
            </a:br>
            <a:r>
              <a:rPr lang="en-AU" sz="1200" b="1" dirty="0" smtClean="0">
                <a:solidFill>
                  <a:srgbClr val="FF0000"/>
                </a:solidFill>
              </a:rPr>
              <a:t/>
            </a:r>
            <a:br>
              <a:rPr lang="en-AU" sz="1200" b="1" dirty="0" smtClean="0">
                <a:solidFill>
                  <a:srgbClr val="FF0000"/>
                </a:solidFill>
              </a:rPr>
            </a:br>
            <a:r>
              <a:rPr lang="en-AU" sz="1200" b="1" dirty="0" smtClean="0">
                <a:solidFill>
                  <a:srgbClr val="FF0000"/>
                </a:solidFill>
              </a:rPr>
              <a:t>Proprietary trading firm </a:t>
            </a:r>
          </a:p>
          <a:p>
            <a:pPr lvl="1"/>
            <a:endParaRPr lang="en-AU" sz="1200" b="1" dirty="0" smtClean="0">
              <a:solidFill>
                <a:srgbClr val="FF0000"/>
              </a:solidFill>
            </a:endParaRPr>
          </a:p>
          <a:p>
            <a:pPr eaLnBrk="1" hangingPunct="1"/>
            <a:endParaRPr lang="en-AU" altLang="zh-CN" dirty="0" smtClean="0"/>
          </a:p>
          <a:p>
            <a:endParaRPr lang="en-AU" dirty="0"/>
          </a:p>
        </p:txBody>
      </p:sp>
      <p:sp>
        <p:nvSpPr>
          <p:cNvPr id="4" name="Slide Number Placeholder 3"/>
          <p:cNvSpPr>
            <a:spLocks noGrp="1"/>
          </p:cNvSpPr>
          <p:nvPr>
            <p:ph type="sldNum" sz="quarter" idx="10"/>
          </p:nvPr>
        </p:nvSpPr>
        <p:spPr/>
        <p:txBody>
          <a:bodyPr/>
          <a:lstStyle/>
          <a:p>
            <a:fld id="{606C7D89-E50A-4A35-8D2D-48E1164C2437}" type="slidenum">
              <a:rPr lang="en-AU" smtClean="0"/>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98C2432-5349-4A55-BF03-E94B2E4E8721}" type="slidenum">
              <a:rPr lang="en-AU"/>
              <a:pPr/>
              <a:t>6</a:t>
            </a:fld>
            <a:endParaRPr lang="en-AU"/>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AU" altLang="zh-CN" dirty="0" smtClean="0"/>
              <a:t>Maybe what’s more relevant is how we differ from a broker or an investment bank? </a:t>
            </a:r>
          </a:p>
          <a:p>
            <a:pPr eaLnBrk="1" hangingPunct="1"/>
            <a:endParaRPr lang="en-AU" altLang="zh-CN" dirty="0" smtClean="0"/>
          </a:p>
          <a:p>
            <a:pPr eaLnBrk="1" hangingPunct="1"/>
            <a:r>
              <a:rPr lang="en-AU" altLang="zh-CN" b="1" dirty="0" smtClean="0"/>
              <a:t>(We only trade)</a:t>
            </a:r>
            <a:r>
              <a:rPr lang="en-AU" altLang="zh-CN" dirty="0" smtClean="0"/>
              <a:t> Trading is our speciality. Options in particular. We do trade other products but our main focus is derivatives. </a:t>
            </a:r>
          </a:p>
          <a:p>
            <a:pPr eaLnBrk="1" hangingPunct="1"/>
            <a:endParaRPr lang="en-AU" altLang="zh-CN" dirty="0" smtClean="0"/>
          </a:p>
          <a:p>
            <a:pPr eaLnBrk="1" hangingPunct="1"/>
            <a:r>
              <a:rPr lang="en-AU" altLang="zh-CN" dirty="0" smtClean="0"/>
              <a:t>Our</a:t>
            </a:r>
            <a:r>
              <a:rPr lang="en-AU" altLang="zh-CN" baseline="0" dirty="0" smtClean="0"/>
              <a:t> business is not in attempting to make long term predictions about the future price of a product. Instead, we attempt to make money at pricing the current value of a product more accurately than our competitors.</a:t>
            </a:r>
            <a:endParaRPr lang="en-AU" altLang="zh-CN"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pricing of options, stocks, futures and other financial products are closely related. </a:t>
            </a:r>
          </a:p>
          <a:p>
            <a:r>
              <a:rPr lang="en-AU" baseline="0" dirty="0" smtClean="0"/>
              <a:t>You can often price one in terms of the other (or a combination others), but these relationships are complex.</a:t>
            </a:r>
          </a:p>
          <a:p>
            <a:endParaRPr lang="en-AU" baseline="0" dirty="0" smtClean="0"/>
          </a:p>
          <a:p>
            <a:r>
              <a:rPr lang="en-AU" baseline="0" dirty="0" smtClean="0"/>
              <a:t>If we can more accurately price a product than anyone else, we can clearly identify when its pricing is out of whack, and capitalise on the difference - this is called arbitrage.</a:t>
            </a:r>
            <a:endParaRPr lang="en-AU" dirty="0"/>
          </a:p>
        </p:txBody>
      </p:sp>
      <p:sp>
        <p:nvSpPr>
          <p:cNvPr id="4" name="Slide Number Placeholder 3"/>
          <p:cNvSpPr>
            <a:spLocks noGrp="1"/>
          </p:cNvSpPr>
          <p:nvPr>
            <p:ph type="sldNum" sz="quarter" idx="10"/>
          </p:nvPr>
        </p:nvSpPr>
        <p:spPr/>
        <p:txBody>
          <a:bodyPr/>
          <a:lstStyle/>
          <a:p>
            <a:fld id="{606C7D89-E50A-4A35-8D2D-48E1164C2437}" type="slidenum">
              <a:rPr lang="en-AU" smtClean="0"/>
              <a:pPr/>
              <a:t>7</a:t>
            </a:fld>
            <a:endParaRPr lang="en-AU"/>
          </a:p>
        </p:txBody>
      </p:sp>
    </p:spTree>
    <p:extLst>
      <p:ext uri="{BB962C8B-B14F-4D97-AF65-F5344CB8AC3E}">
        <p14:creationId xmlns:p14="http://schemas.microsoft.com/office/powerpoint/2010/main" val="72827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8DB4787-8E7A-442B-9C7D-E9B2BB683A9F}" type="slidenum">
              <a:rPr lang="en-AU"/>
              <a:pPr/>
              <a:t>8</a:t>
            </a:fld>
            <a:endParaRPr lang="en-AU"/>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606C7D89-E50A-4A35-8D2D-48E1164C2437}"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10</a:t>
            </a:fld>
            <a:endParaRPr lang="en-AU"/>
          </a:p>
        </p:txBody>
      </p:sp>
    </p:spTree>
    <p:extLst>
      <p:ext uri="{BB962C8B-B14F-4D97-AF65-F5344CB8AC3E}">
        <p14:creationId xmlns:p14="http://schemas.microsoft.com/office/powerpoint/2010/main" val="286843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Countless examples of people</a:t>
            </a:r>
            <a:r>
              <a:rPr lang="en-AU" baseline="0" dirty="0" smtClean="0"/>
              <a:t> focusing on “worst case”</a:t>
            </a:r>
            <a:endParaRPr lang="en-AU" dirty="0"/>
          </a:p>
        </p:txBody>
      </p:sp>
      <p:sp>
        <p:nvSpPr>
          <p:cNvPr id="4" name="Slide Number Placeholder 3"/>
          <p:cNvSpPr>
            <a:spLocks noGrp="1"/>
          </p:cNvSpPr>
          <p:nvPr>
            <p:ph type="sldNum" sz="quarter" idx="10"/>
          </p:nvPr>
        </p:nvSpPr>
        <p:spPr/>
        <p:txBody>
          <a:bodyPr/>
          <a:lstStyle/>
          <a:p>
            <a:fld id="{BD1A83E7-6AEA-4A72-9C7E-D5DAE9066C52}" type="slidenum">
              <a:rPr lang="en-AU" smtClean="0"/>
              <a:t>12</a:t>
            </a:fld>
            <a:endParaRPr lang="en-AU"/>
          </a:p>
        </p:txBody>
      </p:sp>
    </p:spTree>
    <p:extLst>
      <p:ext uri="{BB962C8B-B14F-4D97-AF65-F5344CB8AC3E}">
        <p14:creationId xmlns:p14="http://schemas.microsoft.com/office/powerpoint/2010/main" val="217816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BEAA0C9-023D-4C75-AF27-808C8E912B05}"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236030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AA0C9-023D-4C75-AF27-808C8E912B05}"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249320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AA0C9-023D-4C75-AF27-808C8E912B05}"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324067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Date Placeholder 3"/>
          <p:cNvSpPr txBox="1">
            <a:spLocks/>
          </p:cNvSpPr>
          <p:nvPr userDrawn="1"/>
        </p:nvSpPr>
        <p:spPr>
          <a:xfrm>
            <a:off x="500063" y="2714625"/>
            <a:ext cx="8143875" cy="349250"/>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endParaRPr lang="en-AU" i="1" dirty="0">
              <a:solidFill>
                <a:schemeClr val="bg1">
                  <a:lumMod val="65000"/>
                </a:schemeClr>
              </a:solidFill>
            </a:endParaRPr>
          </a:p>
        </p:txBody>
      </p:sp>
      <p:sp>
        <p:nvSpPr>
          <p:cNvPr id="8" name="Footer Placeholder 4"/>
          <p:cNvSpPr txBox="1">
            <a:spLocks/>
          </p:cNvSpPr>
          <p:nvPr userDrawn="1"/>
        </p:nvSpPr>
        <p:spPr bwMode="auto">
          <a:xfrm>
            <a:off x="428625" y="1285875"/>
            <a:ext cx="8286750" cy="579438"/>
          </a:xfrm>
          <a:prstGeom prst="rect">
            <a:avLst/>
          </a:prstGeom>
          <a:noFill/>
          <a:ln w="9525">
            <a:noFill/>
            <a:miter lim="800000"/>
            <a:headEnd/>
            <a:tailEnd/>
          </a:ln>
        </p:spPr>
        <p:txBody>
          <a:bodyPr anchor="ctr"/>
          <a:lstStyle/>
          <a:p>
            <a:endParaRPr lang="en-AU" sz="3600" dirty="0">
              <a:solidFill>
                <a:schemeClr val="bg1"/>
              </a:solidFill>
              <a:latin typeface="Arial" charset="0"/>
            </a:endParaRPr>
          </a:p>
        </p:txBody>
      </p:sp>
      <p:sp>
        <p:nvSpPr>
          <p:cNvPr id="9" name="Slide Number Placeholder 5"/>
          <p:cNvSpPr txBox="1">
            <a:spLocks/>
          </p:cNvSpPr>
          <p:nvPr userDrawn="1"/>
        </p:nvSpPr>
        <p:spPr>
          <a:xfrm>
            <a:off x="500063" y="2357438"/>
            <a:ext cx="8143875" cy="357187"/>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endParaRPr lang="en-AU" i="1" dirty="0">
              <a:solidFill>
                <a:schemeClr val="bg1">
                  <a:lumMod val="65000"/>
                </a:schemeClr>
              </a:solidFill>
            </a:endParaRPr>
          </a:p>
        </p:txBody>
      </p:sp>
      <p:pic>
        <p:nvPicPr>
          <p:cNvPr id="11" name="Picture 10" descr="optiver_logo_cmyk white &amp; orange.png"/>
          <p:cNvPicPr>
            <a:picLocks noChangeAspect="1"/>
          </p:cNvPicPr>
          <p:nvPr userDrawn="1"/>
        </p:nvPicPr>
        <p:blipFill>
          <a:blip r:embed="rId2" cstate="print"/>
          <a:stretch>
            <a:fillRect/>
          </a:stretch>
        </p:blipFill>
        <p:spPr>
          <a:xfrm>
            <a:off x="5587782" y="5357826"/>
            <a:ext cx="3353902" cy="895111"/>
          </a:xfrm>
          <a:prstGeom prst="rect">
            <a:avLst/>
          </a:prstGeom>
        </p:spPr>
      </p:pic>
      <p:pic>
        <p:nvPicPr>
          <p:cNvPr id="12" name="Picture 11" descr="Satisfaction etc.png"/>
          <p:cNvPicPr>
            <a:picLocks noChangeAspect="1"/>
          </p:cNvPicPr>
          <p:nvPr userDrawn="1"/>
        </p:nvPicPr>
        <p:blipFill>
          <a:blip r:embed="rId3" cstate="print"/>
          <a:stretch>
            <a:fillRect/>
          </a:stretch>
        </p:blipFill>
        <p:spPr>
          <a:xfrm>
            <a:off x="155813" y="6436463"/>
            <a:ext cx="8832374" cy="207247"/>
          </a:xfrm>
          <a:prstGeom prst="rect">
            <a:avLst/>
          </a:prstGeom>
        </p:spPr>
      </p:pic>
    </p:spTree>
    <p:extLst>
      <p:ext uri="{BB962C8B-B14F-4D97-AF65-F5344CB8AC3E}">
        <p14:creationId xmlns:p14="http://schemas.microsoft.com/office/powerpoint/2010/main" val="131897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sp>
        <p:nvSpPr>
          <p:cNvPr id="7" name="Date Placeholder 3"/>
          <p:cNvSpPr txBox="1">
            <a:spLocks/>
          </p:cNvSpPr>
          <p:nvPr/>
        </p:nvSpPr>
        <p:spPr>
          <a:xfrm>
            <a:off x="500063" y="2714625"/>
            <a:ext cx="8143875" cy="349250"/>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endParaRPr lang="en-AU" i="1" dirty="0">
              <a:solidFill>
                <a:schemeClr val="bg1">
                  <a:lumMod val="65000"/>
                </a:schemeClr>
              </a:solidFill>
            </a:endParaRPr>
          </a:p>
        </p:txBody>
      </p:sp>
      <p:sp>
        <p:nvSpPr>
          <p:cNvPr id="8" name="Footer Placeholder 4"/>
          <p:cNvSpPr txBox="1">
            <a:spLocks/>
          </p:cNvSpPr>
          <p:nvPr/>
        </p:nvSpPr>
        <p:spPr bwMode="auto">
          <a:xfrm>
            <a:off x="428625" y="1285875"/>
            <a:ext cx="8286750" cy="579438"/>
          </a:xfrm>
          <a:prstGeom prst="rect">
            <a:avLst/>
          </a:prstGeom>
          <a:noFill/>
          <a:ln w="9525">
            <a:noFill/>
            <a:miter lim="800000"/>
            <a:headEnd/>
            <a:tailEnd/>
          </a:ln>
        </p:spPr>
        <p:txBody>
          <a:bodyPr anchor="ctr"/>
          <a:lstStyle/>
          <a:p>
            <a:endParaRPr lang="en-AU" sz="3600" dirty="0">
              <a:solidFill>
                <a:schemeClr val="bg1"/>
              </a:solidFill>
              <a:latin typeface="Arial" charset="0"/>
            </a:endParaRPr>
          </a:p>
        </p:txBody>
      </p:sp>
      <p:sp>
        <p:nvSpPr>
          <p:cNvPr id="9" name="Slide Number Placeholder 5"/>
          <p:cNvSpPr txBox="1">
            <a:spLocks/>
          </p:cNvSpPr>
          <p:nvPr/>
        </p:nvSpPr>
        <p:spPr>
          <a:xfrm>
            <a:off x="500063" y="2357438"/>
            <a:ext cx="8143875" cy="357187"/>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endParaRPr lang="en-AU" i="1" dirty="0">
              <a:solidFill>
                <a:schemeClr val="bg1">
                  <a:lumMod val="65000"/>
                </a:schemeClr>
              </a:solidFill>
            </a:endParaRPr>
          </a:p>
        </p:txBody>
      </p:sp>
      <p:pic>
        <p:nvPicPr>
          <p:cNvPr id="11" name="Picture 10" descr="optiver_logo_cmyk white &amp; orange.png"/>
          <p:cNvPicPr>
            <a:picLocks noChangeAspect="1"/>
          </p:cNvPicPr>
          <p:nvPr/>
        </p:nvPicPr>
        <p:blipFill>
          <a:blip r:embed="rId2" cstate="print"/>
          <a:stretch>
            <a:fillRect/>
          </a:stretch>
        </p:blipFill>
        <p:spPr>
          <a:xfrm>
            <a:off x="5587782" y="5357826"/>
            <a:ext cx="3353902" cy="895111"/>
          </a:xfrm>
          <a:prstGeom prst="rect">
            <a:avLst/>
          </a:prstGeom>
        </p:spPr>
      </p:pic>
      <p:pic>
        <p:nvPicPr>
          <p:cNvPr id="12" name="Picture 11" descr="Satisfaction etc.png"/>
          <p:cNvPicPr>
            <a:picLocks noChangeAspect="1"/>
          </p:cNvPicPr>
          <p:nvPr/>
        </p:nvPicPr>
        <p:blipFill>
          <a:blip r:embed="rId3" cstate="print"/>
          <a:stretch>
            <a:fillRect/>
          </a:stretch>
        </p:blipFill>
        <p:spPr>
          <a:xfrm>
            <a:off x="155813" y="6436463"/>
            <a:ext cx="8832374" cy="20724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071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485804" y="214290"/>
            <a:ext cx="8229600" cy="703282"/>
          </a:xfrm>
        </p:spPr>
        <p:txBody>
          <a:bodyPr>
            <a:normAutofit/>
          </a:bodyPr>
          <a:lstStyle>
            <a:lvl1pPr algn="l">
              <a:defRPr sz="2800">
                <a:solidFill>
                  <a:schemeClr val="bg1"/>
                </a:solidFill>
                <a:latin typeface="Arial" pitchFamily="34" charset="0"/>
                <a:cs typeface="Arial" pitchFamily="34" charset="0"/>
              </a:defRPr>
            </a:lvl1pPr>
          </a:lstStyle>
          <a:p>
            <a:r>
              <a:rPr lang="en-US" dirty="0" smtClean="0"/>
              <a:t>Header</a:t>
            </a:r>
            <a:endParaRPr lang="en-AU" dirty="0"/>
          </a:p>
        </p:txBody>
      </p:sp>
      <p:sp>
        <p:nvSpPr>
          <p:cNvPr id="3" name="Content Placeholder 2"/>
          <p:cNvSpPr>
            <a:spLocks noGrp="1"/>
          </p:cNvSpPr>
          <p:nvPr>
            <p:ph idx="1" hasCustomPrompt="1"/>
          </p:nvPr>
        </p:nvSpPr>
        <p:spPr>
          <a:xfrm>
            <a:off x="457200" y="1600200"/>
            <a:ext cx="8229600" cy="4525963"/>
          </a:xfrm>
          <a:prstGeom prst="rect">
            <a:avLst/>
          </a:prstGeom>
        </p:spPr>
        <p:txBody>
          <a:bodyPr>
            <a:normAutofit/>
          </a:bodyPr>
          <a:lstStyle>
            <a:lvl1pPr>
              <a:buNone/>
              <a:defRPr sz="2000">
                <a:latin typeface="Arial" pitchFamily="34" charset="0"/>
                <a:cs typeface="Arial" pitchFamily="34" charset="0"/>
              </a:defRPr>
            </a:lvl1pPr>
            <a:lvl2pPr>
              <a:defRPr sz="20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Text</a:t>
            </a:r>
          </a:p>
        </p:txBody>
      </p:sp>
      <p:pic>
        <p:nvPicPr>
          <p:cNvPr id="8" name="Picture 7" descr="optiver_logo_cmyk.jpg"/>
          <p:cNvPicPr>
            <a:picLocks noChangeAspect="1"/>
          </p:cNvPicPr>
          <p:nvPr/>
        </p:nvPicPr>
        <p:blipFill>
          <a:blip r:embed="rId2" cstate="print"/>
          <a:stretch>
            <a:fillRect/>
          </a:stretch>
        </p:blipFill>
        <p:spPr>
          <a:xfrm>
            <a:off x="7358082" y="6355148"/>
            <a:ext cx="1344815" cy="360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B9FFEC7-F3EC-C248-880B-45ACC5AB8D4D}"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72C2-8F16-894A-B9F5-EB1AFA5474CD}" type="slidenum">
              <a:rPr lang="en-US" smtClean="0"/>
              <a:t>‹#›</a:t>
            </a:fld>
            <a:endParaRPr lang="en-US"/>
          </a:p>
        </p:txBody>
      </p:sp>
    </p:spTree>
    <p:extLst>
      <p:ext uri="{BB962C8B-B14F-4D97-AF65-F5344CB8AC3E}">
        <p14:creationId xmlns:p14="http://schemas.microsoft.com/office/powerpoint/2010/main" val="215490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AA0C9-023D-4C75-AF27-808C8E912B05}"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413248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AA0C9-023D-4C75-AF27-808C8E912B05}" type="datetimeFigureOut">
              <a:rPr lang="en-AU" smtClean="0"/>
              <a:t>8/03/2017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174795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BEAA0C9-023D-4C75-AF27-808C8E912B05}"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264342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BEAA0C9-023D-4C75-AF27-808C8E912B05}" type="datetimeFigureOut">
              <a:rPr lang="en-AU" smtClean="0"/>
              <a:t>8/03/2017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407389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BEAA0C9-023D-4C75-AF27-808C8E912B05}" type="datetimeFigureOut">
              <a:rPr lang="en-AU" smtClean="0"/>
              <a:t>8/03/2017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13044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AA0C9-023D-4C75-AF27-808C8E912B05}" type="datetimeFigureOut">
              <a:rPr lang="en-AU" smtClean="0"/>
              <a:t>8/03/2017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18280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AA0C9-023D-4C75-AF27-808C8E912B05}"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3383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AA0C9-023D-4C75-AF27-808C8E912B05}" type="datetimeFigureOut">
              <a:rPr lang="en-AU" smtClean="0"/>
              <a:t>8/03/2017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A4DFBFB-F8EA-40EE-97F6-BCE420304A88}" type="slidenum">
              <a:rPr lang="en-AU" smtClean="0"/>
              <a:t>‹#›</a:t>
            </a:fld>
            <a:endParaRPr lang="en-AU"/>
          </a:p>
        </p:txBody>
      </p:sp>
    </p:spTree>
    <p:extLst>
      <p:ext uri="{BB962C8B-B14F-4D97-AF65-F5344CB8AC3E}">
        <p14:creationId xmlns:p14="http://schemas.microsoft.com/office/powerpoint/2010/main" val="250487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AA0C9-023D-4C75-AF27-808C8E912B05}" type="datetimeFigureOut">
              <a:rPr lang="en-AU" smtClean="0"/>
              <a:t>8/03/2017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FBFB-F8EA-40EE-97F6-BCE420304A88}" type="slidenum">
              <a:rPr lang="en-AU" smtClean="0"/>
              <a:t>‹#›</a:t>
            </a:fld>
            <a:endParaRPr lang="en-AU"/>
          </a:p>
        </p:txBody>
      </p:sp>
    </p:spTree>
    <p:extLst>
      <p:ext uri="{BB962C8B-B14F-4D97-AF65-F5344CB8AC3E}">
        <p14:creationId xmlns:p14="http://schemas.microsoft.com/office/powerpoint/2010/main" val="1595873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1849429"/>
            <a:ext cx="8258204" cy="365125"/>
          </a:xfrm>
          <a:prstGeom prst="rect">
            <a:avLst/>
          </a:prstGeom>
        </p:spPr>
        <p:txBody>
          <a:bodyPr vert="horz" lIns="91440" tIns="45720" rIns="91440" bIns="45720" rtlCol="0" anchor="ctr"/>
          <a:lstStyle>
            <a:lvl1pPr algn="l">
              <a:defRPr sz="1600" i="1">
                <a:solidFill>
                  <a:schemeClr val="bg1">
                    <a:lumMod val="75000"/>
                  </a:schemeClr>
                </a:solidFill>
                <a:latin typeface="Arial" pitchFamily="34" charset="0"/>
                <a:cs typeface="Arial" pitchFamily="34" charset="0"/>
              </a:defRPr>
            </a:lvl1pPr>
          </a:lstStyle>
          <a:p>
            <a:fld id="{3BEAA0C9-023D-4C75-AF27-808C8E912B05}" type="datetimeFigureOut">
              <a:rPr lang="en-AU" smtClean="0"/>
              <a:t>8/03/2017</a:t>
            </a:fld>
            <a:endParaRPr lang="en-AU"/>
          </a:p>
        </p:txBody>
      </p:sp>
      <p:sp>
        <p:nvSpPr>
          <p:cNvPr id="5" name="Footer Placeholder 4"/>
          <p:cNvSpPr>
            <a:spLocks noGrp="1"/>
          </p:cNvSpPr>
          <p:nvPr>
            <p:ph type="ftr" sz="quarter" idx="3"/>
          </p:nvPr>
        </p:nvSpPr>
        <p:spPr>
          <a:xfrm>
            <a:off x="461954" y="2349495"/>
            <a:ext cx="8253450" cy="365125"/>
          </a:xfrm>
          <a:prstGeom prst="rect">
            <a:avLst/>
          </a:prstGeom>
        </p:spPr>
        <p:txBody>
          <a:bodyPr vert="horz" lIns="91440" tIns="45720" rIns="91440" bIns="45720" rtlCol="0" anchor="ctr"/>
          <a:lstStyle>
            <a:lvl1pPr algn="l">
              <a:defRPr sz="1600" i="1">
                <a:solidFill>
                  <a:schemeClr val="bg1">
                    <a:lumMod val="75000"/>
                  </a:schemeClr>
                </a:solidFill>
                <a:latin typeface="Arial" pitchFamily="34" charset="0"/>
                <a:cs typeface="Arial" pitchFamily="34" charset="0"/>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DFBFB-F8EA-40EE-97F6-BCE420304A88}" type="slidenum">
              <a:rPr lang="en-AU" smtClean="0"/>
              <a:t>‹#›</a:t>
            </a:fld>
            <a:endParaRPr lang="en-AU"/>
          </a:p>
        </p:txBody>
      </p:sp>
      <p:sp>
        <p:nvSpPr>
          <p:cNvPr id="2" name="Title Placeholder 1"/>
          <p:cNvSpPr>
            <a:spLocks noGrp="1"/>
          </p:cNvSpPr>
          <p:nvPr>
            <p:ph type="title"/>
          </p:nvPr>
        </p:nvSpPr>
        <p:spPr>
          <a:xfrm>
            <a:off x="457200" y="714356"/>
            <a:ext cx="8229600" cy="703282"/>
          </a:xfrm>
          <a:prstGeom prst="rect">
            <a:avLst/>
          </a:prstGeom>
        </p:spPr>
        <p:txBody>
          <a:bodyPr vert="horz" lIns="91440" tIns="45720" rIns="91440" bIns="45720" rtlCol="0" anchor="ctr">
            <a:normAutofit/>
          </a:bodyPr>
          <a:lstStyle/>
          <a:p>
            <a:r>
              <a:rPr lang="en-US" dirty="0" smtClean="0"/>
              <a:t>Presentation Name</a:t>
            </a:r>
            <a:endParaRPr lang="en-AU"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914400" rtl="0" eaLnBrk="1" latinLnBrk="0" hangingPunct="1">
        <a:spcBef>
          <a:spcPct val="0"/>
        </a:spcBef>
        <a:buNone/>
        <a:defRPr sz="3200" kern="1200" baseline="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hemeOverride" Target="../theme/themeOverride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hemeOverride" Target="../theme/themeOverride9.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hemeOverride" Target="../theme/themeOverride10.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hemeOverride" Target="../theme/themeOverride1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1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1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hemeOverride" Target="../theme/themeOverride1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docid=vfLnNs3g_DlqHM&amp;tbnid=IXGqBUUztlh5HM:&amp;ved=0CAUQjRw&amp;url=http://epicrooms.com/shop-2/products/category/modern-graphics/&amp;ei=iFMZU7LiJ8SWkQWMioDAAw&amp;bvm=bv.62578216,d.dGI&amp;psig=AFQjCNHF4GlJBR7J1ZghoWG94hP0Gc4NNQ&amp;ust=139425506849200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t>
            </a:r>
            <a:endParaRPr lang="en-US" dirty="0"/>
          </a:p>
        </p:txBody>
      </p:sp>
      <p:sp>
        <p:nvSpPr>
          <p:cNvPr id="3" name="Subtitle 2"/>
          <p:cNvSpPr>
            <a:spLocks noGrp="1"/>
          </p:cNvSpPr>
          <p:nvPr>
            <p:ph type="subTitle" idx="1"/>
          </p:nvPr>
        </p:nvSpPr>
        <p:spPr/>
        <p:txBody>
          <a:bodyPr/>
          <a:lstStyle/>
          <a:p>
            <a:endParaRPr lang="en-US"/>
          </a:p>
        </p:txBody>
      </p:sp>
      <p:pic>
        <p:nvPicPr>
          <p:cNvPr id="8" name="Picture 7" descr="Optiver_PP_template_fron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715" cy="6864195"/>
          </a:xfrm>
          <a:prstGeom prst="rect">
            <a:avLst/>
          </a:prstGeom>
        </p:spPr>
      </p:pic>
      <p:sp>
        <p:nvSpPr>
          <p:cNvPr id="9" name="TextBox 8"/>
          <p:cNvSpPr txBox="1"/>
          <p:nvPr/>
        </p:nvSpPr>
        <p:spPr>
          <a:xfrm>
            <a:off x="3117850" y="1953736"/>
            <a:ext cx="2895600" cy="1107996"/>
          </a:xfrm>
          <a:prstGeom prst="rect">
            <a:avLst/>
          </a:prstGeom>
          <a:noFill/>
        </p:spPr>
        <p:txBody>
          <a:bodyPr wrap="square" rtlCol="0">
            <a:spAutoFit/>
          </a:bodyPr>
          <a:lstStyle/>
          <a:p>
            <a:pPr algn="ctr"/>
            <a:r>
              <a:rPr lang="en-US" sz="6600" dirty="0" smtClean="0">
                <a:solidFill>
                  <a:schemeClr val="bg1"/>
                </a:solidFill>
                <a:latin typeface="Intro Inline"/>
                <a:cs typeface="Intro Inline"/>
              </a:rPr>
              <a:t>It’s</a:t>
            </a:r>
            <a:endParaRPr lang="en-US" sz="6600" dirty="0">
              <a:solidFill>
                <a:schemeClr val="bg1"/>
              </a:solidFill>
              <a:latin typeface="Intro Inline"/>
              <a:cs typeface="Intro Inline"/>
            </a:endParaRPr>
          </a:p>
        </p:txBody>
      </p:sp>
      <p:sp>
        <p:nvSpPr>
          <p:cNvPr id="10" name="TextBox 9"/>
          <p:cNvSpPr txBox="1"/>
          <p:nvPr/>
        </p:nvSpPr>
        <p:spPr>
          <a:xfrm>
            <a:off x="2895600" y="2868136"/>
            <a:ext cx="3302000" cy="1015663"/>
          </a:xfrm>
          <a:prstGeom prst="rect">
            <a:avLst/>
          </a:prstGeom>
          <a:noFill/>
        </p:spPr>
        <p:txBody>
          <a:bodyPr wrap="square" rtlCol="0">
            <a:spAutoFit/>
          </a:bodyPr>
          <a:lstStyle/>
          <a:p>
            <a:pPr algn="ctr"/>
            <a:r>
              <a:rPr lang="en-US" sz="6000" dirty="0">
                <a:solidFill>
                  <a:schemeClr val="bg1"/>
                </a:solidFill>
                <a:latin typeface="Lobster 1.4"/>
                <a:cs typeface="Lobster 1.4"/>
              </a:rPr>
              <a:t>D</a:t>
            </a:r>
            <a:r>
              <a:rPr lang="en-US" sz="6000" dirty="0" smtClean="0">
                <a:solidFill>
                  <a:schemeClr val="bg1"/>
                </a:solidFill>
                <a:latin typeface="Lobster 1.4"/>
                <a:cs typeface="Lobster 1.4"/>
              </a:rPr>
              <a:t>ifferent</a:t>
            </a:r>
            <a:endParaRPr lang="en-US" sz="6000" dirty="0">
              <a:solidFill>
                <a:schemeClr val="bg1"/>
              </a:solidFill>
              <a:latin typeface="Lobster 1.4"/>
              <a:cs typeface="Lobster 1.4"/>
            </a:endParaRPr>
          </a:p>
        </p:txBody>
      </p:sp>
      <p:sp>
        <p:nvSpPr>
          <p:cNvPr id="11" name="TextBox 10"/>
          <p:cNvSpPr txBox="1"/>
          <p:nvPr/>
        </p:nvSpPr>
        <p:spPr>
          <a:xfrm>
            <a:off x="3117850" y="4006612"/>
            <a:ext cx="2895600" cy="1015663"/>
          </a:xfrm>
          <a:prstGeom prst="rect">
            <a:avLst/>
          </a:prstGeom>
          <a:noFill/>
        </p:spPr>
        <p:txBody>
          <a:bodyPr wrap="square" rtlCol="0">
            <a:spAutoFit/>
          </a:bodyPr>
          <a:lstStyle/>
          <a:p>
            <a:pPr algn="ctr"/>
            <a:r>
              <a:rPr lang="en-US" sz="6000" dirty="0" smtClean="0">
                <a:solidFill>
                  <a:schemeClr val="bg1"/>
                </a:solidFill>
                <a:latin typeface="Intro Inline"/>
                <a:cs typeface="Intro Inline"/>
              </a:rPr>
              <a:t>here</a:t>
            </a:r>
            <a:endParaRPr lang="en-US" sz="6000" dirty="0">
              <a:solidFill>
                <a:schemeClr val="bg1"/>
              </a:solidFill>
              <a:latin typeface="Intro Inline"/>
              <a:cs typeface="Intro Inline"/>
            </a:endParaRPr>
          </a:p>
        </p:txBody>
      </p:sp>
    </p:spTree>
    <p:extLst>
      <p:ext uri="{BB962C8B-B14F-4D97-AF65-F5344CB8AC3E}">
        <p14:creationId xmlns:p14="http://schemas.microsoft.com/office/powerpoint/2010/main" val="1061401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Algorithms</a:t>
            </a:r>
            <a:endParaRPr lang="en-AU" dirty="0"/>
          </a:p>
        </p:txBody>
      </p:sp>
      <p:sp>
        <p:nvSpPr>
          <p:cNvPr id="3" name="Content Placeholder 2"/>
          <p:cNvSpPr>
            <a:spLocks noGrp="1"/>
          </p:cNvSpPr>
          <p:nvPr>
            <p:ph idx="1"/>
          </p:nvPr>
        </p:nvSpPr>
        <p:spPr/>
        <p:txBody>
          <a:bodyPr>
            <a:normAutofit/>
          </a:bodyPr>
          <a:lstStyle/>
          <a:p>
            <a:r>
              <a:rPr lang="en-AU" dirty="0" smtClean="0"/>
              <a:t>Theory will teach us about the speed of an algorithm.</a:t>
            </a:r>
          </a:p>
          <a:p>
            <a:r>
              <a:rPr lang="en-AU" dirty="0" smtClean="0"/>
              <a:t>How do they perform in practice?</a:t>
            </a:r>
          </a:p>
          <a:p>
            <a:r>
              <a:rPr lang="en-AU" dirty="0" smtClean="0"/>
              <a:t>… read the “</a:t>
            </a:r>
            <a:r>
              <a:rPr lang="en-AU" b="1" dirty="0" smtClean="0"/>
              <a:t>fine print</a:t>
            </a:r>
            <a:r>
              <a:rPr lang="en-AU" dirty="0" smtClean="0"/>
              <a:t>”…</a:t>
            </a:r>
          </a:p>
          <a:p>
            <a:r>
              <a:rPr lang="en-AU" dirty="0" smtClean="0"/>
              <a:t>Base on many generalising assumptions that don’t always apply…</a:t>
            </a:r>
          </a:p>
        </p:txBody>
      </p:sp>
    </p:spTree>
    <p:extLst>
      <p:ext uri="{BB962C8B-B14F-4D97-AF65-F5344CB8AC3E}">
        <p14:creationId xmlns:p14="http://schemas.microsoft.com/office/powerpoint/2010/main" val="772897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140718"/>
            <a:ext cx="2864346" cy="286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smtClean="0"/>
              <a:t>Algorithm Assumption 1</a:t>
            </a:r>
            <a:endParaRPr lang="en-AU" dirty="0"/>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AU" dirty="0" smtClean="0"/>
              <a:t>Limiting behaviour</a:t>
            </a:r>
            <a:r>
              <a:rPr lang="en-AU" dirty="0" smtClean="0"/>
              <a:t> </a:t>
            </a:r>
            <a:r>
              <a:rPr lang="en-AU" dirty="0"/>
              <a:t>as inputs reach </a:t>
            </a:r>
            <a:r>
              <a:rPr lang="en-AU" dirty="0" smtClean="0"/>
              <a:t>infinity</a:t>
            </a:r>
          </a:p>
          <a:p>
            <a:pPr marL="342900" lvl="1" indent="-342900">
              <a:buFont typeface="Arial" panose="020B0604020202020204" pitchFamily="34" charset="0"/>
              <a:buChar char="•"/>
            </a:pPr>
            <a:endParaRPr lang="en-AU" dirty="0" smtClean="0"/>
          </a:p>
          <a:p>
            <a:pPr marL="0" lvl="1" indent="0">
              <a:buNone/>
            </a:pPr>
            <a:r>
              <a:rPr lang="en-AU" b="1" dirty="0" smtClean="0"/>
              <a:t>Practice</a:t>
            </a:r>
            <a:r>
              <a:rPr lang="en-AU" dirty="0" smtClean="0"/>
              <a:t>: </a:t>
            </a:r>
          </a:p>
          <a:p>
            <a:pPr marL="0" lvl="1" indent="0">
              <a:buNone/>
            </a:pPr>
            <a:r>
              <a:rPr lang="en-AU" dirty="0" smtClean="0"/>
              <a:t>	Real </a:t>
            </a:r>
            <a:r>
              <a:rPr lang="en-AU" dirty="0"/>
              <a:t>problems are often smaller than infinity </a:t>
            </a:r>
            <a:r>
              <a:rPr lang="en-AU" dirty="0">
                <a:sym typeface="Wingdings" panose="05000000000000000000" pitchFamily="2" charset="2"/>
              </a:rPr>
              <a:t></a:t>
            </a:r>
            <a:endParaRPr lang="en-AU" dirty="0"/>
          </a:p>
          <a:p>
            <a:pPr marL="342900" lvl="1" indent="-342900">
              <a:buFont typeface="Arial" panose="020B0604020202020204" pitchFamily="34" charset="0"/>
              <a:buChar char="•"/>
            </a:pPr>
            <a:endParaRPr lang="en-AU" dirty="0" smtClean="0"/>
          </a:p>
          <a:p>
            <a:pPr marL="0" lvl="1" indent="0">
              <a:buNone/>
            </a:pPr>
            <a:r>
              <a:rPr lang="en-AU" dirty="0" smtClean="0"/>
              <a:t>Implication:</a:t>
            </a:r>
          </a:p>
          <a:p>
            <a:pPr marL="342900" lvl="1" indent="-342900">
              <a:buFont typeface="Arial" panose="020B0604020202020204" pitchFamily="34" charset="0"/>
              <a:buChar char="•"/>
            </a:pPr>
            <a:r>
              <a:rPr lang="en-AU" dirty="0" smtClean="0"/>
              <a:t>In most scenarios it doesn’t matter.</a:t>
            </a:r>
          </a:p>
          <a:p>
            <a:pPr marL="342900" lvl="1" indent="-342900">
              <a:buFont typeface="Arial" panose="020B0604020202020204" pitchFamily="34" charset="0"/>
              <a:buChar char="•"/>
            </a:pPr>
            <a:r>
              <a:rPr lang="en-AU" dirty="0" smtClean="0"/>
              <a:t>Creating/maintaining data structures are not free</a:t>
            </a:r>
          </a:p>
          <a:p>
            <a:pPr marL="342900" lvl="1" indent="-342900">
              <a:buFont typeface="Arial" panose="020B0604020202020204" pitchFamily="34" charset="0"/>
              <a:buChar char="•"/>
            </a:pPr>
            <a:r>
              <a:rPr lang="en-AU" dirty="0" smtClean="0"/>
              <a:t>This can mean (sometimes) simple is better</a:t>
            </a:r>
            <a:endParaRPr lang="en-AU" dirty="0"/>
          </a:p>
          <a:p>
            <a:endParaRPr lang="en-AU" dirty="0"/>
          </a:p>
        </p:txBody>
      </p:sp>
    </p:spTree>
    <p:extLst>
      <p:ext uri="{BB962C8B-B14F-4D97-AF65-F5344CB8AC3E}">
        <p14:creationId xmlns:p14="http://schemas.microsoft.com/office/powerpoint/2010/main" val="2548488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Algorithm Assumption 2</a:t>
            </a:r>
            <a:endParaRPr lang="en-AU" dirty="0"/>
          </a:p>
        </p:txBody>
      </p:sp>
      <p:sp>
        <p:nvSpPr>
          <p:cNvPr id="3" name="Content Placeholder 2"/>
          <p:cNvSpPr>
            <a:spLocks noGrp="1"/>
          </p:cNvSpPr>
          <p:nvPr>
            <p:ph idx="1"/>
          </p:nvPr>
        </p:nvSpPr>
        <p:spPr/>
        <p:txBody>
          <a:bodyPr/>
          <a:lstStyle/>
          <a:p>
            <a:pPr marL="457200" lvl="1" indent="0">
              <a:buNone/>
            </a:pPr>
            <a:r>
              <a:rPr lang="en-AU" dirty="0" smtClean="0"/>
              <a:t>Focus on worst </a:t>
            </a:r>
            <a:r>
              <a:rPr lang="en-AU" dirty="0" smtClean="0"/>
              <a:t>case</a:t>
            </a:r>
            <a:r>
              <a:rPr lang="en-AU" dirty="0" smtClean="0"/>
              <a:t>, or even average</a:t>
            </a:r>
            <a:r>
              <a:rPr lang="en-AU" dirty="0" smtClean="0"/>
              <a:t>.</a:t>
            </a:r>
            <a:endParaRPr lang="en-AU" dirty="0" smtClean="0"/>
          </a:p>
          <a:p>
            <a:pPr marL="457200" lvl="1" indent="0">
              <a:buNone/>
            </a:pPr>
            <a:endParaRPr lang="en-AU" dirty="0"/>
          </a:p>
          <a:p>
            <a:pPr marL="457200" lvl="1" indent="0">
              <a:buNone/>
            </a:pPr>
            <a:r>
              <a:rPr lang="en-AU" dirty="0" err="1" smtClean="0"/>
              <a:t>Eg</a:t>
            </a:r>
            <a:r>
              <a:rPr lang="en-AU" dirty="0" smtClean="0"/>
              <a:t>. Quicksort</a:t>
            </a:r>
            <a:r>
              <a:rPr lang="en-AU" dirty="0"/>
              <a:t>: </a:t>
            </a:r>
          </a:p>
          <a:p>
            <a:pPr marL="1371600" lvl="2" indent="-514350"/>
            <a:r>
              <a:rPr lang="en-AU" dirty="0"/>
              <a:t>Worst </a:t>
            </a:r>
            <a:r>
              <a:rPr lang="en-AU" dirty="0" smtClean="0"/>
              <a:t>Cast: </a:t>
            </a:r>
            <a:r>
              <a:rPr lang="en-AU" dirty="0"/>
              <a:t>O(n</a:t>
            </a:r>
            <a:r>
              <a:rPr lang="en-AU" baseline="30000" dirty="0"/>
              <a:t>2</a:t>
            </a:r>
            <a:r>
              <a:rPr lang="en-AU" dirty="0"/>
              <a:t>),</a:t>
            </a:r>
          </a:p>
          <a:p>
            <a:pPr marL="1371600" lvl="2" indent="-514350"/>
            <a:r>
              <a:rPr lang="en-AU" dirty="0" smtClean="0"/>
              <a:t>Average Case O( n log n)</a:t>
            </a:r>
          </a:p>
          <a:p>
            <a:pPr marL="1371600" lvl="2" indent="-514350"/>
            <a:r>
              <a:rPr lang="en-AU" dirty="0" smtClean="0"/>
              <a:t>Reality… even better!</a:t>
            </a:r>
            <a:endParaRPr lang="en-AU" dirty="0"/>
          </a:p>
          <a:p>
            <a:pPr marL="0" lvl="1" indent="0">
              <a:buNone/>
            </a:pPr>
            <a:endParaRPr lang="en-AU" dirty="0"/>
          </a:p>
          <a:p>
            <a:r>
              <a:rPr lang="en-AU" dirty="0" smtClean="0"/>
              <a:t>Often its better to make the </a:t>
            </a:r>
            <a:r>
              <a:rPr lang="en-AU" b="1" dirty="0" smtClean="0"/>
              <a:t>important</a:t>
            </a:r>
            <a:endParaRPr lang="en-AU" b="1" dirty="0" smtClean="0"/>
          </a:p>
          <a:p>
            <a:r>
              <a:rPr lang="en-AU" dirty="0" smtClean="0"/>
              <a:t>case better, rather than focus on</a:t>
            </a:r>
          </a:p>
          <a:p>
            <a:r>
              <a:rPr lang="en-AU" dirty="0" smtClean="0"/>
              <a:t>worst case.</a:t>
            </a:r>
          </a:p>
          <a:p>
            <a:endParaRPr lang="en-AU" dirty="0"/>
          </a:p>
          <a:p>
            <a:r>
              <a:rPr lang="en-AU" dirty="0" smtClean="0"/>
              <a:t>Slow sending an order…</a:t>
            </a:r>
            <a:endParaRPr lang="en-AU"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933056"/>
            <a:ext cx="3855343"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297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Algorithm Assumption 3:</a:t>
            </a:r>
            <a:endParaRPr lang="en-AU" dirty="0"/>
          </a:p>
        </p:txBody>
      </p:sp>
      <p:sp>
        <p:nvSpPr>
          <p:cNvPr id="3" name="Content Placeholder 2"/>
          <p:cNvSpPr>
            <a:spLocks noGrp="1"/>
          </p:cNvSpPr>
          <p:nvPr>
            <p:ph idx="1"/>
          </p:nvPr>
        </p:nvSpPr>
        <p:spPr/>
        <p:txBody>
          <a:bodyPr/>
          <a:lstStyle/>
          <a:p>
            <a:pPr marL="457200" lvl="1" indent="0">
              <a:buNone/>
            </a:pPr>
            <a:r>
              <a:rPr lang="en-AU" b="1" dirty="0" smtClean="0"/>
              <a:t>Assumption: All </a:t>
            </a:r>
            <a:r>
              <a:rPr lang="en-AU" b="1" dirty="0"/>
              <a:t>memory access costs are </a:t>
            </a:r>
            <a:r>
              <a:rPr lang="en-AU" b="1" dirty="0" smtClean="0"/>
              <a:t>equal</a:t>
            </a:r>
          </a:p>
          <a:p>
            <a:pPr marL="457200" lvl="1" indent="0">
              <a:buNone/>
            </a:pPr>
            <a:r>
              <a:rPr lang="en-AU" b="1" dirty="0" smtClean="0"/>
              <a:t>Practice:</a:t>
            </a:r>
            <a:r>
              <a:rPr lang="en-AU" dirty="0" smtClean="0"/>
              <a:t> Random access memory </a:t>
            </a:r>
            <a:r>
              <a:rPr lang="en-AU" dirty="0"/>
              <a:t>is rarely accessed </a:t>
            </a:r>
            <a:r>
              <a:rPr lang="en-AU" dirty="0" smtClean="0"/>
              <a:t>randomly, so CPUs use caches…and hardware prefetching.</a:t>
            </a:r>
          </a:p>
          <a:p>
            <a:pPr marL="457200" lvl="1" indent="0">
              <a:buNone/>
            </a:pPr>
            <a:endParaRPr lang="en-AU" dirty="0"/>
          </a:p>
          <a:p>
            <a:pPr marL="0" lvl="1" indent="0">
              <a:buNone/>
            </a:pPr>
            <a:endParaRPr lang="en-AU" dirty="0"/>
          </a:p>
          <a:p>
            <a:endParaRPr lang="en-AU" dirty="0"/>
          </a:p>
        </p:txBody>
      </p:sp>
      <p:sp>
        <p:nvSpPr>
          <p:cNvPr id="4" name="Content Placeholder 2"/>
          <p:cNvSpPr txBox="1">
            <a:spLocks/>
          </p:cNvSpPr>
          <p:nvPr/>
        </p:nvSpPr>
        <p:spPr>
          <a:xfrm>
            <a:off x="463740" y="2780928"/>
            <a:ext cx="5770984" cy="240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smtClean="0"/>
              <a:t>L1 cache reference: </a:t>
            </a:r>
          </a:p>
          <a:p>
            <a:r>
              <a:rPr lang="en-AU" dirty="0" smtClean="0"/>
              <a:t>L2 cache reference: </a:t>
            </a:r>
          </a:p>
          <a:p>
            <a:r>
              <a:rPr lang="en-AU" dirty="0" smtClean="0"/>
              <a:t>Main memory reference:</a:t>
            </a:r>
          </a:p>
          <a:p>
            <a:r>
              <a:rPr lang="en-AU" dirty="0" smtClean="0"/>
              <a:t>Disk seek:</a:t>
            </a:r>
            <a:endParaRPr lang="en-AU" dirty="0"/>
          </a:p>
        </p:txBody>
      </p:sp>
      <p:sp>
        <p:nvSpPr>
          <p:cNvPr id="5" name="Content Placeholder 2"/>
          <p:cNvSpPr txBox="1">
            <a:spLocks/>
          </p:cNvSpPr>
          <p:nvPr/>
        </p:nvSpPr>
        <p:spPr>
          <a:xfrm>
            <a:off x="5148064" y="2824336"/>
            <a:ext cx="3610744" cy="240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dirty="0" smtClean="0"/>
              <a:t>0.5 ns</a:t>
            </a:r>
          </a:p>
          <a:p>
            <a:pPr marL="0" indent="0">
              <a:buNone/>
            </a:pPr>
            <a:r>
              <a:rPr lang="en-AU" dirty="0" smtClean="0"/>
              <a:t>7 ns</a:t>
            </a:r>
          </a:p>
          <a:p>
            <a:pPr marL="0" indent="0">
              <a:buNone/>
            </a:pPr>
            <a:r>
              <a:rPr lang="en-AU" dirty="0" smtClean="0"/>
              <a:t>100 ns</a:t>
            </a:r>
          </a:p>
          <a:p>
            <a:pPr marL="0" indent="0">
              <a:buNone/>
            </a:pPr>
            <a:r>
              <a:rPr lang="en-AU" dirty="0" smtClean="0"/>
              <a:t>10,000,000 ns</a:t>
            </a:r>
            <a:endParaRPr lang="en-AU" dirty="0"/>
          </a:p>
        </p:txBody>
      </p:sp>
    </p:spTree>
    <p:extLst>
      <p:ext uri="{BB962C8B-B14F-4D97-AF65-F5344CB8AC3E}">
        <p14:creationId xmlns:p14="http://schemas.microsoft.com/office/powerpoint/2010/main" val="157942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 map lookup…</a:t>
            </a:r>
            <a:endParaRPr lang="en-AU" dirty="0"/>
          </a:p>
        </p:txBody>
      </p:sp>
      <p:sp>
        <p:nvSpPr>
          <p:cNvPr id="3" name="Content Placeholder 2"/>
          <p:cNvSpPr>
            <a:spLocks noGrp="1"/>
          </p:cNvSpPr>
          <p:nvPr>
            <p:ph idx="1"/>
          </p:nvPr>
        </p:nvSpPr>
        <p:spPr>
          <a:xfrm>
            <a:off x="457200" y="1600201"/>
            <a:ext cx="8229600" cy="532656"/>
          </a:xfrm>
        </p:spPr>
        <p:txBody>
          <a:bodyPr>
            <a:normAutofit/>
          </a:bodyPr>
          <a:lstStyle/>
          <a:p>
            <a:r>
              <a:rPr lang="en-AU" dirty="0" smtClean="0"/>
              <a:t>Hash Table</a:t>
            </a:r>
          </a:p>
          <a:p>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44" y="2204864"/>
            <a:ext cx="44100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48064"/>
            <a:ext cx="8229600" cy="5326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smtClean="0"/>
              <a:t>Array</a:t>
            </a:r>
          </a:p>
          <a:p>
            <a:endParaRPr lang="en-AU"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214392"/>
            <a:ext cx="14001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066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How do you write big complex software?</a:t>
            </a:r>
            <a:endParaRPr lang="en-AU" dirty="0"/>
          </a:p>
        </p:txBody>
      </p:sp>
      <p:sp>
        <p:nvSpPr>
          <p:cNvPr id="3" name="Content Placeholder 2"/>
          <p:cNvSpPr>
            <a:spLocks noGrp="1"/>
          </p:cNvSpPr>
          <p:nvPr>
            <p:ph idx="1"/>
          </p:nvPr>
        </p:nvSpPr>
        <p:spPr>
          <a:xfrm>
            <a:off x="457200" y="1600201"/>
            <a:ext cx="8229600" cy="892696"/>
          </a:xfrm>
        </p:spPr>
        <p:txBody>
          <a:bodyPr>
            <a:normAutofit/>
          </a:bodyPr>
          <a:lstStyle/>
          <a:p>
            <a:r>
              <a:rPr lang="en-AU" dirty="0" smtClean="0"/>
              <a:t>In practice… most do it badly…it’s hard!</a:t>
            </a:r>
          </a:p>
          <a:p>
            <a:endParaRPr lang="en-AU" dirty="0"/>
          </a:p>
        </p:txBody>
      </p:sp>
      <p:sp>
        <p:nvSpPr>
          <p:cNvPr id="4" name="Content Placeholder 2"/>
          <p:cNvSpPr txBox="1">
            <a:spLocks/>
          </p:cNvSpPr>
          <p:nvPr/>
        </p:nvSpPr>
        <p:spPr>
          <a:xfrm>
            <a:off x="467544" y="2276872"/>
            <a:ext cx="8229600" cy="305293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b="1" i="1" dirty="0" smtClean="0"/>
              <a:t>…The report notes that the Queensland Government paid IBM some $25.7 million for the replacement payroll system, after the original contract price was $6.2 million. However, the cost of operating the system has been estimated by KPMG to be $416.6 million for the three years to 30 June this year, as well as a further $836.9 million for the five years ending 30 June 2017.</a:t>
            </a:r>
          </a:p>
          <a:p>
            <a:endParaRPr lang="en-AU" dirty="0"/>
          </a:p>
        </p:txBody>
      </p:sp>
      <p:sp>
        <p:nvSpPr>
          <p:cNvPr id="5" name="Content Placeholder 2"/>
          <p:cNvSpPr txBox="1">
            <a:spLocks/>
          </p:cNvSpPr>
          <p:nvPr/>
        </p:nvSpPr>
        <p:spPr>
          <a:xfrm>
            <a:off x="467544" y="5128592"/>
            <a:ext cx="8229600" cy="892696"/>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smtClean="0"/>
          </a:p>
          <a:p>
            <a:r>
              <a:rPr lang="en-AU" dirty="0" smtClean="0"/>
              <a:t>(Tip: Don’t do it!)</a:t>
            </a:r>
            <a:endParaRPr lang="en-AU" dirty="0"/>
          </a:p>
        </p:txBody>
      </p:sp>
    </p:spTree>
    <p:extLst>
      <p:ext uri="{BB962C8B-B14F-4D97-AF65-F5344CB8AC3E}">
        <p14:creationId xmlns:p14="http://schemas.microsoft.com/office/powerpoint/2010/main" val="16307762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Theory: Have a great process</a:t>
            </a:r>
            <a:endParaRPr lang="en-AU" dirty="0"/>
          </a:p>
        </p:txBody>
      </p:sp>
      <p:sp>
        <p:nvSpPr>
          <p:cNvPr id="3" name="Content Placeholder 2"/>
          <p:cNvSpPr>
            <a:spLocks noGrp="1"/>
          </p:cNvSpPr>
          <p:nvPr>
            <p:ph idx="1"/>
          </p:nvPr>
        </p:nvSpPr>
        <p:spPr>
          <a:xfrm>
            <a:off x="395536" y="1556793"/>
            <a:ext cx="8229600" cy="3672408"/>
          </a:xfrm>
        </p:spPr>
        <p:txBody>
          <a:bodyPr>
            <a:normAutofit lnSpcReduction="10000"/>
          </a:bodyPr>
          <a:lstStyle/>
          <a:p>
            <a:pPr marL="457200" lvl="1" indent="0">
              <a:buNone/>
            </a:pPr>
            <a:r>
              <a:rPr lang="en-AU" i="1" dirty="0" smtClean="0"/>
              <a:t>Methodology</a:t>
            </a:r>
            <a:r>
              <a:rPr lang="en-AU" i="1" dirty="0" smtClean="0"/>
              <a:t> are great…</a:t>
            </a:r>
            <a:endParaRPr lang="en-AU" i="1" dirty="0"/>
          </a:p>
          <a:p>
            <a:pPr lvl="1"/>
            <a:r>
              <a:rPr lang="en-AU" i="1" dirty="0"/>
              <a:t>Agile</a:t>
            </a:r>
          </a:p>
          <a:p>
            <a:pPr lvl="1"/>
            <a:r>
              <a:rPr lang="en-AU" i="1" dirty="0"/>
              <a:t>Scrum</a:t>
            </a:r>
          </a:p>
          <a:p>
            <a:pPr lvl="1"/>
            <a:r>
              <a:rPr lang="en-AU" i="1" dirty="0"/>
              <a:t>Kanban</a:t>
            </a:r>
          </a:p>
          <a:p>
            <a:pPr lvl="1"/>
            <a:r>
              <a:rPr lang="en-AU" i="1" dirty="0" smtClean="0"/>
              <a:t>Extreme</a:t>
            </a:r>
          </a:p>
          <a:p>
            <a:pPr lvl="1"/>
            <a:r>
              <a:rPr lang="en-AU" i="1" dirty="0" smtClean="0"/>
              <a:t>…</a:t>
            </a:r>
            <a:endParaRPr lang="en-AU" i="1" dirty="0" smtClean="0"/>
          </a:p>
          <a:p>
            <a:pPr marL="457200" lvl="1" indent="0">
              <a:buNone/>
            </a:pPr>
            <a:endParaRPr lang="en-AU" dirty="0"/>
          </a:p>
          <a:p>
            <a:pPr marL="0" indent="0">
              <a:buNone/>
            </a:pPr>
            <a:r>
              <a:rPr lang="en-AU" dirty="0" smtClean="0"/>
              <a:t>These </a:t>
            </a:r>
            <a:r>
              <a:rPr lang="en-AU" dirty="0"/>
              <a:t>are like a tradesman’s </a:t>
            </a:r>
            <a:r>
              <a:rPr lang="en-AU" dirty="0" smtClean="0"/>
              <a:t>tools, or soldiers drills. </a:t>
            </a:r>
            <a:r>
              <a:rPr lang="en-AU" dirty="0" smtClean="0"/>
              <a:t>Don’t try to build a house without them!</a:t>
            </a:r>
          </a:p>
          <a:p>
            <a:pPr marL="0" indent="0">
              <a:buNone/>
            </a:pPr>
            <a:r>
              <a:rPr lang="en-AU" dirty="0" smtClean="0"/>
              <a:t>You </a:t>
            </a:r>
            <a:r>
              <a:rPr lang="en-AU" dirty="0"/>
              <a:t>can have a ute full of great tools, but it’s how you use them that </a:t>
            </a:r>
            <a:r>
              <a:rPr lang="en-AU" dirty="0" smtClean="0"/>
              <a:t>will make you a great </a:t>
            </a:r>
            <a:r>
              <a:rPr lang="en-AU" dirty="0" smtClean="0"/>
              <a:t>builder or soldier.</a:t>
            </a:r>
            <a:endParaRPr lang="en-AU" dirty="0"/>
          </a:p>
          <a:p>
            <a:endParaRPr lang="en-AU" dirty="0"/>
          </a:p>
        </p:txBody>
      </p:sp>
      <p:pic>
        <p:nvPicPr>
          <p:cNvPr id="6146" name="Picture 2" descr="Image result for soldiers synchronised spin rif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9977" y="1148353"/>
            <a:ext cx="4438527" cy="24966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570076"/>
            <a:ext cx="8280920" cy="523220"/>
          </a:xfrm>
          <a:prstGeom prst="rect">
            <a:avLst/>
          </a:prstGeom>
          <a:noFill/>
        </p:spPr>
        <p:txBody>
          <a:bodyPr wrap="square" rtlCol="0">
            <a:spAutoFit/>
          </a:bodyPr>
          <a:lstStyle/>
          <a:p>
            <a:r>
              <a:rPr lang="en-AU" sz="2800" b="1" dirty="0" smtClean="0"/>
              <a:t>Lesson </a:t>
            </a:r>
            <a:r>
              <a:rPr lang="en-AU" sz="2800" dirty="0" smtClean="0"/>
              <a:t>Delivery is what matters!</a:t>
            </a:r>
            <a:endParaRPr lang="en-AU" sz="2800" dirty="0"/>
          </a:p>
        </p:txBody>
      </p:sp>
    </p:spTree>
    <p:extLst>
      <p:ext uri="{BB962C8B-B14F-4D97-AF65-F5344CB8AC3E}">
        <p14:creationId xmlns:p14="http://schemas.microsoft.com/office/powerpoint/2010/main" val="4025190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Image result for school for the gif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232" y="2852936"/>
            <a:ext cx="3242320" cy="3242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Uncertainty</a:t>
            </a:r>
            <a:endParaRPr lang="en-AU" dirty="0"/>
          </a:p>
        </p:txBody>
      </p:sp>
      <p:sp>
        <p:nvSpPr>
          <p:cNvPr id="3" name="Content Placeholder 2"/>
          <p:cNvSpPr>
            <a:spLocks noGrp="1"/>
          </p:cNvSpPr>
          <p:nvPr>
            <p:ph idx="1"/>
          </p:nvPr>
        </p:nvSpPr>
        <p:spPr>
          <a:xfrm>
            <a:off x="457200" y="1600201"/>
            <a:ext cx="8229600" cy="3052935"/>
          </a:xfrm>
        </p:spPr>
        <p:txBody>
          <a:bodyPr>
            <a:normAutofit/>
          </a:bodyPr>
          <a:lstStyle/>
          <a:p>
            <a:r>
              <a:rPr lang="en-AU" i="1" u="sng" dirty="0" smtClean="0"/>
              <a:t>Uncertainty of success</a:t>
            </a:r>
            <a:r>
              <a:rPr lang="en-AU" i="1" dirty="0" smtClean="0"/>
              <a:t>: Scale </a:t>
            </a:r>
            <a:r>
              <a:rPr lang="en-AU" i="1" dirty="0"/>
              <a:t>project scope with </a:t>
            </a:r>
            <a:r>
              <a:rPr lang="en-AU" i="1" dirty="0" smtClean="0"/>
              <a:t>success</a:t>
            </a:r>
          </a:p>
          <a:p>
            <a:pPr lvl="1"/>
            <a:r>
              <a:rPr lang="en-AU" i="1" dirty="0" smtClean="0"/>
              <a:t>Many possible projects, so allocate more to the successful ones.</a:t>
            </a:r>
            <a:endParaRPr lang="en-AU" i="1" dirty="0"/>
          </a:p>
          <a:p>
            <a:r>
              <a:rPr lang="en-AU" i="1" u="sng" dirty="0" smtClean="0"/>
              <a:t>Uncertainty of details</a:t>
            </a:r>
            <a:r>
              <a:rPr lang="en-AU" i="1" dirty="0" smtClean="0"/>
              <a:t>: Can’t know if you know everything</a:t>
            </a:r>
          </a:p>
          <a:p>
            <a:r>
              <a:rPr lang="en-AU" i="1" dirty="0" smtClean="0"/>
              <a:t>	No </a:t>
            </a:r>
            <a:r>
              <a:rPr lang="en-AU" i="1" dirty="0"/>
              <a:t>better way to minimise uncertainty that to do it</a:t>
            </a:r>
            <a:r>
              <a:rPr lang="en-AU" i="1" dirty="0" smtClean="0"/>
              <a:t>!</a:t>
            </a:r>
          </a:p>
          <a:p>
            <a:endParaRPr lang="en-AU" i="1" dirty="0"/>
          </a:p>
          <a:p>
            <a:r>
              <a:rPr lang="en-AU" i="1" u="sng" dirty="0" smtClean="0"/>
              <a:t>Failures</a:t>
            </a:r>
            <a:r>
              <a:rPr lang="en-AU" i="1" dirty="0" smtClean="0"/>
              <a:t>:</a:t>
            </a:r>
          </a:p>
          <a:p>
            <a:pPr>
              <a:buFont typeface="Arial" panose="020B0604020202020204" pitchFamily="34" charset="0"/>
              <a:buChar char="•"/>
            </a:pPr>
            <a:r>
              <a:rPr lang="en-AU" i="1" dirty="0" smtClean="0"/>
              <a:t>GFC</a:t>
            </a:r>
            <a:endParaRPr lang="en-AU" i="1" dirty="0" smtClean="0"/>
          </a:p>
          <a:p>
            <a:pPr>
              <a:buFont typeface="Arial" panose="020B0604020202020204" pitchFamily="34" charset="0"/>
              <a:buChar char="•"/>
            </a:pPr>
            <a:r>
              <a:rPr lang="en-AU" i="1" dirty="0" smtClean="0"/>
              <a:t>Commonwealth Bank</a:t>
            </a:r>
            <a:endParaRPr lang="en-AU" i="1" dirty="0"/>
          </a:p>
        </p:txBody>
      </p:sp>
      <p:sp>
        <p:nvSpPr>
          <p:cNvPr id="4" name="TextBox 3"/>
          <p:cNvSpPr txBox="1"/>
          <p:nvPr/>
        </p:nvSpPr>
        <p:spPr>
          <a:xfrm>
            <a:off x="467544" y="5661248"/>
            <a:ext cx="6884889" cy="954107"/>
          </a:xfrm>
          <a:prstGeom prst="rect">
            <a:avLst/>
          </a:prstGeom>
          <a:noFill/>
        </p:spPr>
        <p:txBody>
          <a:bodyPr wrap="square" rtlCol="0">
            <a:spAutoFit/>
          </a:bodyPr>
          <a:lstStyle/>
          <a:p>
            <a:r>
              <a:rPr lang="en-AU" sz="2800" b="1" dirty="0" smtClean="0"/>
              <a:t>Lesson 2</a:t>
            </a:r>
            <a:r>
              <a:rPr lang="en-AU" sz="2800" dirty="0" smtClean="0"/>
              <a:t>: You’ll write code twice…</a:t>
            </a:r>
          </a:p>
          <a:p>
            <a:r>
              <a:rPr lang="en-AU" sz="2800" dirty="0" smtClean="0"/>
              <a:t>	weather you like it or not… so plan to!</a:t>
            </a:r>
            <a:endParaRPr lang="en-AU" sz="2800" dirty="0"/>
          </a:p>
        </p:txBody>
      </p:sp>
      <p:sp>
        <p:nvSpPr>
          <p:cNvPr id="5" name="TextBox 4"/>
          <p:cNvSpPr txBox="1"/>
          <p:nvPr/>
        </p:nvSpPr>
        <p:spPr>
          <a:xfrm>
            <a:off x="467544" y="4941168"/>
            <a:ext cx="6884889" cy="523220"/>
          </a:xfrm>
          <a:prstGeom prst="rect">
            <a:avLst/>
          </a:prstGeom>
          <a:noFill/>
        </p:spPr>
        <p:txBody>
          <a:bodyPr wrap="square" rtlCol="0">
            <a:spAutoFit/>
          </a:bodyPr>
          <a:lstStyle/>
          <a:p>
            <a:r>
              <a:rPr lang="en-AU" sz="2800" b="1" dirty="0" smtClean="0"/>
              <a:t>Lesson 1</a:t>
            </a:r>
            <a:r>
              <a:rPr lang="en-AU" sz="2800" dirty="0" smtClean="0"/>
              <a:t>: </a:t>
            </a:r>
            <a:r>
              <a:rPr lang="en-AU" sz="2800" dirty="0"/>
              <a:t>Don’t think you know it all!</a:t>
            </a:r>
          </a:p>
        </p:txBody>
      </p:sp>
    </p:spTree>
    <p:extLst>
      <p:ext uri="{BB962C8B-B14F-4D97-AF65-F5344CB8AC3E}">
        <p14:creationId xmlns:p14="http://schemas.microsoft.com/office/powerpoint/2010/main" val="2498039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Expect Change</a:t>
            </a:r>
            <a:endParaRPr lang="en-AU" dirty="0"/>
          </a:p>
        </p:txBody>
      </p:sp>
      <p:sp>
        <p:nvSpPr>
          <p:cNvPr id="3" name="Content Placeholder 2"/>
          <p:cNvSpPr>
            <a:spLocks noGrp="1"/>
          </p:cNvSpPr>
          <p:nvPr>
            <p:ph idx="1"/>
          </p:nvPr>
        </p:nvSpPr>
        <p:spPr>
          <a:xfrm>
            <a:off x="457200" y="1600201"/>
            <a:ext cx="8229600" cy="3124943"/>
          </a:xfrm>
        </p:spPr>
        <p:txBody>
          <a:bodyPr/>
          <a:lstStyle/>
          <a:p>
            <a:r>
              <a:rPr lang="en-AU" dirty="0"/>
              <a:t>Requirements </a:t>
            </a:r>
            <a:r>
              <a:rPr lang="en-AU" dirty="0" smtClean="0"/>
              <a:t>change</a:t>
            </a:r>
          </a:p>
          <a:p>
            <a:r>
              <a:rPr lang="en-AU" dirty="0" smtClean="0"/>
              <a:t>Our understanding changes… we learn!</a:t>
            </a:r>
          </a:p>
          <a:p>
            <a:r>
              <a:rPr lang="en-AU" dirty="0" smtClean="0"/>
              <a:t>People </a:t>
            </a:r>
            <a:r>
              <a:rPr lang="en-AU" dirty="0" smtClean="0"/>
              <a:t>Change</a:t>
            </a:r>
          </a:p>
          <a:p>
            <a:r>
              <a:rPr lang="en-AU" dirty="0" smtClean="0"/>
              <a:t>Technology Changes</a:t>
            </a:r>
            <a:endParaRPr lang="en-AU" dirty="0" smtClean="0"/>
          </a:p>
          <a:p>
            <a:endParaRPr lang="en-AU" dirty="0"/>
          </a:p>
          <a:p>
            <a:r>
              <a:rPr lang="en-AU" dirty="0" smtClean="0"/>
              <a:t>Failures:</a:t>
            </a:r>
          </a:p>
          <a:p>
            <a:pPr>
              <a:buFont typeface="Arial" charset="0"/>
              <a:buChar char="•"/>
            </a:pPr>
            <a:r>
              <a:rPr lang="en-AU" dirty="0" smtClean="0"/>
              <a:t>Digital </a:t>
            </a:r>
            <a:r>
              <a:rPr lang="en-AU" dirty="0" smtClean="0"/>
              <a:t>camera </a:t>
            </a:r>
            <a:r>
              <a:rPr lang="en-AU" dirty="0" smtClean="0"/>
              <a:t>system</a:t>
            </a:r>
            <a:endParaRPr lang="en-AU" dirty="0"/>
          </a:p>
          <a:p>
            <a:pPr>
              <a:buFont typeface="Arial" charset="0"/>
              <a:buChar char="•"/>
            </a:pPr>
            <a:r>
              <a:rPr lang="en-AU" dirty="0" smtClean="0"/>
              <a:t>Spread networks</a:t>
            </a:r>
          </a:p>
        </p:txBody>
      </p:sp>
      <p:sp>
        <p:nvSpPr>
          <p:cNvPr id="5" name="TextBox 4"/>
          <p:cNvSpPr txBox="1"/>
          <p:nvPr/>
        </p:nvSpPr>
        <p:spPr>
          <a:xfrm>
            <a:off x="467544" y="5858108"/>
            <a:ext cx="7560840" cy="523220"/>
          </a:xfrm>
          <a:prstGeom prst="rect">
            <a:avLst/>
          </a:prstGeom>
          <a:noFill/>
        </p:spPr>
        <p:txBody>
          <a:bodyPr wrap="square" rtlCol="0">
            <a:spAutoFit/>
          </a:bodyPr>
          <a:lstStyle/>
          <a:p>
            <a:r>
              <a:rPr lang="en-AU" sz="2800" b="1" dirty="0"/>
              <a:t>Lesson</a:t>
            </a:r>
            <a:r>
              <a:rPr lang="en-AU" sz="2800" dirty="0"/>
              <a:t>: Don’t be surprised… expect change!!!!!!!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32564"/>
            <a:ext cx="4089247" cy="223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0655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Complexity</a:t>
            </a:r>
            <a:endParaRPr lang="en-AU" dirty="0"/>
          </a:p>
        </p:txBody>
      </p:sp>
      <p:sp>
        <p:nvSpPr>
          <p:cNvPr id="3" name="Content Placeholder 2"/>
          <p:cNvSpPr>
            <a:spLocks noGrp="1"/>
          </p:cNvSpPr>
          <p:nvPr>
            <p:ph idx="1"/>
          </p:nvPr>
        </p:nvSpPr>
        <p:spPr>
          <a:xfrm>
            <a:off x="457200" y="1600201"/>
            <a:ext cx="8229600" cy="2332855"/>
          </a:xfrm>
        </p:spPr>
        <p:txBody>
          <a:bodyPr/>
          <a:lstStyle/>
          <a:p>
            <a:r>
              <a:rPr lang="en-AU" dirty="0" smtClean="0"/>
              <a:t>90/10 rule</a:t>
            </a:r>
          </a:p>
          <a:p>
            <a:r>
              <a:rPr lang="en-AU" dirty="0" smtClean="0"/>
              <a:t>KISS</a:t>
            </a:r>
          </a:p>
          <a:p>
            <a:r>
              <a:rPr lang="en-AU" dirty="0" smtClean="0"/>
              <a:t>Complexity often becomes simple after you start</a:t>
            </a:r>
          </a:p>
          <a:p>
            <a:endParaRPr lang="en-AU" dirty="0"/>
          </a:p>
          <a:p>
            <a:r>
              <a:rPr lang="en-AU" dirty="0" smtClean="0"/>
              <a:t>Failure:</a:t>
            </a:r>
          </a:p>
          <a:p>
            <a:pPr>
              <a:buFont typeface="Arial" charset="0"/>
              <a:buChar char="•"/>
            </a:pPr>
            <a:r>
              <a:rPr lang="en-AU" dirty="0" smtClean="0"/>
              <a:t>“Black box” </a:t>
            </a:r>
            <a:r>
              <a:rPr lang="en-AU" dirty="0" smtClean="0"/>
              <a:t>trading </a:t>
            </a:r>
            <a:r>
              <a:rPr lang="en-AU" dirty="0" smtClean="0"/>
              <a:t>algorithm</a:t>
            </a:r>
          </a:p>
          <a:p>
            <a:pPr>
              <a:buFont typeface="Arial" charset="0"/>
              <a:buChar char="•"/>
            </a:pPr>
            <a:endParaRPr lang="en-AU" dirty="0" smtClean="0"/>
          </a:p>
          <a:p>
            <a:pPr>
              <a:buFont typeface="Arial" charset="0"/>
              <a:buChar char="•"/>
            </a:pPr>
            <a:endParaRPr lang="en-AU" dirty="0"/>
          </a:p>
        </p:txBody>
      </p:sp>
      <p:pic>
        <p:nvPicPr>
          <p:cNvPr id="5122" name="Picture 2" descr="Image result for complexity fun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480" y="2708497"/>
            <a:ext cx="3810000"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805264"/>
            <a:ext cx="8033097" cy="523220"/>
          </a:xfrm>
          <a:prstGeom prst="rect">
            <a:avLst/>
          </a:prstGeom>
          <a:noFill/>
        </p:spPr>
        <p:txBody>
          <a:bodyPr wrap="none" rtlCol="0">
            <a:spAutoFit/>
          </a:bodyPr>
          <a:lstStyle/>
          <a:p>
            <a:r>
              <a:rPr lang="en-AU" sz="2800" b="1" dirty="0"/>
              <a:t>Lesson</a:t>
            </a:r>
            <a:r>
              <a:rPr lang="en-AU" sz="2800" dirty="0"/>
              <a:t>: Be roughly right… rather than precisely wrong</a:t>
            </a:r>
            <a:endParaRPr lang="en-AU" sz="2800" dirty="0"/>
          </a:p>
        </p:txBody>
      </p:sp>
    </p:spTree>
    <p:extLst>
      <p:ext uri="{BB962C8B-B14F-4D97-AF65-F5344CB8AC3E}">
        <p14:creationId xmlns:p14="http://schemas.microsoft.com/office/powerpoint/2010/main" val="18348936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en-AU" dirty="0"/>
          </a:p>
        </p:txBody>
      </p:sp>
      <p:sp>
        <p:nvSpPr>
          <p:cNvPr id="3" name="Content Placeholder 2"/>
          <p:cNvSpPr>
            <a:spLocks noGrp="1"/>
          </p:cNvSpPr>
          <p:nvPr>
            <p:ph idx="1"/>
          </p:nvPr>
        </p:nvSpPr>
        <p:spPr/>
        <p:txBody>
          <a:bodyPr>
            <a:normAutofit/>
          </a:bodyPr>
          <a:lstStyle/>
          <a:p>
            <a:r>
              <a:rPr lang="en-AU" dirty="0" smtClean="0"/>
              <a:t>Who am I and who is </a:t>
            </a:r>
            <a:r>
              <a:rPr lang="en-AU" dirty="0" err="1" smtClean="0"/>
              <a:t>Optiver</a:t>
            </a:r>
            <a:endParaRPr lang="en-AU" dirty="0" smtClean="0"/>
          </a:p>
          <a:p>
            <a:r>
              <a:rPr lang="en-AU" dirty="0" smtClean="0"/>
              <a:t>Theory and Reality and how we think</a:t>
            </a:r>
          </a:p>
          <a:p>
            <a:r>
              <a:rPr lang="en-AU" dirty="0" smtClean="0"/>
              <a:t>Algorithms in the wild</a:t>
            </a:r>
          </a:p>
          <a:p>
            <a:r>
              <a:rPr lang="en-AU" dirty="0" smtClean="0"/>
              <a:t>Software Development Processes</a:t>
            </a:r>
          </a:p>
          <a:p>
            <a:pPr lvl="1"/>
            <a:r>
              <a:rPr lang="en-AU" dirty="0" smtClean="0"/>
              <a:t>Easy to fail</a:t>
            </a:r>
          </a:p>
          <a:p>
            <a:pPr lvl="1"/>
            <a:r>
              <a:rPr lang="en-AU" dirty="0" smtClean="0"/>
              <a:t>Comparisons waterfall versus agile</a:t>
            </a:r>
          </a:p>
          <a:p>
            <a:r>
              <a:rPr lang="en-AU" dirty="0" smtClean="0"/>
              <a:t>How to cope with:</a:t>
            </a:r>
          </a:p>
          <a:p>
            <a:pPr lvl="1"/>
            <a:r>
              <a:rPr lang="en-AU" dirty="0" smtClean="0"/>
              <a:t>Uncertainty</a:t>
            </a:r>
          </a:p>
          <a:p>
            <a:pPr lvl="1"/>
            <a:r>
              <a:rPr lang="en-AU" dirty="0" smtClean="0"/>
              <a:t>Change</a:t>
            </a:r>
          </a:p>
          <a:p>
            <a:pPr lvl="1"/>
            <a:r>
              <a:rPr lang="en-AU" dirty="0" smtClean="0"/>
              <a:t>Complexity</a:t>
            </a:r>
          </a:p>
          <a:p>
            <a:pPr lvl="1"/>
            <a:r>
              <a:rPr lang="en-AU" dirty="0" smtClean="0"/>
              <a:t>Scale</a:t>
            </a:r>
          </a:p>
          <a:p>
            <a:endParaRPr lang="en-AU" dirty="0"/>
          </a:p>
        </p:txBody>
      </p:sp>
    </p:spTree>
    <p:extLst>
      <p:ext uri="{BB962C8B-B14F-4D97-AF65-F5344CB8AC3E}">
        <p14:creationId xmlns:p14="http://schemas.microsoft.com/office/powerpoint/2010/main" val="41489237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Scale</a:t>
            </a:r>
            <a:endParaRPr lang="en-AU" dirty="0"/>
          </a:p>
        </p:txBody>
      </p:sp>
      <p:sp>
        <p:nvSpPr>
          <p:cNvPr id="3" name="Content Placeholder 2"/>
          <p:cNvSpPr>
            <a:spLocks noGrp="1"/>
          </p:cNvSpPr>
          <p:nvPr>
            <p:ph idx="1"/>
          </p:nvPr>
        </p:nvSpPr>
        <p:spPr>
          <a:xfrm>
            <a:off x="395536" y="1196753"/>
            <a:ext cx="8229600" cy="4104456"/>
          </a:xfrm>
        </p:spPr>
        <p:txBody>
          <a:bodyPr/>
          <a:lstStyle/>
          <a:p>
            <a:r>
              <a:rPr lang="en-AU" dirty="0" smtClean="0"/>
              <a:t>Projects don’t scale linearly!!!</a:t>
            </a:r>
          </a:p>
          <a:p>
            <a:r>
              <a:rPr lang="en-AU" i="1" dirty="0"/>
              <a:t>&lt; 1 </a:t>
            </a:r>
            <a:r>
              <a:rPr lang="en-AU" i="1" dirty="0" smtClean="0"/>
              <a:t>person: </a:t>
            </a:r>
            <a:r>
              <a:rPr lang="en-AU" dirty="0" smtClean="0"/>
              <a:t>inefficient </a:t>
            </a:r>
          </a:p>
          <a:p>
            <a:r>
              <a:rPr lang="en-AU" i="1" dirty="0" smtClean="0"/>
              <a:t>&gt; </a:t>
            </a:r>
            <a:r>
              <a:rPr lang="en-AU" i="1" dirty="0"/>
              <a:t>1 </a:t>
            </a:r>
            <a:r>
              <a:rPr lang="en-AU" i="1" dirty="0" smtClean="0"/>
              <a:t>person: </a:t>
            </a:r>
            <a:r>
              <a:rPr lang="en-AU" dirty="0" smtClean="0"/>
              <a:t>Productivity </a:t>
            </a:r>
            <a:r>
              <a:rPr lang="en-AU" dirty="0"/>
              <a:t>is (at </a:t>
            </a:r>
            <a:r>
              <a:rPr lang="en-AU" dirty="0" smtClean="0"/>
              <a:t>very best</a:t>
            </a:r>
            <a:r>
              <a:rPr lang="en-AU" dirty="0"/>
              <a:t>!) square root of the </a:t>
            </a:r>
            <a:r>
              <a:rPr lang="en-AU" dirty="0" smtClean="0"/>
              <a:t>number </a:t>
            </a:r>
            <a:r>
              <a:rPr lang="en-AU" dirty="0"/>
              <a:t>of people involved</a:t>
            </a:r>
            <a:r>
              <a:rPr lang="en-AU" dirty="0" smtClean="0"/>
              <a:t>.</a:t>
            </a:r>
          </a:p>
          <a:p>
            <a:r>
              <a:rPr lang="en-AU" dirty="0" smtClean="0"/>
              <a:t>Inter-dependencies </a:t>
            </a:r>
            <a:r>
              <a:rPr lang="en-AU" dirty="0" smtClean="0"/>
              <a:t>kill… in code… tasks… and people</a:t>
            </a:r>
            <a:endParaRPr lang="en-AU" dirty="0" smtClean="0"/>
          </a:p>
          <a:p>
            <a:r>
              <a:rPr lang="en-AU" dirty="0" smtClean="0"/>
              <a:t>Create clear boundaries of responsibility</a:t>
            </a:r>
            <a:endParaRPr lang="en-AU" dirty="0" smtClean="0"/>
          </a:p>
          <a:p>
            <a:endParaRPr lang="en-AU" dirty="0" smtClean="0"/>
          </a:p>
          <a:p>
            <a:r>
              <a:rPr lang="en-AU" dirty="0" smtClean="0"/>
              <a:t>Failures:</a:t>
            </a:r>
          </a:p>
          <a:p>
            <a:pPr>
              <a:buFont typeface="Arial" charset="0"/>
              <a:buChar char="•"/>
            </a:pPr>
            <a:r>
              <a:rPr lang="en-AU" dirty="0" smtClean="0"/>
              <a:t>No one sees the end-to-end</a:t>
            </a:r>
          </a:p>
          <a:p>
            <a:pPr>
              <a:buFont typeface="Arial" charset="0"/>
              <a:buChar char="•"/>
            </a:pPr>
            <a:r>
              <a:rPr lang="en-AU" dirty="0" smtClean="0"/>
              <a:t>Throw more people at a big </a:t>
            </a:r>
            <a:r>
              <a:rPr lang="en-AU" dirty="0" smtClean="0"/>
              <a:t>project</a:t>
            </a:r>
          </a:p>
          <a:p>
            <a:pPr>
              <a:buFont typeface="Arial" charset="0"/>
              <a:buChar char="•"/>
            </a:pPr>
            <a:r>
              <a:rPr lang="en-AU" dirty="0" smtClean="0"/>
              <a:t>System too big for 1 person…</a:t>
            </a:r>
            <a:endParaRPr lang="en-AU" dirty="0"/>
          </a:p>
        </p:txBody>
      </p:sp>
      <p:sp>
        <p:nvSpPr>
          <p:cNvPr id="4" name="AutoShape 6" descr="data:image/jpeg;base64,/9j/4AAQSkZJRgABAQAAAQABAAD/2wCEAAkGBxQTEhUTExQWFhUXGSAaGBcYGB0fHRoeGyAbGhwgHRsdHCghHhwlHxscITEiJSkrLi4uHB8zODMsNygtLi0BCgoKDg0OGxAQGiwkICQsLCwsLCwsLCwsLDQsLCwsLCwsLCwsLCwsLCwsLCwsLCwsLCwsLCwsLCwsLCwsLCwsLP/AABEIAKgBLAMBIgACEQEDEQH/xAAcAAABBQEBAQAAAAAAAAAAAAAFAgMEBgcAAQj/xABFEAACAQIEBAQDBAcGBQMFAAABAhEDIQAEEjEFIkFRBhNhcTKBkQdCofAUI1JiscHRM3KCkuHxFUNTotKDssIkJTRj4//EABgBAAMBAQAAAAAAAAAAAAAAAAABAgME/8QAIhEAAgIDAAMBAAMBAAAAAAAAAAECERIhMQNBUWETcYEi/9oADAMBAAIRAxEAPwC3Un1Cb374VGIvC0Ebj2DAgfQ9o6D8bkAuOvxyyimck1jKhkSDOJdEicNFceaMU42ClQRrU2iQQ3qNx/MYqPj3JtWoJTLMf1qHTM2U6jHfaLz07YPq5G3+uKt464hXWkgy4HnNV0ksPhUq9/8Ab+OMZqkaxlbKejtXeqSjNRQwsleWD+0eYCzML722tgbx3JHQWpuwQmQCdidxEkC/TbFlyZpA1mWrp1Ff1iCUeFU/EvKDJaxjcxO2BXiqgNBOxMXm5G/zF/xxzxNWUXMjS3Mo7krP4g2xo32VOWzFYrMNRB+jgfzxntTUpAkMNgDveOp9caX9jdYJnagIGlqDD566Z/ljVdIZoSOZxKpLJ3x2bQSSNse0OmNCRvNBgd7dMM1K+kFmYKBuScGDlQ8TbAvj/hoVVEPzLt2+Yn8dxjTJUZ4uzHPtgYVq9GrTOuUKGAbaWkdP3j9MZ/8Aoz/sN9DjUPtN8JNRoJXbmAfSdJiNQME8psSAPcjDfgD7K2zlP9Ifkp/cDNOrrNk22+vuMc0+nRDhYfspellclD1FFSq2sgqbAgAD4d7T88BPtRSi9ehmqLaqs6KgVTzKNmNtx8PqCO2LW/2SVi1qtMKBa5v/ANlvzvjPuNeFGFYhgdVM6Wpgy6kXJCaP1i6Tr5CTHSIJTmnGhxi1Kw74ZzyOGLtpgEaSD9dtsRuJ59QTpJ37H+mB9Hw7QFMGjWDqfvBtz68lo7YD8R4aq9Sf8Q/8McqUbO7KSXBHEsySbBj8ji8fY5xCnSo5nzToLVAQCDfl9sZNXCA/C3+cf+GNX+z3wE1bJrWRgBXBsTJADRvo3lPxx0+NVw5PJLLpotLxDQBkVR9G/pgnw/iNByFFYFz924n6i9r2xTF+y42HmqD+f3cHeGfZ9pZRVqyq9EmTH71ov1F/rjRsyoP5rMkkadhgT4kz70crVrBGqFFkIvX/AEG5iTANjizVlSmICza04DeKqWrK19Jv5LxH7WkxGKvRNGAZ7IVMwTXr1G81jCqokAGTE3CgcsKL809ydL+zjJLRyWos3MzMxeRGk6fvEwvLO95J6xjPGpgRSIhlEkm5LSDEmNPaZt6nBmvxJhR5mC0aZJ0L95iSwAvJufkB33wU6ZrjYZ8b+OCKTUKFtcgsdyO47KfqR7iajlvGOaoU6QSpVjSLFg0WFofYX6bRgTRRsxVLVDbdjIsOgvbBbhtJD8QEBViZjqNo9sDmCiGMp9p2YeQwSwuWQiPXlaLX6dMWzwD4jOZostRwa1M8x21KbhgPwttbGa5vIorsgFnCg2NwWYdfTDPAM2+QzY1TCRq/fpMd/cfh8sVCexSjo3bz/fHrU5veMOUUplVYMCGAYEHcG4P0w7XriIEfLHTRz2D6hOGXHviQ5wAbjR880jpIExB3uABvaJuSIi+KclHpFOXAmRj2mMLibjbC0GKIKrw/MUjVUI6R1DJ5ZtJlF0bcsXv8R7YtWVOpQbesGbixvAm/WMQeBcDpUVVyqatEByQSy9zYX0gE7/TBXLV0qGEbVvcAwNLaSC0QDMiNzBjbHN4U4q21s38u3pHmnClpzhWpdWjUNW8Tf6YdpAB1U7tOkd43jvGOjJfTKmR6mWPb6jFY8V0mmkA4SWJYkSIWNrwL98aQmX7jFN8d5fnohZHKxYwIglRF+pP4A4w8slizaEWmZ54YzdPRpc0UcVGEK0DrEd7iI9u+Ivi006dISDLEaY95MjfuZOH89wGlW1OUCSxioBpIvYzNz74rPjLMtpp0wytTF0IMk9L37dccy6bvgNzRDKCIa897Yvf2Tic9pAsaL/gacfz+mMzo142ONQ+xw6s+mrrTefoD/LG0XTMmbAuWK7jfCqOVgz0ODHkKAR3xF/Qydm+oxakhUxtzFogYZpwTcnEhcu+rS23fDeY4Yw2xVx+i2dVyVFkbXBQCWDQRAvcG3TAPhHHaxY08rk5pIIB1BFA+6FEbf1vGwb47WakVDVFp0/ickwWO1NRbqZk9IBviNQ8f5aXpZaHWkodnAhX+EGL92Axx+aTc6+HRBf8AIVzFLN1FD18wuWBgimo5t5IJLXawsJ3PzyPxbxxnrMjFlhdAc6dWkEWJVjMnfmncSL4lcQ8X5jNVDQLlS7hIXlkaQANQGqNQNpiXNsI4J4Y/SlLKpUF3AOmBGnUnzYH+OMpVF2y1vSBXEsxUWhTLoEqeYYrpGmqpVfjHxMeUHU1wNuuKzxbOSPU4vGZ4Avl+RUcKyCUfou9iNyp/Dfpin8U4Q6lqZ0kjbQQwb1Uj/fuMXGUZcC5R0VoLqb+ON++xvibHh2hf+XVdfrFT6c/4YwkpoEHfrjXPsHznLmqR2DI/+YMp/wDaMb+PcqM/JqNmv5CkzGW2G+H85mjKhCMNDMIEiT/XECm/NjZRvbMHL0h+rni5Np7emKl4z42KdB6QINSoNIX0axJ7CJw34i8SrS1U6DaqkwW3C+n7zfgPXbFFzDF2JYksxm4JJN+nX64xn5EtI1jG9si5PK6ZYwSdyZ99t9I3PTAbi2b859CXVbD1O5JE/P8A2GJ/GuJ+XT8nYsf1jD7qzsO3rPX2xCFXySdCBlYQrh7xHYxB+Zxkvpo/hNpZIoQPMsfuhCImY5og/WSMLympkEECFUXB6x9MC04qQRr82N4IUj8DghlOKpSAJ2ZVix2A6wDE/nbA0wTQ7WpaKkGGJVSIG93iBgZxqoHYVERtSFjBUQyG5W29v54nVM/SqVNaMsQkwRIgsTbtBw5lc1qKLDAA765XaLgNb36YFofS3/Zjx0VKZyxN05qZJ3Qn+IP8+2LycYLw+s+SzQancKdaRcFT8SEj5/L3xu2SzK1aa1UurrqEevT36Y7fFK0cfljTEZhuViDt2gxF9sZtn1mvrPwH4y5ADAG5I7TAjci14xYeJ5+rlq5rMjMjDSwDKATePhLGRyybwIsLAi63E9VIOrTUIsVgNDH+z31dzJ2gAwDjDy+RPRr4oNbLPluL09Kcw5iRJ5Y0gk2NxtF+pN7HADjHjehSqBanlqSoYB6bs0Hb4QQPbDXBszSkPmWeahghV0KFnUedhMbTpAkHeMUbxNnP0nN1qqoAusqoPMQE5Rcb7b9d+uEvO2qG/CkzR+GGq1MIwqeXVYjLrZKmlI1AmVUrazBmYixgGAdyuRpkqvmVmWm5U0wlQQwWd1IVTzFjuGkRsCH/APhq5SlL5ZTJCh2qKNDMYnUqAooABs0dBcnE6p4kWhl6tQrSSooB0AMZEcpYgSVgGH2Ixjkl00cb4dQVF82irMWReYhZIt+6Ltf3OIPhXiLPmKjkBgi6WcQCBus0zqqBjEwSu/wzc1er4q52zFI1XUcrGoVKMYGtViJgD4h0neAMPZOjSqeT5tSooILmi9IwwM6UfXIXkUcgAJtvN2vJlVaoX8bj32aLR4ytSmHVWUHYNE29iR+OM+8feJwmZo0dBcsgaF/vED5dfpg7kq9LTooEFRJ5ZIub32km/qZPfFG8XVgmcqVWEinl1geoaox/+ONpVh9IXTyjlaWhWbSCVA1FTzAAWmY6db4p/H+F0oJpMQJgruJMGR2sZj+l28z4hRi0BkQ20xPqLEb9bEY94hWApBLljBEbQOpPYgi3pjJWU6oqhUgkdsaN9jeZ0cQy6nqKg+lNz/LFAzVFpk39R0xc/sob/wC45Yd2cfWjU/rjVEM+kWrg7Y6lI5iLYhAQd8e1dUXJg41USZSomUs4rfnbDGbzixCknENFIuMJani141dmT8joof2r8Aq5qitWjLPRklBMupiYHVhFh2Ji9jRPA3hitmFerT0shGjSHhmJvEfLr3G+N10Yxfx3xluH8Tc5RjS1orVAvwlzJY6dgSpXbrJ6nGXnhq0aeGW6ZLoZUniTFVE0DrYrGnVSWmrxMWOk/wCJh3w9xb7RvIpiitINWUszPqtcnTYDopAiZtHTFKzPjOsUan5sIzFiiKFBLGTsO/Xf1xVMxWLGTt2xyvxqXToUmuBfivGa2ZfzHYbkgCwEkn+Zwy2ZckNrJPvfAnFhznAamVWiatmrJr0ndQdgfWIMdJAxeKS0HWQ865fmbfvgr4GrutSqUZhCCYYr94AXHqfxwKqrODv2f0iKrsBqixHdYdiPeFn3UYVltFzpcYzOwr1J33mPltG+/bth1vEeZcaGqtBEEAAE/PTI+vfAuspDaREG+q3wmCpAJ3NvmB646kvaD6fLt+Nv54WUvpOK+HI0mBeRa562/lt64Tnsx5FLWwGrZR3YbmP3Tb36WjDlNh8TaSgUlj1gW3J3mBE2i+xxWM5nFrtqNRVUcqLIsvtNvz3wkrG9DvB8v5zlnErN97nsNrRhOboNkqnVqJIgkfDN9JB3GDh8pUpxSAA+pHXpsZF8ONnaZplChg2Abmt26XwW7ClQ23k1Vk00Fvug+p3AvhjL0KVRV1r8KrcTO3of64HJReizIgL0fWAyH5m3XBDLxcaiohdo22O/UYOcAbHDqS1GVZhgo3BO7fmMOV/C9GAdY1dil5H09OuPc2gWpKmbIQx7y/b5eu2I1fOu7aEEFjJO3eS3oJ+X1JNhoHFTT1LSln6AkkfJZxZ/BHH6jL+jqTvrpgaRH7a3iw/Z/C+IOT4YaQDWaTvqv8pwO4jlWo1w4UqtQyoPSoPiXtzC/ufTDu9Cqtlv41xipUZWIkgyCoBGpTEA6pC3U2Mdbm+K9nqLNULeZAAmD0JjVtvcGCekYSeIt3DCJB2gGLbCQB0JtiP5wkkAEkXm+157d74xbbLSSJma4nV0KrAhBIDQGYCxKhidSCbmIEx6RA4RlKlSkrJRaCN1Mydyea8kn2w3m6yiiQNmvI3vIjbb27Ys3AuAZtqQNKiNJN5dReB01doxcNKxPoO8K/aJm8t+rLmrSI0hGGoL/dnt0G2LB4/8TZfM0hUy7QawPmKwHmUmplYAH3Q4LcwJnvYjGfO6ssRYddxaDNhuY6RhqrTGqZETLX9/r8jscTlfopRo0LgHBaVMRWekjU1aqrMTZQw+A2DuQfhLQNQEAzi6cLbIKRpFNlA1y7g+UNTpphQQTZo69JPLjJMtltdJQ4Qg3CqehEnU2wJ9PrM4IZNvKM0XemSBJV3WwmLgie/1xcXREjemyOsBlupAI3FjtY3xh/2j1dHE8wIny6SSJgfBquOsh4wVyPijNILZmt7MdX/vBxQ/FvEKlbNV6rnU7lZMAfCigSBA2UY3lK0Y1TI3/GXAhQFU3IgRO0mf5YUc15i6iZJvPrcH+A/HAlGmxDQdxP0/HDgrlVUAzMgj22OIoZKdJGDX2Vvp4plVP/VI+qOMAUaQCeuO8PZopmqbjcOCPS/+uLRLR9I+KvEApKRSKmopvqB0i3WCOsbHph3wbxhs3k0zFQKhYsCFnTyMVm5Pad7Yyji/F6jyCS9R76Y36kkdv44FZPNZgLUy1Os2ioAKihuWCZCjoCSbxG/XF5onB8Na4Z48ylWpUQvoCtCOQdLiLmel533Ed4wUPiPJ/wDXX5Kx/guMZTKwqQTpX4Vnv8X3RO15Now8ARAYRIkW3B+WJ/lfor+FG00OK5VkZ1rIwUEkKeawmy7k+mPnPxlWGdzGZzAYKoqQuowSG1aBHfRTP0wczVTSDFyNv5f79r4qmayTAQ7iCRUKopb4hKywBgaWkHrqtiJeRvppDxpFaOFg2jDmbQBrAj3IP+2H+E5E1X0jbdj2H9cABnwdwuJztVNVKgykLt5jahAuLgbn6Xvid4x43UzeYNSooFtSKOittPrAE41LwlwylVVaKgeTTW8qYOm9usz19zeMVD7Qq/D1r1Tl2U1DoTRTWETRIqanIhptGmes74U2k1EUHpsotcKqar/n5YsngXiVFSApbXqZ2VhYKKbrYixufxxXqy6xzJ7CemHPD7pSqcwYal0+lz/OCPniXVFqTL0hJp86wwQuthOhiWKx+7J+RPbEVaygDWREXkRffp74dz2arP8ArBqCLJBNp5SwAHUERbscR+D5NGqM9ZjWI21DlkOBZRYfO++I4tl94BvEnEtTCitkEEv+2CAQYAEC5/JOGaQypWGemSB11A/Ngw64I8TQFtRgyRb/AArgfV+JhpEaRcgdW/13xdk0QhmfMqkOwZNgA5CgfIjf1wQamtBGrUQASIHNNpuY6wR3xB/RiKIqKB8JMR2Pb6HBHMFKqCUGmWIEdz0j3Iw7FRHy9JqqBjUqz1hgBPX4QLT0JOHjnXLCkOVVG5UFmYR0JFokzucBMll1NREKSSJE9YBP4jBjiWWWmFq0hBGmQL3v+SMGroN1Yv8ASzRWajGtsFDKBBHqP5ztj1qtUOrtoVfiMBoIJm2pbWt0GB+cohlbmedIYAsSASSdulrYm8ApCpSAZ3DC0arbGLHpg0A++eNQE0lAgkSWiTbZe30wmrnE0eW6+Y55oBEKw6ySBb3nA6jqp1AEqldSgggC5gnr1kY7KqfMVme7mNUCN42w6QrZIy7gMVcEWJW4Jg77SN7x6nEta1hpKzPTp0uALH8xhNVGI5+Y025SLRIGPcmoiGOmD2v2sent6Yxmk9lxbWhhabtUp0xpGprzFgQVJI73t12I2BGsZHgAVApzSz1/Vi3/AHj+GM58K5WpUzsIoZhdQWAUb3Okg7qdoNu18bJlclnwv/IE3/tH/mhxVKkNHzrRpkgMFmO972m31Meg+arkCJkXFrDr2mIv7YKZfLS+l1Or4V3IJ1ftDpHbcH1wPzmQqIC7AIASILrIF/3yT2tOxmMTGSk/gNNCP0hyJUwLGBt16727f64l0eMsrfCjewIiB0M7dPW84ENXBES3r+YxP4RwmpXM01Olbs7GEUXklo6eknGygkZOTYa4bxQMWDLpsIAaS0dpAGqI23jAjjqVNTVGQimSsMVMGVBFwIJsJvg7lMpl6Ilgc02qLCKYibwSCfciPTBWtm9VPQSXiz8sghr/AAqp5VFrdiOuE2vQ1F+zN2zBA6fTv88RmcG/+2LLxDgCl5oN6+XO4/dn13G4nbAerU0yCpF4g/jPzxSZLQ3TqSfYfP8A3wvhjFa6wCTqFj7jc4iu95FrYd4ef1qXi4v898MkvNRGB0qdVV41P0QdPYdhiflcstEBYDQwZiJlupEHriBxLO00rMyhailVFoI2g+xmMIyzqGDEpHVTHcf0xJoGsrUUHWdLMZBURKg9o6jr3+WGwS4VSQAixPUwALW2/jGAHDhFTU2kA9JG5+Zw9TzNPQabaNQO5jtJk2tfudsLELHM7LArpBIIkESBPUjYib/X1mr8R4szjU9KmZMgmZANgImLAAbWgDBtqauHXzNKQQWplDqNhpC9ye2wBN4jFX4vTQaRTPL+yen574S6VxEFgXYAC56Yu/hxFogeXOoXLHqdjHbt/vip8Ip84cwAJFz1I/1xYshmYYwNQi0+nb5fxxbT9GdouPGPE36Pw+pRpclWo7A35isKCFAHKArtzGJuBJnGecI4RUzZbQQFUibgb9iesDBziJSoQxcSNoubn1H1xXM5XairU6b2LyYt0sP4YhXX6VqyXlV8vVSqTrUmx/ZsRH44XSZkqK6/dYEfIg4B0uY6mYhvu+vz6Yn5POGAbWvcfnti+qiebLjUz7uukU1WREzLsI0RAEbrO5wT4S6U3IaytIt/fUneLxP0xRq3HK7GQ+iL8iAYHVs27klqjsf7/wDIHEPx2Wp0XjM0mFUAlbGTpMgcoBAgX2w2MuFa0v8ADMWkLBb+nyxQggtYfOT/AAGFeWTAVZJMCFJJJ2gHvh4BmX/IUAo0OpHK0W2J0x1uDB/phGbpczAbFmIgdD7++KZ/w2vcCjVkC8UWt9BbDgytcf8ALq7fsVB/ADCxQZMtCZUa6Z08yC5Mdhbv3xMrkBQqzPLPWImbjpP8sUpqOYAOpaoG3w1N7dfp+GFKmZWbVhsdqow8UGRZTlQ2u24i3oDtJ/JOJGQp00ExBgSIJBs99vbFS/8AqZsK0f8Aq46nXzHerp/9SPzODEMiwPkQfKdhdVI9diOnvh7J5KmyaGJgEkdCeZdvxP1xWxmsxaPM/wC8/hhVHPVy4u5ExEN9Nv54MRZFiqVdINoMkQw6QAe0bHCUXl1sZMMx6khQB2NrncYSCShbeJ5dLCY63M7YJ18yVyCi0lnUyBsSLFyBpFjfCpN0FnvgVqr5io1NlQqgF5J2FhIH7RP198aDlqWZK3zqj0IP8jjMfBmTNVqjQRLxuQoMkXIYLtFyemLUVUSAyiDHLUqEW3girGCRceGeV8+WOqYa4Eta+5n/ABfUfLEDM/FJqPW6Q20fI9L2EbW6YWaRIJKPFiTpPUTAt+HTDbUfhYkDUCYYXAkgEwJm35nExhQSlYui5BVnUMq3CQpGwi3ba39cHM34pDcp81UH/KEBARYW1dPrc+gwIyaKjFnJP7N0Hb9p9tsJzlTzKtSoQACdRGtDvHUNHz640pEbDNXxOGWNLdYJjtYbmFvsI298N8O8QCmyw1XVpIYBQBMkmD5kkXi8d4wFqQsEFT1jUeneAR+Jw7VgJrOlQwsYJ5hB0zotaNjO3rgpBsN1vEtN/LDecSmx5SQIMRL77fiMQs/xmjVgVcvqdPvgxqC/uActgARqYbxpnAeYGosLRst7z+6Cfrh7I1aR8wtqJgaTpFjqWbaoMrIv3w6QtnvF+IivBSnTpItlSmsAdyepJ7nA6gwDgkW/PXB6nRovpW5kgG6pvNrA79AN43wqnRrZcK6ikuokKyHUfhJGokk7xb3wWloKb2KoMVZdD7kDXNx8ha09umIyV/MeYUEXYg3PqRtgvmPFWZBCu9Osg/6tJTJv0uRYHr/rIHFMhVhKuXOVdkvUym28XQgiJHSOmFfuh16K9mcpUmQvKTIM9DO97fPEfO8vxWBCbX6b+uL1nuBvUFR6HlZglaYFMuyVOVYMoWUG2kiD164rHiTgDAnzFalVWmD5ZEhtOoG5Ij4d+ad8GdhhQ9wXLLViTTZRy6gsT0AYESxjpttv0P8AFvD9KqkDUz/uqAogRFvpAvimeHS9A+ZKnULpPMIkgx7SbSY7b4vGS8SOSJy7MsRZgBEbyDcRNv5Yyld6N41WygtwxqblW6HcyP44KcMy99QYAiREib2GJXHOOLrHKC4huhUHov7218dQ47RZVZgyFTvTClQd7Kw1A/4jjSMrRjKKTIdPL8zLA3IABHTeL74FcVpcsxEESZ3me3sMW6nn6bOoFQhGOmGpAGO0iofbbA37QqIVyiDlQIZiJ1TJbuZtOD2FeynFpI9MTch/LEBRBxbfCnBlzKH9dpqJbREkr8QO+0kj5Yq6JqwSevz/AIDEYEkTf3vb8MXBvDICspFTV0YCRv2+X44kcMIoUKmUqUS9Go+pmJhidIAiL9AbYM0PBlDLG46fn0wT4GqBmqOyqEXlkC73IABpte28WicRM1kSj3dOhsbj0+Ecwwd4LmVpI0VLsCrwlSwm0MtVew2GE5KgUXY5lGPNTpaJCsNK6G0wAXa1AyxCwT0APphM09JA8uCnIoVQahvdiKFgInT1KibYfTP1EWoErhdQKgNqbUvUt5hYHtH8hh7w/wANdsr+rdmBjzOapAGolpRaonSR0F5B74zc4pWzTFkCq4UgKyllGkkBeViI0qBQ5jpUDVeB26rquWYswQMQIlAwRJmw/R+beIib3nBjxBkdIXyqh0qNEEmQBItDAMJBOrfbvgfw2idRiobkcukiIJKy2roL3PTfCXki1ZLRCIBDbEMZCn7wABZnbyJEx6TJA9fBXZgkgETCiIlrRbyYAAIA6fXBbiGRNMNFZKhc6mgbm4ksZJ3JgEdcQKFMJLNDkiAxJUgmQxkAyCDEWt1xWSBKyNpJJgm6BbKRqJ7TQ5VHf0HU4aauxSDZJ2hgNoAH6sCBB67zO+LI1IVOZMupDLpdr2iIAYm6ggWgWgdJx7l/C2oliAIk25jYEEbDtHz64WaG4fpX8jkdcEsAPefz88R8xlWBOnWPVZkdJteOtp+eLuODJTCjSptudgLtJi3oe0DA7j2VRKTFQsowm3U2sdB6md1t13BSkrFiG/A3hmi+XDVHrIxMsqVNKjboymDi2UPB2UI/t8x/nT+dLAjw46LQCmq4EWE2Ppsbk+1uu4BB+IsPhquR70h9AIt8sN2Wqow6plTUZigA0iTta9wD94yY+WOzTw0aQoVQIA6xvtuTc7Y0jJeKq2WQ0q2VpARarXMWBgS1JWLNBHvvjPuO5kVa9RwEhjYUtWjYfDrUN9QOvpjSLbM2qFVaThT5dNxTHx1IOkz6gRG284H/AKDWeWCMQdyPw9z6YPZ3ilJqABrw7KAVFKI23Klp/C+HeH8VZ1lBmXadM00BNgLlVVe/cm2CwpAscMqBFlWksFHL1awEzvgi3hzMLTCkJ5b1UmDLBidMkCSsA3kYeq8Mzbi+XrC4IapV8oWgiVd9Mze0YNeGc+uXFTzq2WDtAUUqgd2OwBKAiZ+9M3wm2NJA2h4JrK6Mz03URP6y0T1jmFrzpGB/FsnSp0lVWpai8H9YxNiwk6m0qu3QYF6yYmTbrfB7wdxTMJUNOhReuzCfL1woCmS0kcq3uZG/rh01sVoJcF4YyiiwFNm1mSjU3MBWgnSxYiBNwMEf+FvVpUqZp1SKZjmdVA5SoIDaW66gRMxF5OAed8a1WJVqWVQoTAKVKjaoKE8zaSYkEn8ZwMfxHmSLVys/9JKdP8UUE++JxbKySLgeCUddOMuwCKQweg1RXJ0AMSjC40m8HfrbDGfydOjUqKfICt5ZUhkQAKeZYerIsANjcjacVOnmEqOPOzDmIgV9RU9wSr2Hqe+LXwXJU9IqiklJ0BN0plWHdGVDqA6gtI/gmqGnYrM5zhxqM+tnZ4EUlZtgLaqYECwtOIPG861TKKqCuWVQ4diAGABJ5Xqzedgm3vh/g4yuYfNitGs1NdNgJUW6zIUEj/XEkeGM9T0+Ux8nRNWawelEc+lA0zYkALBtBwaDZQeE5sEqlQAoRpB6gzI+Uyfczgnwnw6axqK9SounoOx1fLp3HXE7P+HctTVz5/liZQFXIj97SjEEjoCR+9tiNw/OkFqrr59KiRrCl4KtqCkxpMAjdrXE74Sdu0U1qmSG8L5VbV676vuyyLPYaOaR6hwd7YhV/DVUU4pAVQL8tmEgC9Mw82PQjrMY07hhy/l0zSahSDjUvlrTRiGvMjXU/wAwU4g8U4zw7VFRvOcSJay9dm/WN/lKYakyXBMz7LcKqyuqlUpsHuGRhblhoImJm/v2xM8d1AKlSZJZUVSIiBtbfYTbv2xYX4xkGURUNFlIM0y1+scy1CfqDiqeOqtCu61qFVnJs6OCIjYqYEj/AExW2KkkVK/SMPZXMPTcOjMrDYjf/bCfJb9nHi0m7fwxRmWGh4srwB5tRY66rfSLYTnPEVeqIatVYdvMaPoLYACiezfQ4fytEza3qf6Cb4VIdsdqVy3xX9yTiVwzJVKxK0VkgS3YdJnHjU2m4Hzt/E4O8D8SfoqMGUMw/sV25mmZYAMEG5E3kbROFLgKrIvG+BtlkLO6l3AUKAeY3BIBvERuJ3sIwrhedanlVpLSl5Mu33eawW8T3JHWB1w1/wAS/S69TzSC3lEUzEAMl4A6ahIPvhrhdwbGQT3iLfIdd+mMZcpm1IM1eJtUprTKT+9YxEtYb7sb+17XVSyNQ3QWuRJIJ2mOvb0xN4YmmxB1HYx09IwXpogBIDyRYQO09Wt0sY9+mJUUABTgdY3IKyYJc9bR0P5GJdHhKqQWJN9gSo/G8+lj74IeYpIuT0M9J2HWPr02w1VqCYLduWSAeomYMx1OKoQsxso62Fh9Nrxtb3xEzPGPJbTIkbjVEe8H82vhxypk7OOhsD7xecBOJZMjqGB9DAHYnb064TGFn4pVddVNXZSfiVCQD1BKgzYnrOIHGs4SqUmpkayeU7nSrxAEEiSsHrib4b4utFdK0i19TOGRVi9j17++19sQOO8UOZrU9RUBSxEAsIYiAT96Ib5s2FBNy5oc8FHuywZKjTWPMCLEcp5b+uCFSlSYzpP+EsR8iGg+/wDthjKZqsg0hxpLSAG0g2O2oKOnTEkcQUf2mWRm7sEY7dywPyjGuJNmaVf0DXq05yueutkQH3+Jo+YOE1OM5dLUslSm8Go9SoB/hJUT8zttgRWUHbbvBAxFj1nGtGVhpPEdbamtCj606KAn5kHCcxxvMOIavUPe5AE9gDH4YGoFAufz8sIkmbRafpfBSC2SVYTcSfnfvN9/XE7J5jy2DrAIboBcRO8emAauT1xOyCfq6rDoUH+bUMAh7LmSL9R/TDvCuNVctV10yJjSQQCCDBj8BfpGItFSFMReAf4gfUYjVCbx2E4YC85VJZ3gDU7GPczjzJOxaCdhsceWhQxI9R88O5LKv/aaG8vbXpOkneJ2m22ADsnscOZHP1KQIVuVplTdSNtj16SL4MDhmUop+szetzEpQpyB3Gt2HtIB+eIWYztFf7OgNoDVTrb/AC2T/twrHRaPBXFatOi6Lr8hmXzdOnUBpIBhhoIsBcdPngznMzkMvSMVKor1FMIjM+mbXJYIJn7i+2KjwrgmYr/rXhQWgeYdCloJuAJtFh7YJZXwypb9bULnVBhYFug0kk3kfF1B6Yzk4p7KipS0it5FTUL67v5bBT2ERb674neFMnUdagUU9DHQzOzDTYt8KGSCDeQR+ODOb4dTV0CFKTAaYqHSzTvygEmDHe8jDngykqpW0xmFDqWZVIVCTDgO1yCFG4va2JUtGrjwr3GeB1cuERnLU4lQssq6rxpPwt3t1wIKx1A+R/G0/hjXMrRytXVRzFU0g1lBHL23NgQeum0TMjHZz7N6Llmo1l07jmJBt2XUD0m/f2xSn9IlD4ZTQZQ6+YCV66SPwxoPC/C/Dq1PzCXUHYu7ID7tBuDaPxwzk/s5aZdnKbE0aYYD/vnv0m2L/wCHsnlsnSKUc5UGogla1NXGowPgUK0H87HA5L0wUWuopmb+zGi4BoZggnaaiup9ByoQfrgHX+zbNK0GpRE7GoXQfUpB+UjGoZrP0S2mrlqDtq0ixpO37yzYrY7PPphGWrZUrFB8xTAnkSotQGNxoBcSDvMHvhZMeKMwofZ1my0AI4HWi6vPsCVOJtLwUqf2xzAj/wDUyr/nKuvzBxd1GpzGYSooE/raeki5AvtNjcA+pHUk+azVJPMqUhoB3SobbyCNQj20naIwZMMUZ3Q8P5YFQE1lmAWatmE8xOjSbA3ifuiJN2PGfAxlqJQUkMwwaWLAzcc0FTANh07xi7cKyiVczVet5gaobElaoTYBGEadPWCLHqdyL8ZtUog01qMRW5XW3SdfLClQbCRMap3GE5MKRl2WySqi1FZRUENBcbX6Ek6tvx2xP8O8XpUy40vzXEAGD2A3ja/YYNDgFILpNEc2xgiD3BiR9T7YhU/DVSnUUyCCYljB0ndeXcxJv2wWn0KZaaDqFGssO+8i8npBBsIx1d6esRqIiwFwTuLkCZG42xDymX5yWBbTB5WkCQQQABLA7G9sSNQLS0qvVdJJAiQTc6CDPe2EAsMxkBgJNrERbvMCNpuMNCnpO17ECRBjckg3Enb5RhNFNTGAAASZJCkCJBEcxUm222EZqiNMync33PzMjv13wAegI0BoTeANt5v1HyOG6is4jSIvAAgR3gb+2rrhOXDuJCkx1UGQfcRhoOejEjYgkW7ggk/TBQA/O8MBmZiZIAv6/fnfqZxH4TkAa51OyiBcxIuerQPvd8HsvljUAIUncSPh/Agj8MIqVQSAwBgwAt9XuTsfcyfXArXBaC1XLPSIFPO0nBUrpOpJDdCxJAOxgH0I6Y9yZzgXlpUXBJIMLF+0qDH1wJr8ILJ5jIKfQanE3OxW1595wxl8i4UaDb0dk+qyIPywZfg6M+eux326wBhqfz+ffDn3Z6YaBGOgxPJPv7Yfy55ZPf8AkcSOHcEzFe1GjUqeoUx/mPLiTxLgtTLMtKpp1GGOhgwXcQW2DCJjsRhWFAUH3wZ4YhNDMWFjTJv6sP4kYeP6FTY8tXMRsCwpqffSpP0OHM1xwmk1OnRpUqbRqCJcxJWWYlzHvH1wDB4FzHyPqf8AQR88SaX6OFBdXqP1XVpQQSBIUF2tHVL9+pPgXhPN5v8AsafLqu5hV2vc74umQ+yYodVbMKHF/LAgMB8QFQ7EW+6fl0G0CRmSli5ZKYXsI5R/dmTPznfviW+QzLwXp1YOzEECOvMRjc/C3BMqgY0kWlUUGdZV5AJUEh5sSDJW1rHcYOvlKelzV0ct2P3DBgkC5Qg7iSsQZvacisfpimR8BKObM1NCTtS55G5bWLWEnb5zbF74F4WFNWagabUwoILooeRtFQMxMSfvaTcY84zwk5cscu4UaeYatKaZvYkqVv01AdYvhrI8fZAFHINM6WgKZA+Em3039IIxm5GijoCcVyQrVDrBo15kAxcdIYARtJJHXYxdVXLV/LC01J0dLKTN7skq0esT64MNxnKOaaOEu8aSpqF5udOn+zFjfYbzY4D8c1ZSsHoVwgZgDSBuFJjUIaWWQQbMARYGLmh84Dq+aFMrVq0IampQsSdSydWqwZWgA3MRNpIxC8L5umPMcM+p3kPtAgAHUACRIIFge/oT4/x6tVWaS0+caf1q6daqSYDEjzI1A6xDem+KdnKNIUw1SvUas5M0lWEAMn4iSSCY6CxwRW2KT4XDi3jQLNMurvG/lBgOkM3Kx76ST9ZxVB4jrEwqqCSABTUgT0hA0T8sDsjwes8lV5V3Jt9Jgde+LF4foZemV1gaz1cEiRAgEcu/ffqMXaRCTYX8MeI83VUg1JIaAWEkR0Bksv0Py3BfL8fFUhc1qchTIaDpImCCOY/DpMk77CIwMpUcu61KlKmBe2nZj35r9xCgde2JmQ8xQykqVQjUp+EmzQAQOUxOnrvvjPTZorSG8/nKTISlTSbKyMwaVI59A022nmgkmLWxOqVXGko2pVOpAw8p1BVlk2KgQXErKMDuLrgPm2K83kalarOhQVKqNIIXUmsEkEjTYADBXL5sIzBc3XVmOlRpFwTtrpkMwB31TEyQd8GOgsn5DMVaiumYyz6VHLWp0SdOxLPoOhrBfui4kbGJPC66OykGtTp0xYl9OpwZLClrgqGUECJO9rFhnh/jQVmRmdVVjSqVNRLdSyI4ICsepMmPh0mMHMxm1qVQtBJWkoOgEIdTAi6iwIEwrdwexwMRBPFNDSRqYsz3LSx2MAfB69drdcVPO8TbN1fOIAQErSVdRIibz8LSZMm5WJ6Yk+KHWnTinIZ+RV0cwNzUNx0GoiLbbTYRkaAgaeZNMCxsRvp2t7Rvheg9hgVQqhVJAuGs67m8wI26CNhj2kiqiy4MHTKKDvtB5SI73x6pLalqM45RzMZi3QkWBG17e2PGcKyqVWoNl0wTYbdRJ9Ppgi9Az3LqXUamiDbU1yQBB2G8xuNsPZbVDSR5g+IQ5AnYywIM77+mIaVJ1irKqfhtJHoTEzYYOZfPB6gVKSa2BllBT1gggkkx3gxthqxOgPkVLyGWVJhydcAjqhQnlvtEfQ4WKilnpgqBJCiYMC3UKSPU3xIrq0h6vxod9CQw2GrQAdj97rtGI+er0jyhAWOzCoDGwiDYCT/HbBwCA9DUWpIoJNtZ7i5GkqYPqD7dsTsvmaaKigKYmDCmY6MwKkxPU/PDYyoVCzF6LAczAMAvswEfywmnVWm9gWJ3YVTfYXRgb+2Bgv0ay9PRNR2I1WNpHWJ+K3969/nhIlKrHQ0EbgEA9ZiFk/MfPHuYoO7GVOkXBgSPebH2/rh1uIFVHKGUQCFLJbbYTsOmBAwZnqhcqVBB6/vekGb4W5/ap1J/vf8A88OvSEkpDKTIgrIJ33gzhH6SFJBqOp7DX/8AExhiK1TpZGmiiq9Wq9iy0yqKLfCSQxbfcR8sd/x6jT//ABsnSBF9VXVUYR1EmBgbR4S7sEpoXJ/ZvHKW3iwgE+wOO4lwerQC+YNJZQ2nc6WBgmLAWI33B7Y1r6RZLzXH81XGmpXYr+xOlTP7qADDfDuF1azKqqzSem31NgPc4sHh7gtDyErgGpWWH0NBV4MPT0xvBDKSehmwnG4ZI0MzlaVROXkkKVix7gCAZ32j0tiXKuFKN9M0yX2N13pF6jLTM8qAyWkW5the3Xr0wD4VwxMpmH86mKiHlTVAYTqBF9mj7w6ixF427L0RRCea76NYCFdQOobAj7yHTbqJjY2C/aLl8uAGNEMWOlgpAmYIm/abjYkGDBxORWIjgVXU4cVAQUEgmyupMEgHl1SZtEg9IOCPGaFKvRYVk1rJCqH0sAdPwsrAhlYXm8CI5pxmXC+JVMs6tJZJOhyFJcKRqVhI5hF9jbqJxcKHEy5QAtSJAZRTCmwZRJdtSwNQkmCIkzIOE9DoMNnA9FKHkxmKdlpionnKoghl2lTuSdI2BkjFWz1TNZcrSqaatMEPKtTZtMifM1agzFiqyYJmxm5JV+I5etqpV6HmVEYnysujsoKkD9bpbQ5Bi/SBuMAuEcWoGs65ugjO7EU6Q0qgWwDM9h5kKE5gCQogksBhWFNE/J8aU1GLoFJMlHK/qwpY8sDSjELsJJleYHEOvm6R1kqI0wq1FkkCZNwpYyNgJk4LeIsk1CmBQVVVlJFNgzQ3QIeUhLCTOn9mLSIpZxSutmFPymUhXIvsWYIFZizAkWAiPQRDW9FpkDM5OoKCjzQq1DOjUnKBG8kshtFp7EjBThoydNFIQU6gUavOAbXp2Y9G33QdpIwriwDuQiaqbEMKpojzKZfSsA6ZYCAeYA2X0kfnG/SaD06GYIp0dNJAyDVVeLMqBWDFipIabRPrikxMVmHo5vWGqVadXVoBUKivqFtb00YaWPLOnr8O5IHJ8HVaulxVOmm5qMi2Vk1EMsag6GIBfTc9JES+J8EdUFVHFMgHTpKgloA0ioSWdSZU8xvbfEvKZgvTZavm0mYn4VhkZRBUtqMqDYSBEkWw7E1XCI2dq0qLg0aRQBQtTRFSjfTuEAZpA5W69b2G1uFswmVIZdVPnvYEnlBJDnSdpv17n8kcrSouQr1K7spenVBOq/MQ6KQ0AuwMrc3k2Debakw8utS8hFKhGpNppEs1/NpBJXedWk7mThP8YAfLh6Ctup6HUwqLaILd+bYxN46Ayl4gypFTmpgKSbqdMixAeGE9AT1kDBfNeE8zTH6t6VUuFJWnUltBNuWQWUAmCQRA6YEvS/RamioKq6iQ4IlYmY0363mTF7GcCTBscqV6mbVDSrlTTIGk1Dp0/syBDbdSe+HszURZp1J8+SEKxoKm4YiSwCzc8pNukkD6uTpAebSdio1HQLNU66V0yBzFTpYA+nYpw3IsFeowUVzKso0ggoRdVmNO8NcAg7WxQh/IcQVKRywAZkujBSSD1YsliGk7z+EYGZvPkNrakATJkgXOx5gF9T3mbmMaPwriBOTNPS1IaRTSoFAAKyTJA1Bj1O0gR1ms+PkRKCV1gXanodlJdnnQSRIMAap7QTiQKt4fFPO5ioc1UqotNH8sqVi06gzGWJJ0xvOne+Gci8sGXTAMQVuxMCRAtMSDuY6AY7w3WpU6ZhagJWyCNTxqZh1uVEHlIhlmdsEMlwB8wD5PlToVwAFVSSsNGgAgSQbgHaANinpgtqiNRztQGAZv8W5It1Wb3N56Ha2PTokzJadwY9jNojb6YgPmg/7IPcz0FjpaSN9xa21sFK1CRykyREae/r+Tvguh1YwuYeorB6lUjoDqYEb23GCA4oSoXlqHubT6Na0e2IVFyBoUC3QnTq3NpJGx6f1wkUwlQO1IhTZjA9ACCLyPzvirJJlDMtBRzUCkbapA7ixNiPTEKiVUSTTKk/ekkAwJAIE2ifbEmpXB+Eq9vvEqSL/CWu39MI4ex0jlVqZJtqjSZuBKnDEPc1jH6tgRpDkTEgQCR9D6YlJxEoNEqwX7rqCwAi07nf198Ds9mEUlV8wSdRpmSpi0qQfXaOnTCctQZpdKjGOkBiPRragPc9MIf9jlZgWDqoUH4gD16QLQfbf1w0tVdXxFT1XSTNvYz8jhjPMzmG0q3RgYmNwbX+Z64VUytICW1qTYgyQD/ev17XwwobqEm5Ig90I+sH+eCNMqAAyUmPe3/liJWzQMKGRht8MkEezD6jDf6HOwAAsBePlLHE0Oy5+GqlE0ytOmUpsA4EANqKvRq6bW0ljforPPwiBXiPhqhaRpsKgSn5bFr3qQdOkxYkk6jsCOtsdjsaNiSKp4Z4yVzJplIBGnSsySBckzcnftb54vPBvElPKCTqFPdlEgEkEg6Y3c2Nt1B6k49x2Jl3/CocCPC/F1LONUB1ohMUacOzSt5UBIDzFtR6k2w7m+CV4CgipUB/Wo1UpSSYGptBLMrKRCz1YGYOOx2IZZV/G1JsvUWgoA1BC4SlAdgDpemgJ0ATp5TssHUZxX8vVrVKenXpVH3kwBpK/CvcErq6A9Ab9jsOL3RMlokcXzLNTCMSjiWXSeUSoDAW1M8LJaTqmTC2xL4Jmv7OmtGg9anJpli3OwMqxQFTphQYcjqbXGOx2HIlGijO0jSqLTqhatX4q1Q6qKOBzeUXNoggBJAJAjlgU+stJ3p0aj5mmlyM1UZdTvB1MVPMNlVUBYmTcHUcdjsKbocFZOz6VaIBf9GVg6EEo3PpYMpdWA8piIkdADfsLqZwPWFPMUQherK1adlpiJaB5Z1BVIEAgz3MDHuOwmtf6OLsK8LNJ6VfLVVoFqNRxTBpO2tKkVV8vmVmbUDLfEPWbt+I+E165pmplgtV2IBB0poGkk1AZmCTc6dxAkgY7HYqO0mTLTobzvhGvQAag6OYBKqpRiVkNKkmdhcSe8CBgPxiRRH6qocwWWSxUqAskMq3VxJAOu123tHY7DBBTh+azlOtSqtSLLLMRRpJy8pHxw4BIkgbbi04ZqKlSkKQpuadMtUetIWo5JW7MxZFKgXPoW/veY7C9hZIyWXyNWrWZycsSP1QgNzftM4XTBIiOoN7kDELK8MWpqrxUJSp9yI7rDMTpa+m8i4sJv2OxK3sd0XNOIhaTAgCtMsFUHSDLFS4JFhcRIn0xVeN5rLucxS0MBSCsRdvLqSDU0FdxpYqbTa0dOx2D0K9jOUzXk06IFtAUBkEW11G5jBEjYXiCcAeOOU853pAPUZWjWwAIILjSTccw+G197QOx2FFbJy0M5RkZZrKeaYi0NDSGaOWyqwAkEdZjBPIqtLXqZkIgC4EncQQDBj66t7HHY7Da9Fxev6YQ4aKReuatJKo0BaeoBiHkib/eu1/T0jETijxSaFmeUgGVHYDqDHTHY7ExHJ+gTlcygTy3vHwt009J9dx9MMrVameV2CE9NpOxggj8MdjsaeyA3nspVChtIZhzKSACP2SIgQfURvhvM8TXSvmqyNG2mfoRJt6Y7HYbAhee3wtVYodpYwRvBVhKkd8TambdVlQtQxsy3FrQQVk7WJx2OwMECMxl2c60Rb7wbf5SvKb3E4bNGO49NJP4gxjsdhNjSs//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393419"/>
            <a:ext cx="1944216" cy="291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975" y="5229200"/>
            <a:ext cx="5272137" cy="523220"/>
          </a:xfrm>
          <a:prstGeom prst="rect">
            <a:avLst/>
          </a:prstGeom>
          <a:noFill/>
        </p:spPr>
        <p:txBody>
          <a:bodyPr wrap="square" rtlCol="0">
            <a:spAutoFit/>
          </a:bodyPr>
          <a:lstStyle/>
          <a:p>
            <a:r>
              <a:rPr lang="en-AU" sz="2800" b="1" dirty="0" smtClean="0"/>
              <a:t>Lesson</a:t>
            </a:r>
            <a:r>
              <a:rPr lang="en-AU" sz="2800" dirty="0" smtClean="0"/>
              <a:t>  1+1 =      2</a:t>
            </a:r>
            <a:endParaRPr lang="en-AU" sz="2800" dirty="0"/>
          </a:p>
        </p:txBody>
      </p:sp>
      <p:pic>
        <p:nvPicPr>
          <p:cNvPr id="7" name="Picture 2" descr="Image result for square ro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5301208"/>
            <a:ext cx="684076" cy="30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5853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Functionality</a:t>
            </a:r>
            <a:endParaRPr lang="en-AU" dirty="0"/>
          </a:p>
        </p:txBody>
      </p:sp>
      <p:sp>
        <p:nvSpPr>
          <p:cNvPr id="3" name="Content Placeholder 2"/>
          <p:cNvSpPr>
            <a:spLocks noGrp="1"/>
          </p:cNvSpPr>
          <p:nvPr>
            <p:ph idx="1"/>
          </p:nvPr>
        </p:nvSpPr>
        <p:spPr>
          <a:xfrm>
            <a:off x="457200" y="1600201"/>
            <a:ext cx="8229600" cy="2620887"/>
          </a:xfrm>
        </p:spPr>
        <p:txBody>
          <a:bodyPr/>
          <a:lstStyle/>
          <a:p>
            <a:r>
              <a:rPr lang="en-AU" dirty="0" smtClean="0"/>
              <a:t>Deliver functional requirements, not software requirements</a:t>
            </a:r>
          </a:p>
          <a:p>
            <a:r>
              <a:rPr lang="en-AU" dirty="0" smtClean="0"/>
              <a:t>Interfaces “hide” complexity, then tail can wag the dog</a:t>
            </a:r>
          </a:p>
          <a:p>
            <a:endParaRPr lang="en-AU" dirty="0" smtClean="0"/>
          </a:p>
          <a:p>
            <a:r>
              <a:rPr lang="en-AU" dirty="0" smtClean="0"/>
              <a:t>Failures:</a:t>
            </a:r>
          </a:p>
          <a:p>
            <a:pPr>
              <a:buFont typeface="Arial" charset="0"/>
              <a:buChar char="•"/>
            </a:pPr>
            <a:r>
              <a:rPr lang="en-AU" dirty="0" smtClean="0"/>
              <a:t>Two teams working to a protocol for multiple years without talking</a:t>
            </a:r>
          </a:p>
          <a:p>
            <a:pPr>
              <a:buFont typeface="Arial" charset="0"/>
              <a:buChar char="•"/>
            </a:pPr>
            <a:r>
              <a:rPr lang="en-AU" dirty="0" smtClean="0"/>
              <a:t>Projects trying to build database abstraction layers rather than deliver functionality</a:t>
            </a:r>
          </a:p>
          <a:p>
            <a:pPr>
              <a:buFont typeface="Arial" charset="0"/>
              <a:buChar char="•"/>
            </a:pPr>
            <a:endParaRPr lang="en-AU"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975613"/>
            <a:ext cx="3369927" cy="216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5059619"/>
            <a:ext cx="4680520" cy="523220"/>
          </a:xfrm>
          <a:prstGeom prst="rect">
            <a:avLst/>
          </a:prstGeom>
          <a:noFill/>
        </p:spPr>
        <p:txBody>
          <a:bodyPr wrap="square" rtlCol="0">
            <a:spAutoFit/>
          </a:bodyPr>
          <a:lstStyle/>
          <a:p>
            <a:r>
              <a:rPr lang="en-AU" sz="2800" b="1" dirty="0" smtClean="0"/>
              <a:t>Lesson</a:t>
            </a:r>
            <a:r>
              <a:rPr lang="en-AU" sz="2800" dirty="0" smtClean="0"/>
              <a:t>: Keep it working (MVP)</a:t>
            </a:r>
            <a:endParaRPr lang="en-AU" sz="2800" dirty="0"/>
          </a:p>
        </p:txBody>
      </p:sp>
    </p:spTree>
    <p:extLst>
      <p:ext uri="{BB962C8B-B14F-4D97-AF65-F5344CB8AC3E}">
        <p14:creationId xmlns:p14="http://schemas.microsoft.com/office/powerpoint/2010/main" val="4210309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People</a:t>
            </a:r>
            <a:endParaRPr lang="en-AU" dirty="0"/>
          </a:p>
        </p:txBody>
      </p:sp>
      <p:sp>
        <p:nvSpPr>
          <p:cNvPr id="3" name="Content Placeholder 2"/>
          <p:cNvSpPr>
            <a:spLocks noGrp="1"/>
          </p:cNvSpPr>
          <p:nvPr>
            <p:ph idx="1"/>
          </p:nvPr>
        </p:nvSpPr>
        <p:spPr>
          <a:xfrm>
            <a:off x="457200" y="1600201"/>
            <a:ext cx="8229600" cy="892696"/>
          </a:xfrm>
        </p:spPr>
        <p:txBody>
          <a:bodyPr>
            <a:normAutofit/>
          </a:bodyPr>
          <a:lstStyle/>
          <a:p>
            <a:r>
              <a:rPr lang="en-AU" dirty="0" smtClean="0"/>
              <a:t>Really good developer is </a:t>
            </a:r>
            <a:r>
              <a:rPr lang="en-AU" b="1" dirty="0" smtClean="0"/>
              <a:t>10 times </a:t>
            </a:r>
            <a:r>
              <a:rPr lang="en-AU" dirty="0" smtClean="0"/>
              <a:t>more productive than someone who probably shouldn’t be a developer!</a:t>
            </a:r>
          </a:p>
          <a:p>
            <a:endParaRPr lang="en-AU" dirty="0" smtClean="0"/>
          </a:p>
          <a:p>
            <a:pPr marL="0" indent="0"/>
            <a:endParaRPr lang="en-AU" dirty="0" smtClean="0"/>
          </a:p>
          <a:p>
            <a:pPr>
              <a:buFont typeface="Arial" charset="0"/>
              <a:buChar char="•"/>
            </a:pPr>
            <a:endParaRPr lang="en-AU" dirty="0" smtClean="0"/>
          </a:p>
        </p:txBody>
      </p:sp>
      <p:sp>
        <p:nvSpPr>
          <p:cNvPr id="5" name="Rectangle 4"/>
          <p:cNvSpPr/>
          <p:nvPr/>
        </p:nvSpPr>
        <p:spPr>
          <a:xfrm>
            <a:off x="539552" y="3740839"/>
            <a:ext cx="7920880" cy="1323439"/>
          </a:xfrm>
          <a:prstGeom prst="rect">
            <a:avLst/>
          </a:prstGeom>
        </p:spPr>
        <p:txBody>
          <a:bodyPr wrap="square">
            <a:spAutoFit/>
          </a:bodyPr>
          <a:lstStyle/>
          <a:p>
            <a:r>
              <a:rPr lang="en-AU" sz="2000" dirty="0" smtClean="0"/>
              <a:t>Failures</a:t>
            </a:r>
            <a:r>
              <a:rPr lang="en-AU" sz="2000" dirty="0"/>
              <a:t>:</a:t>
            </a:r>
          </a:p>
          <a:p>
            <a:pPr>
              <a:buFont typeface="Arial" charset="0"/>
              <a:buChar char="•"/>
            </a:pPr>
            <a:r>
              <a:rPr lang="en-AU" sz="2000" dirty="0"/>
              <a:t>% head count cuts… best people leave </a:t>
            </a:r>
            <a:r>
              <a:rPr lang="en-AU" sz="2000" dirty="0">
                <a:sym typeface="Wingdings" panose="05000000000000000000" pitchFamily="2" charset="2"/>
              </a:rPr>
              <a:t></a:t>
            </a:r>
          </a:p>
          <a:p>
            <a:pPr>
              <a:buFont typeface="Arial" charset="0"/>
              <a:buChar char="•"/>
            </a:pPr>
            <a:r>
              <a:rPr lang="en-AU" sz="2000" dirty="0">
                <a:sym typeface="Wingdings" panose="05000000000000000000" pitchFamily="2" charset="2"/>
              </a:rPr>
              <a:t>Manage by fear… kills creativity…</a:t>
            </a:r>
          </a:p>
          <a:p>
            <a:pPr>
              <a:buFont typeface="Arial" charset="0"/>
              <a:buChar char="•"/>
            </a:pPr>
            <a:r>
              <a:rPr lang="en-AU" sz="2000" dirty="0"/>
              <a:t>Micro </a:t>
            </a:r>
            <a:r>
              <a:rPr lang="en-AU" sz="2000" dirty="0" smtClean="0"/>
              <a:t>management</a:t>
            </a:r>
          </a:p>
        </p:txBody>
      </p:sp>
      <p:sp>
        <p:nvSpPr>
          <p:cNvPr id="6" name="Content Placeholder 2"/>
          <p:cNvSpPr txBox="1">
            <a:spLocks/>
          </p:cNvSpPr>
          <p:nvPr/>
        </p:nvSpPr>
        <p:spPr>
          <a:xfrm>
            <a:off x="446856" y="2464296"/>
            <a:ext cx="8229600" cy="892696"/>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(Intrinsically) self </a:t>
            </a:r>
            <a:r>
              <a:rPr lang="en-AU" dirty="0"/>
              <a:t>motivated people who are passionate about what they do can in the long term massively </a:t>
            </a:r>
            <a:r>
              <a:rPr lang="en-AU" dirty="0" smtClean="0"/>
              <a:t>outperform</a:t>
            </a:r>
            <a:endParaRPr lang="en-AU" dirty="0"/>
          </a:p>
        </p:txBody>
      </p:sp>
      <p:sp>
        <p:nvSpPr>
          <p:cNvPr id="4" name="TextBox 3"/>
          <p:cNvSpPr txBox="1"/>
          <p:nvPr/>
        </p:nvSpPr>
        <p:spPr>
          <a:xfrm>
            <a:off x="539552" y="5301208"/>
            <a:ext cx="8280920" cy="523220"/>
          </a:xfrm>
          <a:prstGeom prst="rect">
            <a:avLst/>
          </a:prstGeom>
          <a:noFill/>
        </p:spPr>
        <p:txBody>
          <a:bodyPr wrap="square" rtlCol="0">
            <a:spAutoFit/>
          </a:bodyPr>
          <a:lstStyle/>
          <a:p>
            <a:r>
              <a:rPr lang="en-AU" sz="2800" b="1" dirty="0" smtClean="0"/>
              <a:t>Lesson</a:t>
            </a:r>
            <a:r>
              <a:rPr lang="en-AU" sz="2800" dirty="0" smtClean="0"/>
              <a:t>: Work with great motivated people</a:t>
            </a:r>
            <a:endParaRPr lang="en-AU" sz="2800" dirty="0"/>
          </a:p>
        </p:txBody>
      </p:sp>
    </p:spTree>
    <p:extLst>
      <p:ext uri="{BB962C8B-B14F-4D97-AF65-F5344CB8AC3E}">
        <p14:creationId xmlns:p14="http://schemas.microsoft.com/office/powerpoint/2010/main" val="2232369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lstStyle/>
          <a:p>
            <a:r>
              <a:rPr lang="en-AU" dirty="0" smtClean="0"/>
              <a:t>How to succeed and avoid failures:</a:t>
            </a:r>
          </a:p>
          <a:p>
            <a:pPr>
              <a:buFont typeface="Arial" panose="020B0604020202020204" pitchFamily="34" charset="0"/>
              <a:buChar char="•"/>
            </a:pPr>
            <a:r>
              <a:rPr lang="en-AU" dirty="0" smtClean="0"/>
              <a:t>Know your theory!</a:t>
            </a:r>
          </a:p>
          <a:p>
            <a:pPr>
              <a:buFont typeface="Arial" panose="020B0604020202020204" pitchFamily="34" charset="0"/>
              <a:buChar char="•"/>
            </a:pPr>
            <a:r>
              <a:rPr lang="en-AU" dirty="0" smtClean="0"/>
              <a:t>Understand the why behind what you learn</a:t>
            </a:r>
          </a:p>
          <a:p>
            <a:pPr>
              <a:buFont typeface="Arial" panose="020B0604020202020204" pitchFamily="34" charset="0"/>
              <a:buChar char="•"/>
            </a:pPr>
            <a:r>
              <a:rPr lang="en-AU" dirty="0" smtClean="0"/>
              <a:t>Learn from experience</a:t>
            </a:r>
          </a:p>
          <a:p>
            <a:pPr>
              <a:buFont typeface="Arial" panose="020B0604020202020204" pitchFamily="34" charset="0"/>
              <a:buChar char="•"/>
            </a:pPr>
            <a:r>
              <a:rPr lang="en-AU" dirty="0" smtClean="0"/>
              <a:t>Don’t ever stop thinking (challenge everything)</a:t>
            </a:r>
            <a:endParaRPr lang="en-AU" dirty="0"/>
          </a:p>
          <a:p>
            <a:endParaRPr lang="en-AU" i="1" dirty="0" smtClean="0"/>
          </a:p>
          <a:p>
            <a:r>
              <a:rPr lang="en-AU" i="1" dirty="0" smtClean="0"/>
              <a:t>Common sense that isn’t all that common</a:t>
            </a:r>
            <a:endParaRPr lang="en-AU" i="1" dirty="0"/>
          </a:p>
          <a:p>
            <a:endParaRPr lang="en-AU" dirty="0" smtClean="0"/>
          </a:p>
          <a:p>
            <a:r>
              <a:rPr lang="en-AU" dirty="0" smtClean="0"/>
              <a:t>Remember in theory </a:t>
            </a:r>
            <a:r>
              <a:rPr lang="en-AU" dirty="0" err="1" smtClean="0"/>
              <a:t>Optiver</a:t>
            </a:r>
            <a:r>
              <a:rPr lang="en-AU" dirty="0" smtClean="0"/>
              <a:t> shouldn’t exist…</a:t>
            </a:r>
            <a:endParaRPr lang="en-AU" dirty="0"/>
          </a:p>
        </p:txBody>
      </p:sp>
    </p:spTree>
    <p:extLst>
      <p:ext uri="{BB962C8B-B14F-4D97-AF65-F5344CB8AC3E}">
        <p14:creationId xmlns:p14="http://schemas.microsoft.com/office/powerpoint/2010/main" val="115455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 Some Experience!</a:t>
            </a:r>
            <a:endParaRPr lang="en-AU" dirty="0"/>
          </a:p>
        </p:txBody>
      </p:sp>
      <p:sp>
        <p:nvSpPr>
          <p:cNvPr id="3" name="Content Placeholder 2"/>
          <p:cNvSpPr>
            <a:spLocks noGrp="1"/>
          </p:cNvSpPr>
          <p:nvPr>
            <p:ph idx="1"/>
          </p:nvPr>
        </p:nvSpPr>
        <p:spPr/>
        <p:txBody>
          <a:bodyPr/>
          <a:lstStyle/>
          <a:p>
            <a:r>
              <a:rPr lang="en-AU" dirty="0" err="1" smtClean="0"/>
              <a:t>Optiver</a:t>
            </a:r>
            <a:r>
              <a:rPr lang="en-AU" dirty="0" smtClean="0"/>
              <a:t> IT Jobs</a:t>
            </a:r>
          </a:p>
          <a:p>
            <a:r>
              <a:rPr lang="en-AU" dirty="0" smtClean="0"/>
              <a:t>* Summer intern, applications June, for 12 week rotation, real projects</a:t>
            </a:r>
            <a:endParaRPr lang="en-AU" dirty="0"/>
          </a:p>
          <a:p>
            <a:r>
              <a:rPr lang="en-AU" dirty="0" smtClean="0"/>
              <a:t>* Graduate IT, applications August</a:t>
            </a:r>
          </a:p>
          <a:p>
            <a:r>
              <a:rPr lang="en-AU" dirty="0" smtClean="0"/>
              <a:t>See us at the careers fairs… or drop in and visit </a:t>
            </a:r>
            <a:r>
              <a:rPr lang="en-AU" dirty="0" smtClean="0">
                <a:sym typeface="Wingdings" panose="05000000000000000000" pitchFamily="2" charset="2"/>
              </a:rPr>
              <a:t></a:t>
            </a:r>
            <a:endParaRPr lang="en-AU" dirty="0" smtClean="0"/>
          </a:p>
          <a:p>
            <a:endParaRPr lang="en-AU" dirty="0" smtClean="0"/>
          </a:p>
          <a:p>
            <a:r>
              <a:rPr lang="en-AU" dirty="0" smtClean="0"/>
              <a:t>Software Developers</a:t>
            </a:r>
          </a:p>
          <a:p>
            <a:r>
              <a:rPr lang="en-AU" dirty="0" smtClean="0"/>
              <a:t>Applications Engineers</a:t>
            </a:r>
          </a:p>
          <a:p>
            <a:r>
              <a:rPr lang="en-AU" dirty="0" smtClean="0"/>
              <a:t>Network </a:t>
            </a:r>
            <a:r>
              <a:rPr lang="en-AU" dirty="0" smtClean="0"/>
              <a:t>Engineers</a:t>
            </a:r>
          </a:p>
          <a:p>
            <a:r>
              <a:rPr lang="en-AU" dirty="0" smtClean="0"/>
              <a:t>Traders</a:t>
            </a:r>
            <a:endParaRPr lang="en-AU" dirty="0" smtClean="0"/>
          </a:p>
          <a:p>
            <a:endParaRPr lang="en-AU" dirty="0"/>
          </a:p>
        </p:txBody>
      </p:sp>
      <p:pic>
        <p:nvPicPr>
          <p:cNvPr id="1026" name="Picture 2" descr="C:\Users\Luisa\Google Drive\Andrew\Work (1)\Optiver\UNSW_Lecture\Logo - 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555" y="4581128"/>
            <a:ext cx="4911701" cy="135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7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tiver_PP_template_ba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TextBox 7"/>
          <p:cNvSpPr txBox="1"/>
          <p:nvPr/>
        </p:nvSpPr>
        <p:spPr>
          <a:xfrm>
            <a:off x="2885440" y="2415083"/>
            <a:ext cx="3703428" cy="1107996"/>
          </a:xfrm>
          <a:prstGeom prst="rect">
            <a:avLst/>
          </a:prstGeom>
          <a:noFill/>
        </p:spPr>
        <p:txBody>
          <a:bodyPr wrap="square" rtlCol="0">
            <a:spAutoFit/>
          </a:bodyPr>
          <a:lstStyle/>
          <a:p>
            <a:pPr algn="ctr"/>
            <a:r>
              <a:rPr lang="en-US" sz="6600" dirty="0" smtClean="0">
                <a:solidFill>
                  <a:schemeClr val="bg1"/>
                </a:solidFill>
                <a:latin typeface="Lobster 1.4"/>
                <a:cs typeface="Lobster 1.4"/>
              </a:rPr>
              <a:t>Brilliantly</a:t>
            </a:r>
            <a:endParaRPr lang="en-US" sz="6600" dirty="0">
              <a:solidFill>
                <a:schemeClr val="bg1"/>
              </a:solidFill>
              <a:latin typeface="Lobster 1.4"/>
              <a:cs typeface="Lobster 1.4"/>
            </a:endParaRPr>
          </a:p>
        </p:txBody>
      </p:sp>
      <p:sp>
        <p:nvSpPr>
          <p:cNvPr id="9" name="TextBox 8"/>
          <p:cNvSpPr txBox="1"/>
          <p:nvPr/>
        </p:nvSpPr>
        <p:spPr>
          <a:xfrm>
            <a:off x="2895600" y="3607613"/>
            <a:ext cx="3302000" cy="769441"/>
          </a:xfrm>
          <a:prstGeom prst="rect">
            <a:avLst/>
          </a:prstGeom>
          <a:noFill/>
        </p:spPr>
        <p:txBody>
          <a:bodyPr wrap="square" rtlCol="0">
            <a:spAutoFit/>
          </a:bodyPr>
          <a:lstStyle/>
          <a:p>
            <a:pPr algn="ctr"/>
            <a:r>
              <a:rPr lang="en-US" sz="4400" dirty="0" smtClean="0">
                <a:solidFill>
                  <a:schemeClr val="bg1"/>
                </a:solidFill>
                <a:latin typeface="Intro Inline"/>
                <a:cs typeface="Intro Inline"/>
              </a:rPr>
              <a:t>Different</a:t>
            </a:r>
            <a:endParaRPr lang="en-US" sz="4400" dirty="0">
              <a:solidFill>
                <a:schemeClr val="bg1"/>
              </a:solidFill>
              <a:latin typeface="Intro Inline"/>
              <a:cs typeface="Intro Inline"/>
            </a:endParaRPr>
          </a:p>
        </p:txBody>
      </p:sp>
    </p:spTree>
    <p:extLst>
      <p:ext uri="{BB962C8B-B14F-4D97-AF65-F5344CB8AC3E}">
        <p14:creationId xmlns:p14="http://schemas.microsoft.com/office/powerpoint/2010/main" val="60723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a:t>
            </a:r>
            <a:endParaRPr lang="en-AU" dirty="0"/>
          </a:p>
        </p:txBody>
      </p:sp>
      <p:sp>
        <p:nvSpPr>
          <p:cNvPr id="3" name="Content Placeholder 2"/>
          <p:cNvSpPr>
            <a:spLocks noGrp="1"/>
          </p:cNvSpPr>
          <p:nvPr>
            <p:ph idx="1"/>
          </p:nvPr>
        </p:nvSpPr>
        <p:spPr/>
        <p:txBody>
          <a:bodyPr>
            <a:normAutofit lnSpcReduction="10000"/>
          </a:bodyPr>
          <a:lstStyle/>
          <a:p>
            <a:r>
              <a:rPr lang="en-AU" dirty="0" smtClean="0"/>
              <a:t>Andrew Maxwell</a:t>
            </a:r>
          </a:p>
          <a:p>
            <a:pPr lvl="1"/>
            <a:r>
              <a:rPr lang="en-AU" dirty="0" smtClean="0"/>
              <a:t>Education:</a:t>
            </a:r>
          </a:p>
          <a:p>
            <a:pPr lvl="2"/>
            <a:r>
              <a:rPr lang="en-AU" dirty="0" smtClean="0"/>
              <a:t>Bachelor Science (</a:t>
            </a:r>
            <a:r>
              <a:rPr lang="en-AU" dirty="0" err="1" smtClean="0"/>
              <a:t>hons</a:t>
            </a:r>
            <a:r>
              <a:rPr lang="en-AU" dirty="0" smtClean="0"/>
              <a:t>)</a:t>
            </a:r>
          </a:p>
          <a:p>
            <a:pPr lvl="2"/>
            <a:r>
              <a:rPr lang="en-AU" dirty="0" smtClean="0"/>
              <a:t>Masters Applied Finance</a:t>
            </a:r>
          </a:p>
          <a:p>
            <a:pPr lvl="1"/>
            <a:r>
              <a:rPr lang="en-AU" dirty="0" smtClean="0"/>
              <a:t>20 years experience</a:t>
            </a:r>
          </a:p>
          <a:p>
            <a:pPr lvl="1"/>
            <a:r>
              <a:rPr lang="en-AU" dirty="0" smtClean="0"/>
              <a:t>Many industries:</a:t>
            </a:r>
          </a:p>
          <a:p>
            <a:pPr lvl="2"/>
            <a:r>
              <a:rPr lang="en-AU" dirty="0" smtClean="0"/>
              <a:t>Consulting, Finance, Telecoms, Defence, Technology, Government, Industrial… </a:t>
            </a:r>
          </a:p>
          <a:p>
            <a:pPr lvl="1"/>
            <a:r>
              <a:rPr lang="en-AU" dirty="0" smtClean="0"/>
              <a:t>Many companies:</a:t>
            </a:r>
          </a:p>
          <a:p>
            <a:pPr lvl="2"/>
            <a:r>
              <a:rPr lang="en-AU" dirty="0" err="1" smtClean="0"/>
              <a:t>Optiver</a:t>
            </a:r>
            <a:r>
              <a:rPr lang="en-AU" dirty="0"/>
              <a:t>, </a:t>
            </a:r>
            <a:r>
              <a:rPr lang="en-AU" dirty="0" smtClean="0"/>
              <a:t>Goldman Sachs, Macquarie Bank, </a:t>
            </a:r>
            <a:r>
              <a:rPr lang="en-AU" dirty="0"/>
              <a:t>Lehman </a:t>
            </a:r>
            <a:r>
              <a:rPr lang="en-AU" dirty="0" smtClean="0"/>
              <a:t>Brothers, BNP </a:t>
            </a:r>
            <a:r>
              <a:rPr lang="en-AU" dirty="0"/>
              <a:t>– </a:t>
            </a:r>
            <a:r>
              <a:rPr lang="en-AU" dirty="0" smtClean="0"/>
              <a:t>Paribas, Commonwealth Bank, Telstra, Siemens, Sun, </a:t>
            </a:r>
            <a:r>
              <a:rPr lang="en-AU" dirty="0"/>
              <a:t>NSW </a:t>
            </a:r>
            <a:r>
              <a:rPr lang="en-AU" dirty="0" smtClean="0"/>
              <a:t>Police…</a:t>
            </a:r>
            <a:endParaRPr lang="en-AU" dirty="0"/>
          </a:p>
          <a:p>
            <a:pPr lvl="1"/>
            <a:r>
              <a:rPr lang="en-AU" dirty="0" smtClean="0"/>
              <a:t>Practitioner… applying theory to reality</a:t>
            </a:r>
            <a:endParaRPr lang="en-AU" dirty="0"/>
          </a:p>
          <a:p>
            <a:pPr lvl="2"/>
            <a:endParaRPr lang="en-AU" dirty="0"/>
          </a:p>
          <a:p>
            <a:pPr lvl="2"/>
            <a:endParaRPr lang="en-AU" dirty="0"/>
          </a:p>
          <a:p>
            <a:pPr lvl="2"/>
            <a:endParaRPr lang="en-AU" dirty="0" smtClean="0"/>
          </a:p>
          <a:p>
            <a:pPr lvl="2"/>
            <a:endParaRPr lang="en-AU" dirty="0" smtClean="0"/>
          </a:p>
        </p:txBody>
      </p:sp>
    </p:spTree>
    <p:extLst>
      <p:ext uri="{BB962C8B-B14F-4D97-AF65-F5344CB8AC3E}">
        <p14:creationId xmlns:p14="http://schemas.microsoft.com/office/powerpoint/2010/main" val="2205413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Optiver</a:t>
            </a:r>
            <a:r>
              <a:rPr lang="en-AU" dirty="0" smtClean="0"/>
              <a:t>: Best Place to Work in Australia (nearly </a:t>
            </a:r>
            <a:r>
              <a:rPr lang="en-AU" dirty="0" smtClean="0">
                <a:sym typeface="Wingdings" panose="05000000000000000000" pitchFamily="2" charset="2"/>
              </a:rPr>
              <a:t>)</a:t>
            </a:r>
            <a:endParaRPr lang="en-AU" dirty="0"/>
          </a:p>
        </p:txBody>
      </p:sp>
      <p:sp>
        <p:nvSpPr>
          <p:cNvPr id="3" name="Content Placeholder 2"/>
          <p:cNvSpPr>
            <a:spLocks noGrp="1"/>
          </p:cNvSpPr>
          <p:nvPr>
            <p:ph idx="1"/>
          </p:nvPr>
        </p:nvSpPr>
        <p:spPr/>
        <p:txBody>
          <a:bodyPr>
            <a:normAutofit/>
          </a:bodyPr>
          <a:lstStyle/>
          <a:p>
            <a:r>
              <a:rPr lang="en-AU" dirty="0" smtClean="0"/>
              <a:t>Best and brightest people, who love doing best and brightest work</a:t>
            </a:r>
          </a:p>
          <a:p>
            <a:endParaRPr lang="en-AU" dirty="0" smtClean="0"/>
          </a:p>
          <a:p>
            <a:r>
              <a:rPr lang="en-AU" dirty="0" smtClean="0"/>
              <a:t>Informal atmosphere – short, t-shirts, thongs…(clothes are minimum)</a:t>
            </a:r>
          </a:p>
          <a:p>
            <a:endParaRPr lang="en-AU" dirty="0" smtClean="0"/>
          </a:p>
          <a:p>
            <a:r>
              <a:rPr lang="en-AU" dirty="0" smtClean="0"/>
              <a:t>Perks: Annual company holiday, Company chef cooks breakfast, lunch (and dinner), Barrister (unlimited espresso coffee), Gym memberships, personal training sessions, massages, Pool tables,  table tennis tables, video games, paid charity time…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331"/>
            <a:ext cx="3024336" cy="198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681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picrooms.com/wp-content/uploads/2013/05/9102706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7" y="1054584"/>
            <a:ext cx="9143999" cy="52765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smtClean="0"/>
              <a:t>Who are Optiver?</a:t>
            </a:r>
            <a:endParaRPr lang="en-AU" dirty="0"/>
          </a:p>
        </p:txBody>
      </p:sp>
      <p:sp>
        <p:nvSpPr>
          <p:cNvPr id="3" name="Content Placeholder 2"/>
          <p:cNvSpPr>
            <a:spLocks noGrp="1"/>
          </p:cNvSpPr>
          <p:nvPr>
            <p:ph idx="1"/>
          </p:nvPr>
        </p:nvSpPr>
        <p:spPr>
          <a:xfrm>
            <a:off x="152397" y="260648"/>
            <a:ext cx="1827315" cy="4896544"/>
          </a:xfrm>
        </p:spPr>
        <p:txBody>
          <a:bodyPr>
            <a:normAutofit/>
          </a:bodyPr>
          <a:lstStyle/>
          <a:p>
            <a:pPr marL="0" indent="0"/>
            <a:endParaRPr lang="en-AU" sz="1400" dirty="0" smtClean="0"/>
          </a:p>
          <a:p>
            <a:pPr marL="0" indent="0"/>
            <a:endParaRPr lang="en-AU" sz="1200" b="1" dirty="0" smtClean="0">
              <a:solidFill>
                <a:srgbClr val="FF0000"/>
              </a:solidFill>
            </a:endParaRPr>
          </a:p>
          <a:p>
            <a:pPr marL="0" indent="0"/>
            <a:endParaRPr lang="en-AU" sz="1200" b="1" dirty="0">
              <a:solidFill>
                <a:srgbClr val="FF0000"/>
              </a:solidFill>
            </a:endParaRPr>
          </a:p>
          <a:p>
            <a:pPr marL="0" indent="0"/>
            <a:endParaRPr lang="en-AU" sz="1200" b="1" dirty="0" smtClean="0">
              <a:solidFill>
                <a:srgbClr val="FF0000"/>
              </a:solidFill>
            </a:endParaRPr>
          </a:p>
          <a:p>
            <a:pPr marL="0" indent="0"/>
            <a:endParaRPr lang="en-AU" sz="1200" b="1" dirty="0">
              <a:solidFill>
                <a:srgbClr val="FF0000"/>
              </a:solidFill>
            </a:endParaRPr>
          </a:p>
          <a:p>
            <a:pPr marL="0" indent="0"/>
            <a:endParaRPr lang="en-AU" sz="1200" b="1" dirty="0" smtClean="0">
              <a:solidFill>
                <a:srgbClr val="FF0000"/>
              </a:solidFill>
            </a:endParaRPr>
          </a:p>
          <a:p>
            <a:pPr marL="0" indent="0"/>
            <a:endParaRPr lang="en-AU" b="1" dirty="0" smtClean="0"/>
          </a:p>
          <a:p>
            <a:pPr marL="0" indent="0"/>
            <a:r>
              <a:rPr lang="en-AU" b="1" dirty="0" smtClean="0"/>
              <a:t> </a:t>
            </a:r>
          </a:p>
          <a:p>
            <a:pPr marL="0" indent="0"/>
            <a:r>
              <a:rPr lang="en-AU" b="1" dirty="0" smtClean="0"/>
              <a:t> </a:t>
            </a:r>
          </a:p>
          <a:p>
            <a:pPr marL="0" indent="0"/>
            <a:endParaRPr lang="en-AU" sz="1400" dirty="0" smtClean="0"/>
          </a:p>
          <a:p>
            <a:pPr marL="0" indent="0"/>
            <a:endParaRPr lang="en-AU" sz="1400" dirty="0" smtClean="0"/>
          </a:p>
          <a:p>
            <a:pPr marL="0" indent="0"/>
            <a:endParaRPr lang="en-AU" sz="1400" dirty="0" smtClean="0"/>
          </a:p>
          <a:p>
            <a:endParaRPr lang="en-AU" dirty="0"/>
          </a:p>
        </p:txBody>
      </p:sp>
      <p:sp>
        <p:nvSpPr>
          <p:cNvPr id="9" name="Right Arrow 8"/>
          <p:cNvSpPr/>
          <p:nvPr/>
        </p:nvSpPr>
        <p:spPr>
          <a:xfrm rot="2248840">
            <a:off x="3014576" y="2195735"/>
            <a:ext cx="1554472"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b="1" dirty="0" smtClean="0">
                <a:solidFill>
                  <a:srgbClr val="FF0000"/>
                </a:solidFill>
              </a:rPr>
              <a:t>Amsterdam</a:t>
            </a:r>
            <a:endParaRPr lang="en-AU" b="1" dirty="0">
              <a:solidFill>
                <a:srgbClr val="FF0000"/>
              </a:solidFill>
            </a:endParaRPr>
          </a:p>
        </p:txBody>
      </p:sp>
      <p:sp>
        <p:nvSpPr>
          <p:cNvPr id="11" name="Up Arrow 10"/>
          <p:cNvSpPr/>
          <p:nvPr/>
        </p:nvSpPr>
        <p:spPr>
          <a:xfrm rot="2014492">
            <a:off x="5788749" y="4756167"/>
            <a:ext cx="484632" cy="209775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b="1" dirty="0" smtClean="0"/>
              <a:t>ASIAPAC</a:t>
            </a:r>
            <a:endParaRPr lang="en-AU" b="1" dirty="0"/>
          </a:p>
        </p:txBody>
      </p:sp>
      <p:sp>
        <p:nvSpPr>
          <p:cNvPr id="12" name="Right Arrow 11"/>
          <p:cNvSpPr/>
          <p:nvPr/>
        </p:nvSpPr>
        <p:spPr>
          <a:xfrm rot="21091052">
            <a:off x="2549032" y="3084827"/>
            <a:ext cx="1527491"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Europe</a:t>
            </a:r>
            <a:endParaRPr lang="en-AU" b="1" dirty="0"/>
          </a:p>
        </p:txBody>
      </p:sp>
      <p:sp>
        <p:nvSpPr>
          <p:cNvPr id="13" name="Right Arrow 12"/>
          <p:cNvSpPr/>
          <p:nvPr/>
        </p:nvSpPr>
        <p:spPr>
          <a:xfrm>
            <a:off x="179512" y="3084827"/>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b="1" dirty="0" smtClean="0"/>
              <a:t>USA</a:t>
            </a:r>
            <a:endParaRPr lang="en-AU" b="1" dirty="0"/>
          </a:p>
        </p:txBody>
      </p:sp>
    </p:spTree>
    <p:extLst>
      <p:ext uri="{BB962C8B-B14F-4D97-AF65-F5344CB8AC3E}">
        <p14:creationId xmlns:p14="http://schemas.microsoft.com/office/powerpoint/2010/main" val="2372104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AU" smtClean="0"/>
              <a:t>Market Making</a:t>
            </a:r>
            <a:endParaRPr lang="en-US" smtClean="0"/>
          </a:p>
        </p:txBody>
      </p:sp>
      <p:sp>
        <p:nvSpPr>
          <p:cNvPr id="11267" name="Rectangle 3"/>
          <p:cNvSpPr>
            <a:spLocks noGrp="1" noChangeArrowheads="1"/>
          </p:cNvSpPr>
          <p:nvPr>
            <p:ph type="body" idx="1"/>
          </p:nvPr>
        </p:nvSpPr>
        <p:spPr>
          <a:xfrm>
            <a:off x="468313" y="3573463"/>
            <a:ext cx="8229600" cy="4525962"/>
          </a:xfrm>
        </p:spPr>
        <p:txBody>
          <a:bodyPr>
            <a:normAutofit/>
          </a:bodyPr>
          <a:lstStyle/>
          <a:p>
            <a:pPr eaLnBrk="1" hangingPunct="1"/>
            <a:r>
              <a:rPr lang="en-AU" sz="2200" dirty="0" smtClean="0"/>
              <a:t>We are Market Makers</a:t>
            </a:r>
          </a:p>
          <a:p>
            <a:pPr lvl="1"/>
            <a:r>
              <a:rPr lang="en-AU" sz="2200" dirty="0" smtClean="0"/>
              <a:t>We make money by being the most accurate at pricing a   product right </a:t>
            </a:r>
            <a:r>
              <a:rPr lang="en-AU" sz="2200" b="1" dirty="0" smtClean="0"/>
              <a:t>now</a:t>
            </a:r>
            <a:r>
              <a:rPr lang="en-AU" sz="2200" dirty="0" smtClean="0"/>
              <a:t> instead of predicting what it will be worth in the distant future.</a:t>
            </a:r>
          </a:p>
          <a:p>
            <a:pPr lvl="1"/>
            <a:r>
              <a:rPr lang="en-AU" sz="2200" dirty="0"/>
              <a:t>Make bids/offers in derivative markets around where we think the derivative is </a:t>
            </a:r>
            <a:r>
              <a:rPr lang="en-AU" sz="2200" dirty="0" smtClean="0"/>
              <a:t>worth</a:t>
            </a:r>
            <a:endParaRPr lang="en-AU" sz="2200" dirty="0"/>
          </a:p>
        </p:txBody>
      </p:sp>
      <p:pic>
        <p:nvPicPr>
          <p:cNvPr id="11268" name="Picture 4" descr="trading"/>
          <p:cNvPicPr>
            <a:picLocks noChangeAspect="1" noChangeArrowheads="1"/>
          </p:cNvPicPr>
          <p:nvPr/>
        </p:nvPicPr>
        <p:blipFill>
          <a:blip r:embed="rId3" cstate="print"/>
          <a:srcRect/>
          <a:stretch>
            <a:fillRect/>
          </a:stretch>
        </p:blipFill>
        <p:spPr bwMode="auto">
          <a:xfrm>
            <a:off x="1779588" y="1268413"/>
            <a:ext cx="5600700" cy="2219325"/>
          </a:xfrm>
          <a:prstGeom prst="rect">
            <a:avLst/>
          </a:prstGeom>
          <a:noFill/>
          <a:ln w="9525">
            <a:noFill/>
            <a:miter lim="800000"/>
            <a:headEnd/>
            <a:tailEnd/>
          </a:ln>
        </p:spPr>
      </p:pic>
    </p:spTree>
    <p:extLst>
      <p:ext uri="{BB962C8B-B14F-4D97-AF65-F5344CB8AC3E}">
        <p14:creationId xmlns:p14="http://schemas.microsoft.com/office/powerpoint/2010/main" val="3533552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solidFill>
                  <a:schemeClr val="bg1"/>
                </a:solidFill>
              </a:rPr>
              <a:t>Arbitrage Trading</a:t>
            </a:r>
            <a:endParaRPr lang="en-AU" dirty="0">
              <a:solidFill>
                <a:schemeClr val="bg1"/>
              </a:solidFill>
            </a:endParaRPr>
          </a:p>
        </p:txBody>
      </p:sp>
      <p:sp>
        <p:nvSpPr>
          <p:cNvPr id="3" name="Content Placeholder 2"/>
          <p:cNvSpPr>
            <a:spLocks noGrp="1"/>
          </p:cNvSpPr>
          <p:nvPr>
            <p:ph idx="1"/>
          </p:nvPr>
        </p:nvSpPr>
        <p:spPr>
          <a:xfrm>
            <a:off x="428596" y="1196753"/>
            <a:ext cx="8715404" cy="4032448"/>
          </a:xfrm>
        </p:spPr>
        <p:txBody>
          <a:bodyPr>
            <a:normAutofit/>
          </a:bodyPr>
          <a:lstStyle/>
          <a:p>
            <a:r>
              <a:rPr lang="en-AU" dirty="0" smtClean="0"/>
              <a:t>Quantify arbitrage relationships between correlated products</a:t>
            </a:r>
          </a:p>
          <a:p>
            <a:pPr lvl="1"/>
            <a:r>
              <a:rPr lang="en-AU" dirty="0" smtClean="0">
                <a:latin typeface="Arial" pitchFamily="34" charset="0"/>
                <a:cs typeface="Arial" pitchFamily="34" charset="0"/>
              </a:rPr>
              <a:t>Provide the tightest bids/offers in these products</a:t>
            </a:r>
            <a:endParaRPr lang="en-AU" dirty="0" smtClean="0"/>
          </a:p>
          <a:p>
            <a:r>
              <a:rPr lang="en-AU" dirty="0" smtClean="0"/>
              <a:t>Why do we love it?</a:t>
            </a:r>
          </a:p>
          <a:p>
            <a:pPr lvl="1"/>
            <a:r>
              <a:rPr lang="en-AU" dirty="0" smtClean="0">
                <a:latin typeface="Arial" pitchFamily="34" charset="0"/>
                <a:cs typeface="Arial" pitchFamily="34" charset="0"/>
              </a:rPr>
              <a:t>Low risk (small overnight positions)</a:t>
            </a:r>
          </a:p>
          <a:p>
            <a:pPr lvl="1"/>
            <a:r>
              <a:rPr lang="en-AU" dirty="0" smtClean="0">
                <a:latin typeface="Arial" pitchFamily="34" charset="0"/>
                <a:cs typeface="Arial" pitchFamily="34" charset="0"/>
              </a:rPr>
              <a:t>Minimal capital requirement</a:t>
            </a:r>
          </a:p>
          <a:p>
            <a:pPr lvl="1"/>
            <a:r>
              <a:rPr lang="en-AU" dirty="0" smtClean="0">
                <a:latin typeface="Arial" pitchFamily="34" charset="0"/>
                <a:cs typeface="Arial" pitchFamily="34" charset="0"/>
              </a:rPr>
              <a:t>Natural progression for our automated trading systems</a:t>
            </a:r>
          </a:p>
          <a:p>
            <a:r>
              <a:rPr lang="en-AU" dirty="0" smtClean="0"/>
              <a:t>What do you need?</a:t>
            </a:r>
          </a:p>
          <a:p>
            <a:pPr lvl="1"/>
            <a:r>
              <a:rPr lang="en-AU" dirty="0" smtClean="0">
                <a:latin typeface="Arial" pitchFamily="34" charset="0"/>
                <a:cs typeface="Arial" pitchFamily="34" charset="0"/>
              </a:rPr>
              <a:t>Speed</a:t>
            </a:r>
          </a:p>
          <a:p>
            <a:pPr lvl="1"/>
            <a:r>
              <a:rPr lang="en-AU" dirty="0" smtClean="0">
                <a:latin typeface="Arial" pitchFamily="34" charset="0"/>
                <a:cs typeface="Arial" pitchFamily="34" charset="0"/>
              </a:rPr>
              <a:t>Best pricing</a:t>
            </a:r>
          </a:p>
          <a:p>
            <a:pPr lvl="1"/>
            <a:r>
              <a:rPr lang="en-AU" dirty="0" smtClean="0">
                <a:latin typeface="Arial" pitchFamily="34" charset="0"/>
                <a:cs typeface="Arial" pitchFamily="34" charset="0"/>
              </a:rPr>
              <a:t>Smart trading </a:t>
            </a:r>
            <a:r>
              <a:rPr lang="en-AU" dirty="0" smtClean="0">
                <a:latin typeface="Arial" pitchFamily="34" charset="0"/>
                <a:cs typeface="Arial" pitchFamily="34" charset="0"/>
              </a:rPr>
              <a:t>algorithms</a:t>
            </a:r>
          </a:p>
          <a:p>
            <a:pPr marL="457200" lvl="1" indent="0">
              <a:buNone/>
            </a:pPr>
            <a:endParaRPr lang="en-AU" dirty="0" smtClean="0"/>
          </a:p>
          <a:p>
            <a:pPr marL="457200" lvl="1" indent="0">
              <a:buNone/>
            </a:pPr>
            <a:endParaRPr lang="en-AU" dirty="0" smtClean="0">
              <a:latin typeface="Arial" pitchFamily="34" charset="0"/>
              <a:cs typeface="Arial" pitchFamily="34" charset="0"/>
            </a:endParaRPr>
          </a:p>
          <a:p>
            <a:pPr lvl="1"/>
            <a:endParaRPr lang="en-AU" sz="2000" dirty="0" smtClean="0"/>
          </a:p>
          <a:p>
            <a:endParaRPr lang="en-AU" sz="800" dirty="0" smtClean="0"/>
          </a:p>
          <a:p>
            <a:pPr lvl="1"/>
            <a:endParaRPr lang="en-AU" sz="2000" dirty="0" smtClean="0"/>
          </a:p>
          <a:p>
            <a:pPr lvl="1"/>
            <a:endParaRPr lang="en-AU" sz="2000" dirty="0"/>
          </a:p>
        </p:txBody>
      </p:sp>
      <p:sp>
        <p:nvSpPr>
          <p:cNvPr id="4" name="TextBox 3"/>
          <p:cNvSpPr txBox="1"/>
          <p:nvPr/>
        </p:nvSpPr>
        <p:spPr>
          <a:xfrm>
            <a:off x="467544" y="5877272"/>
            <a:ext cx="7992888" cy="461665"/>
          </a:xfrm>
          <a:prstGeom prst="rect">
            <a:avLst/>
          </a:prstGeom>
          <a:noFill/>
        </p:spPr>
        <p:txBody>
          <a:bodyPr wrap="square" rtlCol="0">
            <a:spAutoFit/>
          </a:bodyPr>
          <a:lstStyle/>
          <a:p>
            <a:r>
              <a:rPr lang="en-AU" sz="2400" dirty="0" smtClean="0"/>
              <a:t>Efficient market hypothesis theory suggests this isn’t possible…</a:t>
            </a:r>
            <a:endParaRPr lang="en-AU" sz="2400" dirty="0"/>
          </a:p>
        </p:txBody>
      </p:sp>
    </p:spTree>
    <p:extLst>
      <p:ext uri="{BB962C8B-B14F-4D97-AF65-F5344CB8AC3E}">
        <p14:creationId xmlns:p14="http://schemas.microsoft.com/office/powerpoint/2010/main" val="2840955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1988840"/>
            <a:ext cx="8229600" cy="2664296"/>
          </a:xfrm>
        </p:spPr>
        <p:txBody>
          <a:bodyPr>
            <a:noAutofit/>
          </a:bodyPr>
          <a:lstStyle/>
          <a:p>
            <a:pPr algn="ctr" eaLnBrk="1" hangingPunct="1"/>
            <a:r>
              <a:rPr lang="en-AU" sz="20000" dirty="0" smtClean="0">
                <a:solidFill>
                  <a:schemeClr val="tx1"/>
                </a:solidFill>
                <a:latin typeface="Microsoft Sans Serif" pitchFamily="34" charset="0"/>
                <a:cs typeface="Microsoft Sans Serif" pitchFamily="34" charset="0"/>
              </a:rPr>
              <a:t>IT</a:t>
            </a:r>
            <a:endParaRPr lang="en-US" sz="20000" dirty="0" smtClean="0">
              <a:solidFill>
                <a:schemeClr val="tx1"/>
              </a:solidFill>
              <a:latin typeface="Microsoft Sans Serif" pitchFamily="34" charset="0"/>
              <a:cs typeface="Microsoft Sans Serif" pitchFamily="34" charset="0"/>
            </a:endParaRPr>
          </a:p>
        </p:txBody>
      </p:sp>
      <p:sp>
        <p:nvSpPr>
          <p:cNvPr id="13315" name="Rectangle 3"/>
          <p:cNvSpPr>
            <a:spLocks noGrp="1" noChangeArrowheads="1"/>
          </p:cNvSpPr>
          <p:nvPr>
            <p:ph idx="1"/>
          </p:nvPr>
        </p:nvSpPr>
        <p:spPr>
          <a:xfrm>
            <a:off x="457200" y="5445224"/>
            <a:ext cx="8229600" cy="680939"/>
          </a:xfrm>
        </p:spPr>
        <p:txBody>
          <a:bodyPr/>
          <a:lstStyle/>
          <a:p>
            <a:pPr algn="ctr" eaLnBrk="1" hangingPunct="1"/>
            <a:r>
              <a:rPr lang="en-AU" sz="2800" dirty="0" smtClean="0"/>
              <a:t>Having the best IT is critical to our success!</a:t>
            </a:r>
          </a:p>
        </p:txBody>
      </p:sp>
    </p:spTree>
    <p:extLst>
      <p:ext uri="{BB962C8B-B14F-4D97-AF65-F5344CB8AC3E}">
        <p14:creationId xmlns:p14="http://schemas.microsoft.com/office/powerpoint/2010/main" val="605532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500063" y="2714625"/>
            <a:ext cx="8143875" cy="349250"/>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r>
              <a:rPr lang="en-US" i="1" dirty="0" smtClean="0">
                <a:solidFill>
                  <a:schemeClr val="bg1">
                    <a:lumMod val="65000"/>
                  </a:schemeClr>
                </a:solidFill>
              </a:rPr>
              <a:t> </a:t>
            </a:r>
            <a:endParaRPr lang="en-AU" i="1" dirty="0">
              <a:solidFill>
                <a:schemeClr val="bg1">
                  <a:lumMod val="65000"/>
                </a:schemeClr>
              </a:solidFill>
            </a:endParaRPr>
          </a:p>
        </p:txBody>
      </p:sp>
      <p:sp>
        <p:nvSpPr>
          <p:cNvPr id="5" name="Footer Placeholder 4"/>
          <p:cNvSpPr txBox="1">
            <a:spLocks/>
          </p:cNvSpPr>
          <p:nvPr/>
        </p:nvSpPr>
        <p:spPr bwMode="auto">
          <a:xfrm>
            <a:off x="428625" y="1285875"/>
            <a:ext cx="8286750" cy="579438"/>
          </a:xfrm>
          <a:prstGeom prst="rect">
            <a:avLst/>
          </a:prstGeom>
          <a:noFill/>
          <a:ln w="9525">
            <a:noFill/>
            <a:miter lim="800000"/>
            <a:headEnd/>
            <a:tailEnd/>
          </a:ln>
        </p:spPr>
        <p:txBody>
          <a:bodyPr anchor="ctr"/>
          <a:lstStyle/>
          <a:p>
            <a:endParaRPr lang="en-AU" sz="3600" dirty="0">
              <a:solidFill>
                <a:schemeClr val="bg1"/>
              </a:solidFill>
              <a:latin typeface="Arial" charset="0"/>
            </a:endParaRPr>
          </a:p>
        </p:txBody>
      </p:sp>
      <p:sp>
        <p:nvSpPr>
          <p:cNvPr id="6" name="Slide Number Placeholder 5"/>
          <p:cNvSpPr txBox="1">
            <a:spLocks/>
          </p:cNvSpPr>
          <p:nvPr/>
        </p:nvSpPr>
        <p:spPr>
          <a:xfrm>
            <a:off x="500063" y="2357438"/>
            <a:ext cx="8143875" cy="357187"/>
          </a:xfrm>
          <a:prstGeom prst="rect">
            <a:avLst/>
          </a:prstGeom>
        </p:spPr>
        <p:txBody>
          <a:bodyPr anchor="ctr"/>
          <a:lstStyle>
            <a:lvl1pPr algn="l">
              <a:defRPr sz="1600" dirty="0" smtClean="0">
                <a:solidFill>
                  <a:schemeClr val="tx1">
                    <a:tint val="75000"/>
                  </a:schemeClr>
                </a:solidFill>
                <a:latin typeface="Arial" pitchFamily="34" charset="0"/>
                <a:cs typeface="Arial" pitchFamily="34" charset="0"/>
              </a:defRPr>
            </a:lvl1pPr>
          </a:lstStyle>
          <a:p>
            <a:pPr>
              <a:defRPr/>
            </a:pPr>
            <a:r>
              <a:rPr lang="en-AU" i="1" dirty="0" smtClean="0">
                <a:solidFill>
                  <a:schemeClr val="bg1">
                    <a:lumMod val="65000"/>
                  </a:schemeClr>
                </a:solidFill>
              </a:rPr>
              <a:t>  </a:t>
            </a:r>
            <a:endParaRPr lang="en-AU" i="1" dirty="0">
              <a:solidFill>
                <a:schemeClr val="bg1">
                  <a:lumMod val="65000"/>
                </a:schemeClr>
              </a:solidFill>
            </a:endParaRPr>
          </a:p>
        </p:txBody>
      </p:sp>
      <p:pic>
        <p:nvPicPr>
          <p:cNvPr id="7" name="Picture 2" descr="http://www.abc.net.au/news/image/3742030-1x1-940x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4248472" cy="424847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755576" y="260648"/>
            <a:ext cx="7772400" cy="1470025"/>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mtClean="0">
                <a:solidFill>
                  <a:schemeClr val="bg1"/>
                </a:solidFill>
              </a:rPr>
              <a:t>“In theory,</a:t>
            </a:r>
            <a:br>
              <a:rPr lang="en-AU" smtClean="0">
                <a:solidFill>
                  <a:schemeClr val="bg1"/>
                </a:solidFill>
              </a:rPr>
            </a:br>
            <a:r>
              <a:rPr lang="en-AU" smtClean="0">
                <a:solidFill>
                  <a:schemeClr val="bg1"/>
                </a:solidFill>
              </a:rPr>
              <a:t>theory and practice are the same.</a:t>
            </a:r>
            <a:br>
              <a:rPr lang="en-AU" smtClean="0">
                <a:solidFill>
                  <a:schemeClr val="bg1"/>
                </a:solidFill>
              </a:rPr>
            </a:br>
            <a:r>
              <a:rPr lang="en-AU" smtClean="0">
                <a:solidFill>
                  <a:schemeClr val="bg1"/>
                </a:solidFill>
              </a:rPr>
              <a:t>In practice, they are not.”</a:t>
            </a:r>
            <a:endParaRPr lang="en-AU" dirty="0">
              <a:solidFill>
                <a:schemeClr val="bg1"/>
              </a:solidFill>
            </a:endParaRPr>
          </a:p>
        </p:txBody>
      </p:sp>
      <p:sp>
        <p:nvSpPr>
          <p:cNvPr id="9" name="Subtitle 2"/>
          <p:cNvSpPr txBox="1">
            <a:spLocks/>
          </p:cNvSpPr>
          <p:nvPr/>
        </p:nvSpPr>
        <p:spPr>
          <a:xfrm>
            <a:off x="1979712" y="1916832"/>
            <a:ext cx="6400800" cy="6229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AU" sz="2400" dirty="0" smtClean="0">
                <a:solidFill>
                  <a:schemeClr val="tx1">
                    <a:lumMod val="50000"/>
                    <a:lumOff val="50000"/>
                  </a:schemeClr>
                </a:solidFill>
              </a:rPr>
              <a:t>Albert Einstein.</a:t>
            </a:r>
            <a:endParaRPr lang="en-AU" sz="2400" dirty="0">
              <a:solidFill>
                <a:schemeClr val="tx1">
                  <a:lumMod val="50000"/>
                  <a:lumOff val="50000"/>
                </a:schemeClr>
              </a:solidFill>
            </a:endParaRPr>
          </a:p>
        </p:txBody>
      </p:sp>
    </p:spTree>
    <p:extLst>
      <p:ext uri="{BB962C8B-B14F-4D97-AF65-F5344CB8AC3E}">
        <p14:creationId xmlns:p14="http://schemas.microsoft.com/office/powerpoint/2010/main" val="2382929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3134</TotalTime>
  <Words>1765</Words>
  <Application>Microsoft Office PowerPoint</Application>
  <PresentationFormat>On-screen Show (4:3)</PresentationFormat>
  <Paragraphs>307</Paragraphs>
  <Slides>25</Slides>
  <Notes>17</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he</vt:lpstr>
      <vt:lpstr>Outline</vt:lpstr>
      <vt:lpstr>Who Am I…</vt:lpstr>
      <vt:lpstr>Optiver: Best Place to Work in Australia (nearly )</vt:lpstr>
      <vt:lpstr>Who are Optiver?</vt:lpstr>
      <vt:lpstr>Market Making</vt:lpstr>
      <vt:lpstr>Arbitrage Trading</vt:lpstr>
      <vt:lpstr>IT</vt:lpstr>
      <vt:lpstr>PowerPoint Presentation</vt:lpstr>
      <vt:lpstr>Algorithms</vt:lpstr>
      <vt:lpstr>Algorithm Assumption 1</vt:lpstr>
      <vt:lpstr>Algorithm Assumption 2</vt:lpstr>
      <vt:lpstr>Algorithm Assumption 3:</vt:lpstr>
      <vt:lpstr>Example: map lookup…</vt:lpstr>
      <vt:lpstr>How do you write big complex software?</vt:lpstr>
      <vt:lpstr>Theory: Have a great process</vt:lpstr>
      <vt:lpstr>Uncertainty</vt:lpstr>
      <vt:lpstr>Expect Change</vt:lpstr>
      <vt:lpstr>Complexity</vt:lpstr>
      <vt:lpstr>Scale</vt:lpstr>
      <vt:lpstr>Functionality</vt:lpstr>
      <vt:lpstr>People</vt:lpstr>
      <vt:lpstr>Conclusion</vt:lpstr>
      <vt:lpstr>Get Some Experience!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theory… theory and practice are the same. In practice, they are not.”</dc:title>
  <dc:creator>Andrew</dc:creator>
  <cp:lastModifiedBy>Luisa Maxwell</cp:lastModifiedBy>
  <cp:revision>181</cp:revision>
  <dcterms:created xsi:type="dcterms:W3CDTF">2014-03-01T23:27:06Z</dcterms:created>
  <dcterms:modified xsi:type="dcterms:W3CDTF">2017-03-08T02:43:04Z</dcterms:modified>
</cp:coreProperties>
</file>