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3"/>
  </p:sldMasterIdLst>
  <p:notesMasterIdLst>
    <p:notesMasterId r:id="rId72"/>
  </p:notesMasterIdLst>
  <p:handoutMasterIdLst>
    <p:handoutMasterId r:id="rId73"/>
  </p:handoutMasterIdLst>
  <p:sldIdLst>
    <p:sldId id="757" r:id="rId4"/>
    <p:sldId id="459" r:id="rId5"/>
    <p:sldId id="587" r:id="rId6"/>
    <p:sldId id="595" r:id="rId7"/>
    <p:sldId id="601" r:id="rId8"/>
    <p:sldId id="756" r:id="rId9"/>
    <p:sldId id="731" r:id="rId10"/>
    <p:sldId id="732" r:id="rId11"/>
    <p:sldId id="692" r:id="rId12"/>
    <p:sldId id="700" r:id="rId13"/>
    <p:sldId id="693" r:id="rId14"/>
    <p:sldId id="694" r:id="rId15"/>
    <p:sldId id="695" r:id="rId16"/>
    <p:sldId id="696" r:id="rId17"/>
    <p:sldId id="697" r:id="rId18"/>
    <p:sldId id="698" r:id="rId19"/>
    <p:sldId id="699" r:id="rId20"/>
    <p:sldId id="750" r:id="rId21"/>
    <p:sldId id="733" r:id="rId22"/>
    <p:sldId id="734" r:id="rId23"/>
    <p:sldId id="735" r:id="rId24"/>
    <p:sldId id="736" r:id="rId25"/>
    <p:sldId id="737" r:id="rId26"/>
    <p:sldId id="751" r:id="rId27"/>
    <p:sldId id="752" r:id="rId28"/>
    <p:sldId id="738" r:id="rId29"/>
    <p:sldId id="739" r:id="rId30"/>
    <p:sldId id="740" r:id="rId31"/>
    <p:sldId id="741" r:id="rId32"/>
    <p:sldId id="742" r:id="rId33"/>
    <p:sldId id="743" r:id="rId34"/>
    <p:sldId id="744" r:id="rId35"/>
    <p:sldId id="745" r:id="rId36"/>
    <p:sldId id="746" r:id="rId37"/>
    <p:sldId id="747" r:id="rId38"/>
    <p:sldId id="748" r:id="rId39"/>
    <p:sldId id="749" r:id="rId40"/>
    <p:sldId id="613" r:id="rId41"/>
    <p:sldId id="612" r:id="rId42"/>
    <p:sldId id="615" r:id="rId43"/>
    <p:sldId id="616" r:id="rId44"/>
    <p:sldId id="617" r:id="rId45"/>
    <p:sldId id="618" r:id="rId46"/>
    <p:sldId id="619" r:id="rId47"/>
    <p:sldId id="620" r:id="rId48"/>
    <p:sldId id="621" r:id="rId49"/>
    <p:sldId id="622" r:id="rId50"/>
    <p:sldId id="623" r:id="rId51"/>
    <p:sldId id="624" r:id="rId52"/>
    <p:sldId id="627" r:id="rId53"/>
    <p:sldId id="754" r:id="rId54"/>
    <p:sldId id="753" r:id="rId55"/>
    <p:sldId id="614" r:id="rId56"/>
    <p:sldId id="609" r:id="rId57"/>
    <p:sldId id="629" r:id="rId58"/>
    <p:sldId id="628" r:id="rId59"/>
    <p:sldId id="768" r:id="rId60"/>
    <p:sldId id="766" r:id="rId61"/>
    <p:sldId id="767" r:id="rId62"/>
    <p:sldId id="769" r:id="rId63"/>
    <p:sldId id="765" r:id="rId64"/>
    <p:sldId id="771" r:id="rId65"/>
    <p:sldId id="772" r:id="rId66"/>
    <p:sldId id="773" r:id="rId67"/>
    <p:sldId id="630" r:id="rId68"/>
    <p:sldId id="631" r:id="rId69"/>
    <p:sldId id="691" r:id="rId70"/>
    <p:sldId id="488" r:id="rId7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itchFamily="-8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itchFamily="-8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itchFamily="-8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itchFamily="-8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itchFamily="-8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Helvetica" pitchFamily="-8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Helvetica" pitchFamily="-8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Helvetica" pitchFamily="-8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Helvetica" pitchFamily="-8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643" autoAdjust="0"/>
  </p:normalViewPr>
  <p:slideViewPr>
    <p:cSldViewPr snapToGrid="0">
      <p:cViewPr varScale="1">
        <p:scale>
          <a:sx n="104" d="100"/>
          <a:sy n="104" d="100"/>
        </p:scale>
        <p:origin x="-1824" y="-96"/>
      </p:cViewPr>
      <p:guideLst>
        <p:guide orient="horz" pos="679"/>
        <p:guide pos="52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-3858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76" Type="http://schemas.openxmlformats.org/officeDocument/2006/relationships/theme" Target="theme/theme1.xml"/><Relationship Id="rId7" Type="http://schemas.openxmlformats.org/officeDocument/2006/relationships/slide" Target="slides/slide4.xml"/><Relationship Id="rId71" Type="http://schemas.openxmlformats.org/officeDocument/2006/relationships/slide" Target="slides/slide68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slide" Target="slides/slide63.xml"/><Relationship Id="rId7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61" Type="http://schemas.openxmlformats.org/officeDocument/2006/relationships/slide" Target="slides/slide58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slide" Target="slides/slide66.xml"/><Relationship Id="rId77" Type="http://schemas.openxmlformats.org/officeDocument/2006/relationships/tableStyles" Target="tableStyle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notesMaster" Target="notesMasters/notesMaster1.xml"/><Relationship Id="rId3" Type="http://schemas.openxmlformats.org/officeDocument/2006/relationships/slideMaster" Target="slideMasters/slideMaster1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slide" Target="slides/slide67.xml"/><Relationship Id="rId75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Helvetica" pitchFamily="-8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Helvetica" pitchFamily="-8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Helvetica" pitchFamily="-8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29853B0-547E-4242-B26F-F983FFA200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01079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Helvetica" pitchFamily="-8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Helvetica" pitchFamily="-8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/>
          </a:extLst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Helvetica" pitchFamily="-8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ED32B5B-39E0-4A20-A50E-E4721D563C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26888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4FF02F54-5AFA-497D-9627-94E35C82AD84}" type="slidenum">
              <a:rPr lang="en-US" altLang="en-US" sz="1200" smtClean="0"/>
              <a:pPr>
                <a:defRPr/>
              </a:pPr>
              <a:t>1</a:t>
            </a:fld>
            <a:endParaRPr lang="en-US" altLang="en-US" sz="1200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GB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-128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Footer Placeholder 3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2862263" y="5780088"/>
            <a:ext cx="344805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>
                <a:solidFill>
                  <a:srgbClr val="578963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96063" y="6218238"/>
            <a:ext cx="1905000" cy="457200"/>
          </a:xfrm>
        </p:spPr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CCA00E32-EB29-48C0-9990-9A04E5E7BA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8200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0C61A-0CC7-4519-9A77-DE35E3D82D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3751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6250" y="117475"/>
            <a:ext cx="2019300" cy="5880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8350" y="117475"/>
            <a:ext cx="5905500" cy="5880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2CEE6-1956-47A9-9B05-31FAE3D0BD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5707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41E85-7F93-4039-89DF-A8063E99AC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0329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190E6-B37A-4A3C-8D7B-E11DC01191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7927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4388" y="1093788"/>
            <a:ext cx="3754437" cy="4903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1225" y="1093788"/>
            <a:ext cx="3754438" cy="4903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F94F6-92FF-442C-AEFA-B595D041D6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0352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22097-4642-4FFF-B62B-703E2485C8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7734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35AC0-73E5-4366-98AC-EE173363FF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1988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1E531-9195-42BD-B380-EDFE339C67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388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D1267-1134-4D6B-811A-4473497494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7716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AF4DA-7084-4121-8E5D-8AAE2CFD12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292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DDDDD"/>
            </a:gs>
            <a:gs pos="100000">
              <a:srgbClr val="F8F8F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4388" y="1093788"/>
            <a:ext cx="7661275" cy="490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2C60BA7A-A8B5-47DA-A8F5-B2EB0DE670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28" name="Text Box 5"/>
          <p:cNvSpPr txBox="1">
            <a:spLocks noChangeArrowheads="1"/>
          </p:cNvSpPr>
          <p:nvPr/>
        </p:nvSpPr>
        <p:spPr bwMode="auto">
          <a:xfrm>
            <a:off x="4479925" y="6613525"/>
            <a:ext cx="447675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zh-CN" sz="1000" b="1" smtClean="0">
                <a:solidFill>
                  <a:schemeClr val="tx2"/>
                </a:solidFill>
              </a:rPr>
              <a:t>3</a:t>
            </a:r>
            <a:r>
              <a:rPr lang="en-US" altLang="en-US" sz="1000" b="1" smtClean="0">
                <a:solidFill>
                  <a:schemeClr val="tx2"/>
                </a:solidFill>
              </a:rPr>
              <a:t>.</a:t>
            </a:r>
            <a:fld id="{DAF70B20-07F9-4943-A100-6A38A24D4D01}" type="slidenum">
              <a:rPr lang="en-US" altLang="en-US" sz="1000" b="1" smtClean="0">
                <a:solidFill>
                  <a:schemeClr val="tx2"/>
                </a:solidFill>
              </a:rPr>
              <a:pPr algn="ctr">
                <a:spcBef>
                  <a:spcPct val="50000"/>
                </a:spcBef>
                <a:defRPr/>
              </a:pPr>
              <a:t>‹#›</a:t>
            </a:fld>
            <a:endParaRPr lang="en-US" altLang="en-US" sz="1000" b="1" smtClean="0">
              <a:solidFill>
                <a:schemeClr val="tx2"/>
              </a:solidFill>
            </a:endParaRP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68350" y="117475"/>
            <a:ext cx="807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Freeform 8"/>
          <p:cNvSpPr>
            <a:spLocks/>
          </p:cNvSpPr>
          <p:nvPr/>
        </p:nvSpPr>
        <p:spPr bwMode="auto">
          <a:xfrm>
            <a:off x="8916988" y="5445125"/>
            <a:ext cx="227012" cy="47625"/>
          </a:xfrm>
          <a:custGeom>
            <a:avLst/>
            <a:gdLst>
              <a:gd name="T0" fmla="*/ 0 w 285"/>
              <a:gd name="T1" fmla="*/ 2147483647 h 61"/>
              <a:gd name="T2" fmla="*/ 2147483647 w 285"/>
              <a:gd name="T3" fmla="*/ 2147483647 h 61"/>
              <a:gd name="T4" fmla="*/ 2147483647 w 285"/>
              <a:gd name="T5" fmla="*/ 2147483647 h 61"/>
              <a:gd name="T6" fmla="*/ 2147483647 w 285"/>
              <a:gd name="T7" fmla="*/ 2147483647 h 61"/>
              <a:gd name="T8" fmla="*/ 2147483647 w 285"/>
              <a:gd name="T9" fmla="*/ 2147483647 h 61"/>
              <a:gd name="T10" fmla="*/ 2147483647 w 285"/>
              <a:gd name="T11" fmla="*/ 2147483647 h 61"/>
              <a:gd name="T12" fmla="*/ 2147483647 w 285"/>
              <a:gd name="T13" fmla="*/ 2147483647 h 61"/>
              <a:gd name="T14" fmla="*/ 2147483647 w 285"/>
              <a:gd name="T15" fmla="*/ 2147483647 h 61"/>
              <a:gd name="T16" fmla="*/ 2147483647 w 285"/>
              <a:gd name="T17" fmla="*/ 0 h 61"/>
              <a:gd name="T18" fmla="*/ 2147483647 w 285"/>
              <a:gd name="T19" fmla="*/ 0 h 61"/>
              <a:gd name="T20" fmla="*/ 2147483647 w 285"/>
              <a:gd name="T21" fmla="*/ 0 h 61"/>
              <a:gd name="T22" fmla="*/ 2147483647 w 285"/>
              <a:gd name="T23" fmla="*/ 0 h 61"/>
              <a:gd name="T24" fmla="*/ 2147483647 w 285"/>
              <a:gd name="T25" fmla="*/ 2147483647 h 61"/>
              <a:gd name="T26" fmla="*/ 2147483647 w 285"/>
              <a:gd name="T27" fmla="*/ 2147483647 h 61"/>
              <a:gd name="T28" fmla="*/ 2147483647 w 285"/>
              <a:gd name="T29" fmla="*/ 2147483647 h 61"/>
              <a:gd name="T30" fmla="*/ 2147483647 w 285"/>
              <a:gd name="T31" fmla="*/ 2147483647 h 61"/>
              <a:gd name="T32" fmla="*/ 2147483647 w 285"/>
              <a:gd name="T33" fmla="*/ 2147483647 h 61"/>
              <a:gd name="T34" fmla="*/ 2147483647 w 285"/>
              <a:gd name="T35" fmla="*/ 2147483647 h 61"/>
              <a:gd name="T36" fmla="*/ 2147483647 w 285"/>
              <a:gd name="T37" fmla="*/ 2147483647 h 61"/>
              <a:gd name="T38" fmla="*/ 2147483647 w 285"/>
              <a:gd name="T39" fmla="*/ 2147483647 h 61"/>
              <a:gd name="T40" fmla="*/ 2147483647 w 285"/>
              <a:gd name="T41" fmla="*/ 2147483647 h 61"/>
              <a:gd name="T42" fmla="*/ 2147483647 w 285"/>
              <a:gd name="T43" fmla="*/ 2147483647 h 61"/>
              <a:gd name="T44" fmla="*/ 2147483647 w 285"/>
              <a:gd name="T45" fmla="*/ 2147483647 h 61"/>
              <a:gd name="T46" fmla="*/ 2147483647 w 285"/>
              <a:gd name="T47" fmla="*/ 2147483647 h 61"/>
              <a:gd name="T48" fmla="*/ 2147483647 w 285"/>
              <a:gd name="T49" fmla="*/ 2147483647 h 61"/>
              <a:gd name="T50" fmla="*/ 2147483647 w 285"/>
              <a:gd name="T51" fmla="*/ 2147483647 h 61"/>
              <a:gd name="T52" fmla="*/ 2147483647 w 285"/>
              <a:gd name="T53" fmla="*/ 2147483647 h 61"/>
              <a:gd name="T54" fmla="*/ 2147483647 w 285"/>
              <a:gd name="T55" fmla="*/ 2147483647 h 61"/>
              <a:gd name="T56" fmla="*/ 2147483647 w 285"/>
              <a:gd name="T57" fmla="*/ 2147483647 h 61"/>
              <a:gd name="T58" fmla="*/ 2147483647 w 285"/>
              <a:gd name="T59" fmla="*/ 2147483647 h 61"/>
              <a:gd name="T60" fmla="*/ 2147483647 w 285"/>
              <a:gd name="T61" fmla="*/ 2147483647 h 61"/>
              <a:gd name="T62" fmla="*/ 2147483647 w 285"/>
              <a:gd name="T63" fmla="*/ 2147483647 h 61"/>
              <a:gd name="T64" fmla="*/ 2147483647 w 285"/>
              <a:gd name="T65" fmla="*/ 2147483647 h 61"/>
              <a:gd name="T66" fmla="*/ 2147483647 w 285"/>
              <a:gd name="T67" fmla="*/ 2147483647 h 61"/>
              <a:gd name="T68" fmla="*/ 2147483647 w 285"/>
              <a:gd name="T69" fmla="*/ 2147483647 h 61"/>
              <a:gd name="T70" fmla="*/ 2147483647 w 285"/>
              <a:gd name="T71" fmla="*/ 2147483647 h 61"/>
              <a:gd name="T72" fmla="*/ 2147483647 w 285"/>
              <a:gd name="T73" fmla="*/ 2147483647 h 61"/>
              <a:gd name="T74" fmla="*/ 2147483647 w 285"/>
              <a:gd name="T75" fmla="*/ 2147483647 h 61"/>
              <a:gd name="T76" fmla="*/ 2147483647 w 285"/>
              <a:gd name="T77" fmla="*/ 2147483647 h 61"/>
              <a:gd name="T78" fmla="*/ 2147483647 w 285"/>
              <a:gd name="T79" fmla="*/ 2147483647 h 61"/>
              <a:gd name="T80" fmla="*/ 2147483647 w 285"/>
              <a:gd name="T81" fmla="*/ 2147483647 h 61"/>
              <a:gd name="T82" fmla="*/ 2147483647 w 285"/>
              <a:gd name="T83" fmla="*/ 2147483647 h 61"/>
              <a:gd name="T84" fmla="*/ 2147483647 w 285"/>
              <a:gd name="T85" fmla="*/ 2147483647 h 61"/>
              <a:gd name="T86" fmla="*/ 2147483647 w 285"/>
              <a:gd name="T87" fmla="*/ 2147483647 h 61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285" h="61">
                <a:moveTo>
                  <a:pt x="2" y="61"/>
                </a:moveTo>
                <a:lnTo>
                  <a:pt x="0" y="59"/>
                </a:lnTo>
                <a:lnTo>
                  <a:pt x="0" y="55"/>
                </a:lnTo>
                <a:lnTo>
                  <a:pt x="2" y="48"/>
                </a:lnTo>
                <a:lnTo>
                  <a:pt x="5" y="40"/>
                </a:lnTo>
                <a:lnTo>
                  <a:pt x="9" y="34"/>
                </a:lnTo>
                <a:lnTo>
                  <a:pt x="13" y="31"/>
                </a:lnTo>
                <a:lnTo>
                  <a:pt x="17" y="25"/>
                </a:lnTo>
                <a:lnTo>
                  <a:pt x="24" y="21"/>
                </a:lnTo>
                <a:lnTo>
                  <a:pt x="30" y="17"/>
                </a:lnTo>
                <a:lnTo>
                  <a:pt x="40" y="13"/>
                </a:lnTo>
                <a:lnTo>
                  <a:pt x="45" y="10"/>
                </a:lnTo>
                <a:lnTo>
                  <a:pt x="51" y="8"/>
                </a:lnTo>
                <a:lnTo>
                  <a:pt x="57" y="6"/>
                </a:lnTo>
                <a:lnTo>
                  <a:pt x="64" y="6"/>
                </a:lnTo>
                <a:lnTo>
                  <a:pt x="70" y="2"/>
                </a:lnTo>
                <a:lnTo>
                  <a:pt x="78" y="2"/>
                </a:lnTo>
                <a:lnTo>
                  <a:pt x="85" y="0"/>
                </a:lnTo>
                <a:lnTo>
                  <a:pt x="93" y="0"/>
                </a:lnTo>
                <a:lnTo>
                  <a:pt x="100" y="0"/>
                </a:lnTo>
                <a:lnTo>
                  <a:pt x="110" y="0"/>
                </a:lnTo>
                <a:lnTo>
                  <a:pt x="118" y="0"/>
                </a:lnTo>
                <a:lnTo>
                  <a:pt x="129" y="0"/>
                </a:lnTo>
                <a:lnTo>
                  <a:pt x="137" y="0"/>
                </a:lnTo>
                <a:lnTo>
                  <a:pt x="146" y="2"/>
                </a:lnTo>
                <a:lnTo>
                  <a:pt x="154" y="2"/>
                </a:lnTo>
                <a:lnTo>
                  <a:pt x="163" y="4"/>
                </a:lnTo>
                <a:lnTo>
                  <a:pt x="173" y="6"/>
                </a:lnTo>
                <a:lnTo>
                  <a:pt x="182" y="8"/>
                </a:lnTo>
                <a:lnTo>
                  <a:pt x="192" y="8"/>
                </a:lnTo>
                <a:lnTo>
                  <a:pt x="201" y="12"/>
                </a:lnTo>
                <a:lnTo>
                  <a:pt x="209" y="12"/>
                </a:lnTo>
                <a:lnTo>
                  <a:pt x="216" y="13"/>
                </a:lnTo>
                <a:lnTo>
                  <a:pt x="224" y="15"/>
                </a:lnTo>
                <a:lnTo>
                  <a:pt x="234" y="17"/>
                </a:lnTo>
                <a:lnTo>
                  <a:pt x="239" y="19"/>
                </a:lnTo>
                <a:lnTo>
                  <a:pt x="247" y="21"/>
                </a:lnTo>
                <a:lnTo>
                  <a:pt x="254" y="23"/>
                </a:lnTo>
                <a:lnTo>
                  <a:pt x="260" y="25"/>
                </a:lnTo>
                <a:lnTo>
                  <a:pt x="266" y="25"/>
                </a:lnTo>
                <a:lnTo>
                  <a:pt x="270" y="27"/>
                </a:lnTo>
                <a:lnTo>
                  <a:pt x="273" y="27"/>
                </a:lnTo>
                <a:lnTo>
                  <a:pt x="279" y="29"/>
                </a:lnTo>
                <a:lnTo>
                  <a:pt x="283" y="31"/>
                </a:lnTo>
                <a:lnTo>
                  <a:pt x="285" y="32"/>
                </a:lnTo>
                <a:lnTo>
                  <a:pt x="279" y="44"/>
                </a:lnTo>
                <a:lnTo>
                  <a:pt x="277" y="44"/>
                </a:lnTo>
                <a:lnTo>
                  <a:pt x="273" y="42"/>
                </a:lnTo>
                <a:lnTo>
                  <a:pt x="268" y="42"/>
                </a:lnTo>
                <a:lnTo>
                  <a:pt x="260" y="40"/>
                </a:lnTo>
                <a:lnTo>
                  <a:pt x="251" y="38"/>
                </a:lnTo>
                <a:lnTo>
                  <a:pt x="241" y="36"/>
                </a:lnTo>
                <a:lnTo>
                  <a:pt x="235" y="34"/>
                </a:lnTo>
                <a:lnTo>
                  <a:pt x="230" y="34"/>
                </a:lnTo>
                <a:lnTo>
                  <a:pt x="224" y="32"/>
                </a:lnTo>
                <a:lnTo>
                  <a:pt x="218" y="32"/>
                </a:lnTo>
                <a:lnTo>
                  <a:pt x="213" y="31"/>
                </a:lnTo>
                <a:lnTo>
                  <a:pt x="207" y="31"/>
                </a:lnTo>
                <a:lnTo>
                  <a:pt x="201" y="29"/>
                </a:lnTo>
                <a:lnTo>
                  <a:pt x="196" y="29"/>
                </a:lnTo>
                <a:lnTo>
                  <a:pt x="190" y="27"/>
                </a:lnTo>
                <a:lnTo>
                  <a:pt x="182" y="27"/>
                </a:lnTo>
                <a:lnTo>
                  <a:pt x="178" y="25"/>
                </a:lnTo>
                <a:lnTo>
                  <a:pt x="173" y="25"/>
                </a:lnTo>
                <a:lnTo>
                  <a:pt x="167" y="23"/>
                </a:lnTo>
                <a:lnTo>
                  <a:pt x="163" y="23"/>
                </a:lnTo>
                <a:lnTo>
                  <a:pt x="158" y="21"/>
                </a:lnTo>
                <a:lnTo>
                  <a:pt x="154" y="21"/>
                </a:lnTo>
                <a:lnTo>
                  <a:pt x="148" y="19"/>
                </a:lnTo>
                <a:lnTo>
                  <a:pt x="142" y="19"/>
                </a:lnTo>
                <a:lnTo>
                  <a:pt x="144" y="48"/>
                </a:lnTo>
                <a:lnTo>
                  <a:pt x="110" y="15"/>
                </a:lnTo>
                <a:lnTo>
                  <a:pt x="118" y="48"/>
                </a:lnTo>
                <a:lnTo>
                  <a:pt x="83" y="21"/>
                </a:lnTo>
                <a:lnTo>
                  <a:pt x="91" y="48"/>
                </a:lnTo>
                <a:lnTo>
                  <a:pt x="59" y="29"/>
                </a:lnTo>
                <a:lnTo>
                  <a:pt x="57" y="29"/>
                </a:lnTo>
                <a:lnTo>
                  <a:pt x="53" y="31"/>
                </a:lnTo>
                <a:lnTo>
                  <a:pt x="49" y="31"/>
                </a:lnTo>
                <a:lnTo>
                  <a:pt x="43" y="34"/>
                </a:lnTo>
                <a:lnTo>
                  <a:pt x="38" y="36"/>
                </a:lnTo>
                <a:lnTo>
                  <a:pt x="32" y="38"/>
                </a:lnTo>
                <a:lnTo>
                  <a:pt x="26" y="42"/>
                </a:lnTo>
                <a:lnTo>
                  <a:pt x="23" y="44"/>
                </a:lnTo>
                <a:lnTo>
                  <a:pt x="15" y="50"/>
                </a:lnTo>
                <a:lnTo>
                  <a:pt x="7" y="55"/>
                </a:lnTo>
                <a:lnTo>
                  <a:pt x="4" y="59"/>
                </a:lnTo>
                <a:lnTo>
                  <a:pt x="2" y="6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8" r:id="rId1"/>
    <p:sldLayoutId id="2147484018" r:id="rId2"/>
    <p:sldLayoutId id="2147484019" r:id="rId3"/>
    <p:sldLayoutId id="2147484020" r:id="rId4"/>
    <p:sldLayoutId id="2147484021" r:id="rId5"/>
    <p:sldLayoutId id="2147484022" r:id="rId6"/>
    <p:sldLayoutId id="2147484023" r:id="rId7"/>
    <p:sldLayoutId id="2147484024" r:id="rId8"/>
    <p:sldLayoutId id="2147484025" r:id="rId9"/>
    <p:sldLayoutId id="2147484026" r:id="rId10"/>
    <p:sldLayoutId id="21474840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Helvetica" pitchFamily="-128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Helvetica" pitchFamily="-128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Helvetica" pitchFamily="-128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Helvetica" pitchFamily="-128" charset="0"/>
          <a:ea typeface="MS PGothic" pitchFamily="34" charset="-128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Helvetica" pitchFamily="-12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Helvetica" pitchFamily="-12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Helvetica" pitchFamily="-12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Helvetica" pitchFamily="-128" charset="0"/>
        </a:defRPr>
      </a:lvl9pPr>
    </p:titleStyle>
    <p:bodyStyle>
      <a:lvl1pPr marL="342900" indent="-3429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90000"/>
        <a:buFont typeface="Monotype Sorts" pitchFamily="-84" charset="2"/>
        <a:buChar char="n"/>
        <a:defRPr kumimoji="1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35000"/>
        </a:spcBef>
        <a:spcAft>
          <a:spcPct val="0"/>
        </a:spcAft>
        <a:buClr>
          <a:schemeClr val="hlink"/>
        </a:buClr>
        <a:buSzPct val="80000"/>
        <a:buFont typeface="Monotype Sorts" pitchFamily="-84" charset="2"/>
        <a:buChar char="l"/>
        <a:defRPr kumimoji="1">
          <a:solidFill>
            <a:schemeClr val="tx1"/>
          </a:solidFill>
          <a:latin typeface="+mn-lt"/>
          <a:ea typeface="MS PGothic" pitchFamily="34" charset="-128"/>
        </a:defRPr>
      </a:lvl2pPr>
      <a:lvl3pPr marL="1085850" indent="-228600" algn="l" rtl="0" eaLnBrk="0" fontAlgn="base" hangingPunct="0">
        <a:spcBef>
          <a:spcPct val="35000"/>
        </a:spcBef>
        <a:spcAft>
          <a:spcPct val="0"/>
        </a:spcAft>
        <a:buClr>
          <a:srgbClr val="33CC33"/>
        </a:buClr>
        <a:buSzPct val="75000"/>
        <a:buFont typeface="Webdings" pitchFamily="18" charset="2"/>
        <a:buChar char="4"/>
        <a:defRPr kumimoji="1">
          <a:solidFill>
            <a:schemeClr val="tx1"/>
          </a:solidFill>
          <a:latin typeface="+mn-lt"/>
          <a:ea typeface="MS PGothic" pitchFamily="34" charset="-128"/>
        </a:defRPr>
      </a:lvl3pPr>
      <a:lvl4pPr marL="1428750" indent="-228600" algn="l" rtl="0" eaLnBrk="0" fontAlgn="base" hangingPunct="0">
        <a:spcBef>
          <a:spcPct val="35000"/>
        </a:spcBef>
        <a:spcAft>
          <a:spcPct val="0"/>
        </a:spcAft>
        <a:buClr>
          <a:schemeClr val="hlink"/>
        </a:buClr>
        <a:buChar char="–"/>
        <a:defRPr kumimoji="1">
          <a:solidFill>
            <a:schemeClr val="tx1"/>
          </a:solidFill>
          <a:latin typeface="+mn-lt"/>
          <a:ea typeface="MS PGothic" pitchFamily="34" charset="-128"/>
        </a:defRPr>
      </a:lvl4pPr>
      <a:lvl5pPr marL="17716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  <a:ea typeface="MS PGothic" pitchFamily="34" charset="-128"/>
        </a:defRPr>
      </a:lvl5pPr>
      <a:lvl6pPr marL="22288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hadoop.apache.org/docs/r2.7.2/api/org/apache/hadoop/io/MapWritable.html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59000"/>
            <a:ext cx="7772400" cy="4424363"/>
          </a:xfrm>
        </p:spPr>
        <p:txBody>
          <a:bodyPr/>
          <a:lstStyle/>
          <a:p>
            <a:pPr>
              <a:defRPr/>
            </a:pPr>
            <a:r>
              <a:rPr lang="en-US" altLang="en-US" dirty="0" smtClean="0"/>
              <a:t>COMP9313: Big Data Management</a:t>
            </a:r>
            <a:br>
              <a:rPr lang="en-US" altLang="en-US" dirty="0" smtClean="0"/>
            </a:b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 smtClean="0"/>
              <a:t>Lecturer: Xin Cao</a:t>
            </a:r>
            <a:br>
              <a:rPr lang="en-US" altLang="en-US" dirty="0" smtClean="0"/>
            </a:br>
            <a:r>
              <a:rPr lang="en-US" altLang="en-US" sz="2000" dirty="0" smtClean="0"/>
              <a:t>Course web site: </a:t>
            </a:r>
            <a:r>
              <a:rPr lang="en-AU" sz="2000" dirty="0">
                <a:effectLst/>
              </a:rPr>
              <a:t>http://www.cse.unsw.edu.au/~</a:t>
            </a:r>
            <a:r>
              <a:rPr lang="en-AU" sz="2000" dirty="0" smtClean="0">
                <a:effectLst/>
              </a:rPr>
              <a:t>cs9313/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</p:txBody>
      </p:sp>
      <p:pic>
        <p:nvPicPr>
          <p:cNvPr id="3075" name="Picture 4" descr="C:\Users\xcao\Downloads\spark-hadoop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188" y="1608138"/>
            <a:ext cx="3100387" cy="354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87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Term Co-</a:t>
            </a:r>
            <a:r>
              <a:rPr lang="en-US" altLang="zh-CN" dirty="0" smtClean="0"/>
              <a:t>o</a:t>
            </a:r>
            <a:r>
              <a:rPr lang="en-US" altLang="en-US" dirty="0" smtClean="0"/>
              <a:t>ccurrence Computation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Term co-occurrence matrix for a text collection</a:t>
            </a:r>
          </a:p>
          <a:p>
            <a:pPr lvl="1"/>
            <a:r>
              <a:rPr lang="en-US" altLang="en-US" dirty="0" smtClean="0"/>
              <a:t>M = N x N matrix (N = vocabulary size)</a:t>
            </a:r>
          </a:p>
          <a:p>
            <a:pPr lvl="1"/>
            <a:r>
              <a:rPr lang="en-US" altLang="en-US" dirty="0" err="1" smtClean="0"/>
              <a:t>M</a:t>
            </a:r>
            <a:r>
              <a:rPr lang="en-US" altLang="en-US" i="1" baseline="-25000" dirty="0" err="1" smtClean="0"/>
              <a:t>ij</a:t>
            </a:r>
            <a:r>
              <a:rPr lang="en-US" altLang="en-US" dirty="0" smtClean="0"/>
              <a:t>: number of times </a:t>
            </a:r>
            <a:r>
              <a:rPr lang="en-US" altLang="en-US" i="1" dirty="0" err="1" smtClean="0"/>
              <a:t>i</a:t>
            </a:r>
            <a:r>
              <a:rPr lang="en-US" altLang="en-US" dirty="0" smtClean="0"/>
              <a:t> and </a:t>
            </a:r>
            <a:r>
              <a:rPr lang="en-US" altLang="en-US" i="1" dirty="0" smtClean="0"/>
              <a:t>j</a:t>
            </a:r>
            <a:r>
              <a:rPr lang="en-US" altLang="en-US" dirty="0" smtClean="0"/>
              <a:t> co-occur in some context </a:t>
            </a:r>
            <a:br>
              <a:rPr lang="en-US" altLang="en-US" dirty="0" smtClean="0"/>
            </a:br>
            <a:r>
              <a:rPr lang="en-US" altLang="en-US" dirty="0" smtClean="0"/>
              <a:t>(for concreteness, let’s say context = sentence)</a:t>
            </a:r>
          </a:p>
          <a:p>
            <a:pPr lvl="1"/>
            <a:r>
              <a:rPr lang="en-US" altLang="en-US" dirty="0" smtClean="0"/>
              <a:t>specific instance of a large counting problem</a:t>
            </a:r>
          </a:p>
          <a:p>
            <a:pPr lvl="2"/>
            <a:r>
              <a:rPr lang="en-AU" altLang="en-US" dirty="0" smtClean="0"/>
              <a:t>A large event space (number of terms)</a:t>
            </a:r>
          </a:p>
          <a:p>
            <a:pPr lvl="2"/>
            <a:r>
              <a:rPr lang="en-AU" altLang="en-US" dirty="0" smtClean="0"/>
              <a:t>A large number of observations (the collection itself)</a:t>
            </a:r>
          </a:p>
          <a:p>
            <a:pPr lvl="2"/>
            <a:r>
              <a:rPr lang="en-AU" altLang="en-US" dirty="0" smtClean="0"/>
              <a:t>Goal: keep track of interesting statistics about the events</a:t>
            </a:r>
            <a:endParaRPr lang="en-US" altLang="en-US" dirty="0" smtClean="0"/>
          </a:p>
          <a:p>
            <a:endParaRPr lang="en-US" altLang="en-US" dirty="0" smtClean="0"/>
          </a:p>
          <a:p>
            <a:r>
              <a:rPr lang="en-US" altLang="en-US" dirty="0" smtClean="0"/>
              <a:t>Basic approach</a:t>
            </a:r>
          </a:p>
          <a:p>
            <a:pPr lvl="1"/>
            <a:r>
              <a:rPr lang="en-AU" altLang="en-US" dirty="0" smtClean="0"/>
              <a:t>Mappers generate partial counts</a:t>
            </a:r>
          </a:p>
          <a:p>
            <a:pPr lvl="1"/>
            <a:r>
              <a:rPr lang="en-AU" altLang="en-US" dirty="0" smtClean="0"/>
              <a:t>Reducers aggregate partial counts</a:t>
            </a:r>
          </a:p>
          <a:p>
            <a:endParaRPr lang="en-US" altLang="en-US" dirty="0" smtClean="0"/>
          </a:p>
          <a:p>
            <a:r>
              <a:rPr lang="en-US" altLang="en-US" dirty="0" smtClean="0">
                <a:solidFill>
                  <a:srgbClr val="FF0000"/>
                </a:solidFill>
              </a:rPr>
              <a:t>How do we aggregate partial counts efficiently?</a:t>
            </a:r>
            <a:endParaRPr lang="en-US" altLang="en-US" sz="2000" dirty="0" smtClean="0">
              <a:solidFill>
                <a:srgbClr val="FF0000"/>
              </a:solidFill>
            </a:endParaRPr>
          </a:p>
          <a:p>
            <a:endParaRPr lang="en-AU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567562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First Try: “Pairs”</a:t>
            </a:r>
            <a:endParaRPr lang="en-AU" dirty="0"/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Each mapper takes a sentence</a:t>
            </a:r>
          </a:p>
          <a:p>
            <a:pPr lvl="1"/>
            <a:r>
              <a:rPr lang="en-US" altLang="en-US" dirty="0" smtClean="0"/>
              <a:t>Generate all co-occurring term pairs</a:t>
            </a:r>
          </a:p>
          <a:p>
            <a:pPr lvl="1"/>
            <a:r>
              <a:rPr lang="en-US" altLang="en-US" dirty="0" smtClean="0"/>
              <a:t>For all pairs, emit (a, b) → count</a:t>
            </a:r>
          </a:p>
          <a:p>
            <a:r>
              <a:rPr lang="en-US" altLang="en-US" dirty="0" smtClean="0"/>
              <a:t>Reducers sum up counts associated with these pairs</a:t>
            </a:r>
          </a:p>
          <a:p>
            <a:r>
              <a:rPr lang="en-US" altLang="en-US" dirty="0" smtClean="0"/>
              <a:t>Use combiners!</a:t>
            </a:r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AU" altLang="en-US" dirty="0" smtClean="0"/>
          </a:p>
        </p:txBody>
      </p:sp>
      <p:pic>
        <p:nvPicPr>
          <p:cNvPr id="5" name="Content Placeholder 3" descr="matrix-pair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3013075"/>
            <a:ext cx="8220075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4216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“Pairs” Analysis</a:t>
            </a:r>
            <a:endParaRPr lang="en-AU" dirty="0"/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Advantages</a:t>
            </a:r>
          </a:p>
          <a:p>
            <a:pPr lvl="1" eaLnBrk="1" hangingPunct="1"/>
            <a:r>
              <a:rPr lang="en-US" altLang="en-US" smtClean="0"/>
              <a:t>Easy to implement, easy to understand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Disadvantages</a:t>
            </a:r>
          </a:p>
          <a:p>
            <a:pPr lvl="1" eaLnBrk="1" hangingPunct="1"/>
            <a:r>
              <a:rPr lang="en-US" altLang="en-US" smtClean="0"/>
              <a:t>Lots of pairs to sort and shuffle around (upper bound?)</a:t>
            </a:r>
          </a:p>
          <a:p>
            <a:pPr lvl="1" eaLnBrk="1" hangingPunct="1"/>
            <a:r>
              <a:rPr lang="en-US" altLang="en-US" smtClean="0"/>
              <a:t>Not many opportunities for combiners to work</a:t>
            </a:r>
          </a:p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405728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Another Try: “Stripes”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Idea: group together pairs into an associative array</a:t>
            </a:r>
          </a:p>
          <a:p>
            <a:pPr lvl="1"/>
            <a:endParaRPr lang="en-US" altLang="en-US" smtClean="0"/>
          </a:p>
          <a:p>
            <a:pPr lvl="1"/>
            <a:endParaRPr lang="en-US" altLang="en-US" smtClean="0"/>
          </a:p>
          <a:p>
            <a:pPr lvl="1"/>
            <a:endParaRPr lang="en-US" altLang="en-US" smtClean="0"/>
          </a:p>
          <a:p>
            <a:pPr lvl="1"/>
            <a:endParaRPr lang="en-US" altLang="en-US" smtClean="0"/>
          </a:p>
          <a:p>
            <a:r>
              <a:rPr lang="en-US" altLang="en-US" smtClean="0"/>
              <a:t>Each mapper takes a sentence:</a:t>
            </a:r>
          </a:p>
          <a:p>
            <a:pPr lvl="1"/>
            <a:r>
              <a:rPr lang="en-US" altLang="en-US" smtClean="0"/>
              <a:t>Generate all co-occurring term pairs</a:t>
            </a:r>
          </a:p>
          <a:p>
            <a:pPr lvl="1"/>
            <a:r>
              <a:rPr lang="en-US" altLang="en-US" smtClean="0"/>
              <a:t>For each term, emit a → { b: count</a:t>
            </a:r>
            <a:r>
              <a:rPr lang="en-US" altLang="en-US" baseline="-25000" smtClean="0"/>
              <a:t>b</a:t>
            </a:r>
            <a:r>
              <a:rPr lang="en-US" altLang="en-US" smtClean="0"/>
              <a:t>, c: count</a:t>
            </a:r>
            <a:r>
              <a:rPr lang="en-US" altLang="en-US" baseline="-25000" smtClean="0"/>
              <a:t>c</a:t>
            </a:r>
            <a:r>
              <a:rPr lang="en-US" altLang="en-US" smtClean="0"/>
              <a:t>, d: count</a:t>
            </a:r>
            <a:r>
              <a:rPr lang="en-US" altLang="en-US" baseline="-25000" smtClean="0"/>
              <a:t>d</a:t>
            </a:r>
            <a:r>
              <a:rPr lang="en-US" altLang="en-US" smtClean="0"/>
              <a:t> … }</a:t>
            </a:r>
          </a:p>
          <a:p>
            <a:r>
              <a:rPr lang="en-US" altLang="en-US" smtClean="0"/>
              <a:t>Reducers perform element-wise sum of associative arrays</a:t>
            </a:r>
          </a:p>
          <a:p>
            <a:endParaRPr lang="en-US" altLang="en-US" smtClean="0"/>
          </a:p>
          <a:p>
            <a:endParaRPr lang="en-US" altLang="en-US" smtClean="0"/>
          </a:p>
        </p:txBody>
      </p:sp>
      <p:sp>
        <p:nvSpPr>
          <p:cNvPr id="66564" name="TextBox 3"/>
          <p:cNvSpPr txBox="1">
            <a:spLocks noChangeArrowheads="1"/>
          </p:cNvSpPr>
          <p:nvPr/>
        </p:nvSpPr>
        <p:spPr bwMode="auto">
          <a:xfrm>
            <a:off x="1258888" y="1570038"/>
            <a:ext cx="1274762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84" charset="2"/>
              <a:buChar char="n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hlink"/>
              </a:buClr>
              <a:buSzPct val="80000"/>
              <a:buFont typeface="Monotype Sorts" pitchFamily="-84" charset="2"/>
              <a:buChar char="l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itchFamily="18" charset="2"/>
              <a:buChar char="4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Char char="–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Arial" pitchFamily="34" charset="0"/>
              </a:rPr>
              <a:t>(a, b) → 1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Arial" pitchFamily="34" charset="0"/>
              </a:rPr>
              <a:t>(a, c) → 2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Arial" pitchFamily="34" charset="0"/>
              </a:rPr>
              <a:t>(a, d) → 5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Arial" pitchFamily="34" charset="0"/>
              </a:rPr>
              <a:t>(a, e) → 3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Arial" pitchFamily="34" charset="0"/>
              </a:rPr>
              <a:t>(a, f) → 2 </a:t>
            </a:r>
          </a:p>
        </p:txBody>
      </p:sp>
      <p:sp>
        <p:nvSpPr>
          <p:cNvPr id="66565" name="TextBox 4"/>
          <p:cNvSpPr txBox="1">
            <a:spLocks noChangeArrowheads="1"/>
          </p:cNvSpPr>
          <p:nvPr/>
        </p:nvSpPr>
        <p:spPr bwMode="auto">
          <a:xfrm>
            <a:off x="3886200" y="2103438"/>
            <a:ext cx="33131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84" charset="2"/>
              <a:buChar char="n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hlink"/>
              </a:buClr>
              <a:buSzPct val="80000"/>
              <a:buFont typeface="Monotype Sorts" pitchFamily="-84" charset="2"/>
              <a:buChar char="l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itchFamily="18" charset="2"/>
              <a:buChar char="4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Char char="–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800" dirty="0">
                <a:solidFill>
                  <a:srgbClr val="000000"/>
                </a:solidFill>
                <a:latin typeface="Arial" pitchFamily="34" charset="0"/>
              </a:rPr>
              <a:t>a → { b: 1, c: 2, d: 5, e: 3, f: 2 }</a:t>
            </a:r>
          </a:p>
        </p:txBody>
      </p:sp>
      <p:sp>
        <p:nvSpPr>
          <p:cNvPr id="66566" name="TextBox 5"/>
          <p:cNvSpPr txBox="1">
            <a:spLocks noChangeArrowheads="1"/>
          </p:cNvSpPr>
          <p:nvPr/>
        </p:nvSpPr>
        <p:spPr bwMode="auto">
          <a:xfrm>
            <a:off x="1905000" y="4953000"/>
            <a:ext cx="33131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84" charset="2"/>
              <a:buChar char="n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hlink"/>
              </a:buClr>
              <a:buSzPct val="80000"/>
              <a:buFont typeface="Monotype Sorts" pitchFamily="-84" charset="2"/>
              <a:buChar char="l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itchFamily="18" charset="2"/>
              <a:buChar char="4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Char char="–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Arial" pitchFamily="34" charset="0"/>
              </a:rPr>
              <a:t>a → { b: 1,         d: 5, e: 3 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Arial" pitchFamily="34" charset="0"/>
              </a:rPr>
              <a:t>a → { b: 1, c: 2, d: 2,         f: 2 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800">
                <a:solidFill>
                  <a:srgbClr val="000000"/>
                </a:solidFill>
                <a:latin typeface="Arial" pitchFamily="34" charset="0"/>
              </a:rPr>
              <a:t>a → { b: 2, c: 2, d: 7, e: 3, f: 2 }</a:t>
            </a:r>
          </a:p>
        </p:txBody>
      </p:sp>
      <p:cxnSp>
        <p:nvCxnSpPr>
          <p:cNvPr id="66567" name="Straight Connector 7"/>
          <p:cNvCxnSpPr>
            <a:cxnSpLocks noChangeShapeType="1"/>
          </p:cNvCxnSpPr>
          <p:nvPr/>
        </p:nvCxnSpPr>
        <p:spPr bwMode="auto">
          <a:xfrm>
            <a:off x="1524000" y="5562600"/>
            <a:ext cx="3810000" cy="15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6568" name="TextBox 9"/>
          <p:cNvSpPr txBox="1">
            <a:spLocks noChangeArrowheads="1"/>
          </p:cNvSpPr>
          <p:nvPr/>
        </p:nvSpPr>
        <p:spPr bwMode="auto">
          <a:xfrm>
            <a:off x="1447800" y="5257800"/>
            <a:ext cx="333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84" charset="2"/>
              <a:buChar char="n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hlink"/>
              </a:buClr>
              <a:buSzPct val="80000"/>
              <a:buFont typeface="Monotype Sorts" pitchFamily="-84" charset="2"/>
              <a:buChar char="l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itchFamily="18" charset="2"/>
              <a:buChar char="4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Char char="–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 b="1">
                <a:solidFill>
                  <a:srgbClr val="000000"/>
                </a:solidFill>
                <a:latin typeface="Arial" pitchFamily="34" charset="0"/>
              </a:rPr>
              <a:t>+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 rot="-965261">
            <a:off x="3960813" y="5340350"/>
            <a:ext cx="50974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84" charset="2"/>
              <a:buChar char="n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hlink"/>
              </a:buClr>
              <a:buSzPct val="80000"/>
              <a:buFont typeface="Monotype Sorts" pitchFamily="-84" charset="2"/>
              <a:buChar char="l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itchFamily="18" charset="2"/>
              <a:buChar char="4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Char char="–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 b="1">
                <a:solidFill>
                  <a:srgbClr val="FF0000"/>
                </a:solidFill>
                <a:latin typeface="Arial" pitchFamily="34" charset="0"/>
              </a:rPr>
              <a:t>Key: cleverly-constructed data structure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 b="1">
                <a:solidFill>
                  <a:srgbClr val="FF0000"/>
                </a:solidFill>
                <a:latin typeface="Arial" pitchFamily="34" charset="0"/>
              </a:rPr>
              <a:t>brings together partial results</a:t>
            </a:r>
            <a:endParaRPr kumimoji="0" lang="en-US" altLang="en-US" sz="1800" b="1">
              <a:solidFill>
                <a:srgbClr val="FF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26320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Stripes: Pseudo-Code</a:t>
            </a:r>
            <a:endParaRPr lang="en-AU" dirty="0"/>
          </a:p>
        </p:txBody>
      </p:sp>
      <p:pic>
        <p:nvPicPr>
          <p:cNvPr id="67587" name="Content Placeholder 3" descr="matrix-stripes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9113" y="1738313"/>
            <a:ext cx="8181975" cy="3762375"/>
          </a:xfrm>
        </p:spPr>
      </p:pic>
    </p:spTree>
    <p:extLst>
      <p:ext uri="{BB962C8B-B14F-4D97-AF65-F5344CB8AC3E}">
        <p14:creationId xmlns:p14="http://schemas.microsoft.com/office/powerpoint/2010/main" val="2319324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“Stripes” Analysis</a:t>
            </a:r>
            <a:endParaRPr lang="en-AU" dirty="0"/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Advantages</a:t>
            </a:r>
          </a:p>
          <a:p>
            <a:pPr lvl="1" eaLnBrk="1" hangingPunct="1"/>
            <a:r>
              <a:rPr lang="en-US" altLang="en-US" smtClean="0"/>
              <a:t>Far less sorting and shuffling of key-value pairs</a:t>
            </a:r>
          </a:p>
          <a:p>
            <a:pPr lvl="1" eaLnBrk="1" hangingPunct="1"/>
            <a:r>
              <a:rPr lang="en-US" altLang="en-US" smtClean="0"/>
              <a:t>Can make better use of combiners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Disadvantages</a:t>
            </a:r>
          </a:p>
          <a:p>
            <a:pPr lvl="1" eaLnBrk="1" hangingPunct="1"/>
            <a:r>
              <a:rPr lang="en-US" altLang="en-US" smtClean="0"/>
              <a:t>More difficult to implement</a:t>
            </a:r>
          </a:p>
          <a:p>
            <a:pPr lvl="1" eaLnBrk="1" hangingPunct="1"/>
            <a:r>
              <a:rPr lang="en-US" altLang="en-US" smtClean="0"/>
              <a:t>Underlying object more heavyweight</a:t>
            </a:r>
          </a:p>
          <a:p>
            <a:pPr lvl="1" eaLnBrk="1" hangingPunct="1"/>
            <a:r>
              <a:rPr lang="en-US" altLang="en-US" smtClean="0"/>
              <a:t>Fundamental limitation in terms of size of event space</a:t>
            </a:r>
          </a:p>
          <a:p>
            <a:pPr eaLnBrk="1" hangingPunct="1">
              <a:buFont typeface="Arial" pitchFamily="34" charset="0"/>
              <a:buNone/>
            </a:pPr>
            <a:endParaRPr lang="en-US" altLang="en-US" smtClean="0"/>
          </a:p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58686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Compare “Pairs” and “Stripes”</a:t>
            </a:r>
            <a:endParaRPr lang="en-AU" dirty="0"/>
          </a:p>
        </p:txBody>
      </p:sp>
      <p:pic>
        <p:nvPicPr>
          <p:cNvPr id="69635" name="Picture 1" descr="fig-chapter3-pairs-vs-strip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900" y="1019175"/>
            <a:ext cx="8253413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6" name="TextBox 4"/>
          <p:cNvSpPr txBox="1">
            <a:spLocks noChangeArrowheads="1"/>
          </p:cNvSpPr>
          <p:nvPr/>
        </p:nvSpPr>
        <p:spPr bwMode="auto">
          <a:xfrm>
            <a:off x="469900" y="6048375"/>
            <a:ext cx="54102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84" charset="2"/>
              <a:buChar char="n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hlink"/>
              </a:buClr>
              <a:buSzPct val="80000"/>
              <a:buFont typeface="Monotype Sorts" pitchFamily="-84" charset="2"/>
              <a:buChar char="l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itchFamily="18" charset="2"/>
              <a:buChar char="4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Char char="–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000" b="1">
                <a:solidFill>
                  <a:srgbClr val="000000"/>
                </a:solidFill>
                <a:latin typeface="Arial" pitchFamily="34" charset="0"/>
              </a:rPr>
              <a:t>Cluster size:</a:t>
            </a:r>
            <a:r>
              <a:rPr kumimoji="0" lang="en-US" altLang="en-US" sz="1000">
                <a:solidFill>
                  <a:srgbClr val="000000"/>
                </a:solidFill>
                <a:latin typeface="Arial" pitchFamily="34" charset="0"/>
              </a:rPr>
              <a:t> 38 cores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000" b="1">
                <a:solidFill>
                  <a:srgbClr val="000000"/>
                </a:solidFill>
                <a:latin typeface="Arial" pitchFamily="34" charset="0"/>
              </a:rPr>
              <a:t>Data Source:</a:t>
            </a:r>
            <a:r>
              <a:rPr kumimoji="0" lang="en-US" altLang="en-US" sz="1000">
                <a:solidFill>
                  <a:srgbClr val="000000"/>
                </a:solidFill>
                <a:latin typeface="Arial" pitchFamily="34" charset="0"/>
              </a:rPr>
              <a:t> Associated Press Worldstream (APW) of the English Gigaword Corpus (v3), which contains 2.27 million documents (1.8 GB compressed, 5.7 GB uncompressed)</a:t>
            </a:r>
          </a:p>
        </p:txBody>
      </p:sp>
    </p:spTree>
    <p:extLst>
      <p:ext uri="{BB962C8B-B14F-4D97-AF65-F5344CB8AC3E}">
        <p14:creationId xmlns:p14="http://schemas.microsoft.com/office/powerpoint/2010/main" val="371543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Pairs vs. Stripes</a:t>
            </a:r>
            <a:endParaRPr lang="en-AU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The pairs approach</a:t>
            </a:r>
          </a:p>
          <a:p>
            <a:pPr lvl="1"/>
            <a:r>
              <a:rPr lang="en-AU" altLang="en-US" smtClean="0"/>
              <a:t>Keep track of each team </a:t>
            </a:r>
            <a:r>
              <a:rPr lang="en-US" altLang="en-US" smtClean="0"/>
              <a:t>co-occurrence </a:t>
            </a:r>
            <a:r>
              <a:rPr lang="en-AU" altLang="en-US" smtClean="0"/>
              <a:t>separately</a:t>
            </a:r>
          </a:p>
          <a:p>
            <a:pPr lvl="1"/>
            <a:r>
              <a:rPr lang="en-AU" altLang="en-US" smtClean="0"/>
              <a:t>Generates a large number of key-value pairs (also intermediate) </a:t>
            </a:r>
          </a:p>
          <a:p>
            <a:pPr lvl="1"/>
            <a:r>
              <a:rPr lang="en-AU" altLang="en-US" smtClean="0"/>
              <a:t>The benefit from combiners is limited, as it is less likely for a mapper to process multiple occurrences of a word</a:t>
            </a:r>
            <a:endParaRPr lang="en-US" altLang="en-US" smtClean="0"/>
          </a:p>
          <a:p>
            <a:r>
              <a:rPr lang="en-US" altLang="en-US" smtClean="0"/>
              <a:t>The stripe approach</a:t>
            </a:r>
          </a:p>
          <a:p>
            <a:pPr lvl="1"/>
            <a:r>
              <a:rPr lang="en-AU" altLang="en-US" smtClean="0"/>
              <a:t>Keep track of all </a:t>
            </a:r>
            <a:r>
              <a:rPr lang="en-US" altLang="en-US" smtClean="0"/>
              <a:t>terms </a:t>
            </a:r>
            <a:r>
              <a:rPr lang="en-AU" altLang="en-US" smtClean="0"/>
              <a:t>that co-occur with the same term</a:t>
            </a:r>
          </a:p>
          <a:p>
            <a:pPr lvl="1"/>
            <a:r>
              <a:rPr lang="en-AU" altLang="en-US" smtClean="0"/>
              <a:t>Generates fewer and shorted intermediate keys</a:t>
            </a:r>
          </a:p>
          <a:p>
            <a:pPr lvl="1"/>
            <a:r>
              <a:rPr lang="en-AU" altLang="en-US" smtClean="0"/>
              <a:t>The framework has less sorting to do</a:t>
            </a:r>
          </a:p>
          <a:p>
            <a:pPr lvl="1"/>
            <a:r>
              <a:rPr lang="en-AU" altLang="en-US" smtClean="0"/>
              <a:t>Greatly benefits from combiners, as the key space is the vocabulary</a:t>
            </a:r>
          </a:p>
          <a:p>
            <a:pPr lvl="1"/>
            <a:r>
              <a:rPr lang="en-US" altLang="en-US" smtClean="0"/>
              <a:t>More efficient, but may suffer from memory problem</a:t>
            </a:r>
          </a:p>
          <a:p>
            <a:r>
              <a:rPr lang="en-AU" altLang="en-US" smtClean="0"/>
              <a:t>These two design patterns are broadly useful and frequently observed in a variety of applications</a:t>
            </a:r>
          </a:p>
          <a:p>
            <a:pPr lvl="1"/>
            <a:r>
              <a:rPr lang="en-AU" altLang="en-US" smtClean="0"/>
              <a:t>Text processing, data mining, and bioinformatics</a:t>
            </a:r>
          </a:p>
        </p:txBody>
      </p:sp>
    </p:spTree>
    <p:extLst>
      <p:ext uri="{BB962C8B-B14F-4D97-AF65-F5344CB8AC3E}">
        <p14:creationId xmlns:p14="http://schemas.microsoft.com/office/powerpoint/2010/main" val="37281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38328" y="2757488"/>
            <a:ext cx="8531352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MS PGothic" pitchFamily="34" charset="-128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9pPr>
          </a:lstStyle>
          <a:p>
            <a:pPr>
              <a:defRPr/>
            </a:pPr>
            <a:r>
              <a:rPr lang="en-US" altLang="zh-CN" kern="0" dirty="0" smtClean="0"/>
              <a:t>How to Implement “Pairs” and “Stripes” </a:t>
            </a:r>
          </a:p>
          <a:p>
            <a:pPr>
              <a:defRPr/>
            </a:pPr>
            <a:r>
              <a:rPr lang="en-US" altLang="zh-CN" kern="0" dirty="0" smtClean="0"/>
              <a:t>in MapReduce?</a:t>
            </a:r>
            <a:endParaRPr lang="en-US" altLang="en-US" kern="0" dirty="0" smtClean="0"/>
          </a:p>
        </p:txBody>
      </p:sp>
    </p:spTree>
    <p:extLst>
      <p:ext uri="{BB962C8B-B14F-4D97-AF65-F5344CB8AC3E}">
        <p14:creationId xmlns:p14="http://schemas.microsoft.com/office/powerpoint/2010/main" val="280758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smtClean="0"/>
              <a:t>Serialization</a:t>
            </a:r>
            <a:endParaRPr lang="en-AU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mtClean="0"/>
              <a:t>Process of turning structured objects into a byte stream for </a:t>
            </a:r>
            <a:r>
              <a:rPr lang="en-US" altLang="ko-KR" u="sng" smtClean="0"/>
              <a:t>transmission over a network</a:t>
            </a:r>
            <a:r>
              <a:rPr lang="en-US" altLang="ko-KR" smtClean="0"/>
              <a:t> or for </a:t>
            </a:r>
            <a:r>
              <a:rPr lang="en-US" altLang="ko-KR" u="sng" smtClean="0"/>
              <a:t>writing to persistent storage</a:t>
            </a:r>
          </a:p>
          <a:p>
            <a:endParaRPr lang="en-US" altLang="ko-KR" smtClean="0"/>
          </a:p>
          <a:p>
            <a:r>
              <a:rPr lang="en-US" altLang="ko-KR" smtClean="0"/>
              <a:t>Deserialization is the reverse process of serialization</a:t>
            </a:r>
          </a:p>
          <a:p>
            <a:endParaRPr lang="en-US" altLang="ko-KR" smtClean="0"/>
          </a:p>
          <a:p>
            <a:r>
              <a:rPr lang="en-US" altLang="ko-KR" smtClean="0"/>
              <a:t>Requirements</a:t>
            </a:r>
          </a:p>
          <a:p>
            <a:pPr lvl="1"/>
            <a:r>
              <a:rPr lang="en-US" altLang="ko-KR" smtClean="0"/>
              <a:t>Compact</a:t>
            </a:r>
          </a:p>
          <a:p>
            <a:pPr lvl="2"/>
            <a:r>
              <a:rPr lang="en-US" altLang="ko-KR" smtClean="0"/>
              <a:t>To make efficient use of storage space</a:t>
            </a:r>
          </a:p>
          <a:p>
            <a:pPr lvl="1"/>
            <a:r>
              <a:rPr lang="en-US" altLang="ko-KR" smtClean="0"/>
              <a:t>Fast</a:t>
            </a:r>
          </a:p>
          <a:p>
            <a:pPr lvl="2"/>
            <a:r>
              <a:rPr lang="en-US" altLang="ko-KR" smtClean="0"/>
              <a:t>The overhead in reading and writing of data is minimal</a:t>
            </a:r>
          </a:p>
          <a:p>
            <a:pPr lvl="1"/>
            <a:r>
              <a:rPr lang="en-US" altLang="ko-KR" smtClean="0"/>
              <a:t>Extensible</a:t>
            </a:r>
          </a:p>
          <a:p>
            <a:pPr lvl="2"/>
            <a:r>
              <a:rPr lang="en-US" altLang="ko-KR" smtClean="0"/>
              <a:t>We can transparently read data written in an older format</a:t>
            </a:r>
          </a:p>
          <a:p>
            <a:pPr lvl="1"/>
            <a:r>
              <a:rPr lang="en-US" altLang="ko-KR" smtClean="0"/>
              <a:t>Interoperable</a:t>
            </a:r>
          </a:p>
          <a:p>
            <a:pPr lvl="2"/>
            <a:r>
              <a:rPr lang="en-US" altLang="ko-KR" smtClean="0"/>
              <a:t>We can read or write persistent data using different language</a:t>
            </a:r>
          </a:p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62199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85800" y="2757488"/>
            <a:ext cx="7772400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MS PGothic" pitchFamily="34" charset="-128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9pPr>
          </a:lstStyle>
          <a:p>
            <a:pPr>
              <a:defRPr/>
            </a:pPr>
            <a:r>
              <a:rPr lang="en-US" altLang="zh-CN" kern="0" dirty="0" smtClean="0"/>
              <a:t>Chapter 3: MapReduce II</a:t>
            </a:r>
            <a:endParaRPr lang="en-US" altLang="en-US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/>
              <a:t>Writable</a:t>
            </a:r>
            <a:r>
              <a:rPr lang="en-US" altLang="ko-KR" dirty="0" smtClean="0"/>
              <a:t> Interface</a:t>
            </a:r>
            <a:endParaRPr lang="en-AU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dirty="0" smtClean="0"/>
              <a:t>Hadoop defines its own “box” classes for strings (Text), integers (</a:t>
            </a:r>
            <a:r>
              <a:rPr lang="en-AU" altLang="en-US" dirty="0" err="1" smtClean="0"/>
              <a:t>IntWritable</a:t>
            </a:r>
            <a:r>
              <a:rPr lang="en-AU" altLang="en-US" dirty="0" smtClean="0"/>
              <a:t>), etc. </a:t>
            </a:r>
          </a:p>
          <a:p>
            <a:endParaRPr lang="en-AU" altLang="en-US" dirty="0" smtClean="0"/>
          </a:p>
          <a:p>
            <a:r>
              <a:rPr lang="en-US" altLang="en-US" dirty="0" smtClean="0"/>
              <a:t>Writable </a:t>
            </a:r>
            <a:r>
              <a:rPr lang="en-US" altLang="zh-CN" dirty="0" smtClean="0"/>
              <a:t>is a</a:t>
            </a:r>
            <a:r>
              <a:rPr lang="en-US" altLang="en-US" dirty="0" smtClean="0"/>
              <a:t> serializable object which implements a simple, efficient, serialization protocol</a:t>
            </a:r>
          </a:p>
          <a:p>
            <a:endParaRPr lang="en-US" altLang="en-US" dirty="0" smtClean="0">
              <a:hlinkClick r:id=""/>
            </a:endParaRPr>
          </a:p>
          <a:p>
            <a:endParaRPr lang="en-US" altLang="en-US" dirty="0" smtClean="0">
              <a:hlinkClick r:id=""/>
            </a:endParaRPr>
          </a:p>
          <a:p>
            <a:endParaRPr lang="en-AU" altLang="en-US" dirty="0" smtClean="0"/>
          </a:p>
          <a:p>
            <a:r>
              <a:rPr lang="en-AU" altLang="en-US" dirty="0" smtClean="0"/>
              <a:t>All values must implement interface Writable</a:t>
            </a:r>
          </a:p>
          <a:p>
            <a:endParaRPr lang="en-AU" altLang="en-US" dirty="0" smtClean="0"/>
          </a:p>
          <a:p>
            <a:r>
              <a:rPr lang="en-AU" altLang="en-US" dirty="0" smtClean="0"/>
              <a:t>All keys </a:t>
            </a:r>
            <a:r>
              <a:rPr lang="en-AU" altLang="en-US" dirty="0"/>
              <a:t>must implement interface </a:t>
            </a:r>
            <a:r>
              <a:rPr lang="en-AU" altLang="en-US" dirty="0" err="1"/>
              <a:t>WritableComparable</a:t>
            </a:r>
            <a:endParaRPr lang="en-AU" altLang="en-US" dirty="0" smtClean="0"/>
          </a:p>
          <a:p>
            <a:endParaRPr lang="en-US" altLang="en-US" dirty="0" smtClean="0"/>
          </a:p>
          <a:p>
            <a:r>
              <a:rPr lang="en-US" altLang="en-US" dirty="0" err="1" smtClean="0"/>
              <a:t>context.write</a:t>
            </a:r>
            <a:r>
              <a:rPr lang="en-US" altLang="en-US" dirty="0" smtClean="0"/>
              <a:t>(</a:t>
            </a:r>
            <a:r>
              <a:rPr lang="en-AU" altLang="en-US" dirty="0" err="1" smtClean="0"/>
              <a:t>WritableComparable</a:t>
            </a:r>
            <a:r>
              <a:rPr lang="en-AU" altLang="en-US" dirty="0" smtClean="0"/>
              <a:t>, Writable)</a:t>
            </a:r>
          </a:p>
          <a:p>
            <a:pPr lvl="1"/>
            <a:r>
              <a:rPr lang="en-US" altLang="en-US" dirty="0" smtClean="0"/>
              <a:t>You cannot use java primitives here!!</a:t>
            </a:r>
            <a:endParaRPr lang="en-AU" altLang="en-US" dirty="0" smtClean="0"/>
          </a:p>
        </p:txBody>
      </p:sp>
      <p:sp>
        <p:nvSpPr>
          <p:cNvPr id="4" name="직사각형 4"/>
          <p:cNvSpPr/>
          <p:nvPr/>
        </p:nvSpPr>
        <p:spPr>
          <a:xfrm>
            <a:off x="1571625" y="2774950"/>
            <a:ext cx="5929313" cy="954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eaLnBrk="1" hangingPunct="1">
              <a:tabLst>
                <a:tab pos="355600" algn="l"/>
                <a:tab pos="723900" algn="l"/>
              </a:tabLst>
              <a:defRPr/>
            </a:pPr>
            <a:r>
              <a:rPr lang="en-US" altLang="ko-KR" sz="1400" dirty="0">
                <a:latin typeface="Lucida Sans Typewriter" pitchFamily="49" charset="0"/>
                <a:cs typeface="Arial" pitchFamily="34" charset="0"/>
              </a:rPr>
              <a:t>public interface Writable {</a:t>
            </a:r>
          </a:p>
          <a:p>
            <a:pPr eaLnBrk="1" hangingPunct="1">
              <a:tabLst>
                <a:tab pos="355600" algn="l"/>
                <a:tab pos="723900" algn="l"/>
              </a:tabLst>
              <a:defRPr/>
            </a:pPr>
            <a:r>
              <a:rPr lang="en-US" altLang="ko-KR" sz="1400" dirty="0">
                <a:latin typeface="Lucida Sans Typewriter" pitchFamily="49" charset="0"/>
                <a:cs typeface="Arial" pitchFamily="34" charset="0"/>
              </a:rPr>
              <a:t>	void </a:t>
            </a:r>
            <a:r>
              <a:rPr lang="en-US" altLang="ko-KR" sz="1400" b="1" dirty="0">
                <a:latin typeface="Lucida Sans Typewriter" pitchFamily="49" charset="0"/>
                <a:cs typeface="Arial" pitchFamily="34" charset="0"/>
              </a:rPr>
              <a:t>write</a:t>
            </a:r>
            <a:r>
              <a:rPr lang="en-US" altLang="ko-KR" sz="1400" dirty="0">
                <a:latin typeface="Lucida Sans Typewriter" pitchFamily="49" charset="0"/>
                <a:cs typeface="Arial" pitchFamily="34" charset="0"/>
              </a:rPr>
              <a:t>(</a:t>
            </a:r>
            <a:r>
              <a:rPr lang="en-US" altLang="ko-KR" sz="1400" dirty="0" err="1">
                <a:latin typeface="Lucida Sans Typewriter" pitchFamily="49" charset="0"/>
                <a:cs typeface="Arial" pitchFamily="34" charset="0"/>
              </a:rPr>
              <a:t>DataOutput</a:t>
            </a:r>
            <a:r>
              <a:rPr lang="en-US" altLang="ko-KR" sz="1400" dirty="0">
                <a:latin typeface="Lucida Sans Typewriter" pitchFamily="49" charset="0"/>
                <a:cs typeface="Arial" pitchFamily="34" charset="0"/>
              </a:rPr>
              <a:t> out) throws </a:t>
            </a:r>
            <a:r>
              <a:rPr lang="en-US" altLang="ko-KR" sz="1400" dirty="0" err="1">
                <a:latin typeface="Lucida Sans Typewriter" pitchFamily="49" charset="0"/>
                <a:cs typeface="Arial" pitchFamily="34" charset="0"/>
              </a:rPr>
              <a:t>IOException</a:t>
            </a:r>
            <a:r>
              <a:rPr lang="en-US" altLang="ko-KR" sz="1400" dirty="0">
                <a:latin typeface="Lucida Sans Typewriter" pitchFamily="49" charset="0"/>
                <a:cs typeface="Arial" pitchFamily="34" charset="0"/>
              </a:rPr>
              <a:t>;</a:t>
            </a:r>
          </a:p>
          <a:p>
            <a:pPr eaLnBrk="1" hangingPunct="1">
              <a:tabLst>
                <a:tab pos="355600" algn="l"/>
                <a:tab pos="723900" algn="l"/>
              </a:tabLst>
              <a:defRPr/>
            </a:pPr>
            <a:r>
              <a:rPr lang="en-US" altLang="ko-KR" sz="1400" dirty="0">
                <a:latin typeface="Lucida Sans Typewriter" pitchFamily="49" charset="0"/>
                <a:cs typeface="Arial" pitchFamily="34" charset="0"/>
              </a:rPr>
              <a:t>	void </a:t>
            </a:r>
            <a:r>
              <a:rPr lang="en-US" altLang="ko-KR" sz="1400" b="1" dirty="0" err="1">
                <a:latin typeface="Lucida Sans Typewriter" pitchFamily="49" charset="0"/>
                <a:cs typeface="Arial" pitchFamily="34" charset="0"/>
              </a:rPr>
              <a:t>readFields</a:t>
            </a:r>
            <a:r>
              <a:rPr lang="en-US" altLang="ko-KR" sz="1400" dirty="0">
                <a:latin typeface="Lucida Sans Typewriter" pitchFamily="49" charset="0"/>
                <a:cs typeface="Arial" pitchFamily="34" charset="0"/>
              </a:rPr>
              <a:t>(</a:t>
            </a:r>
            <a:r>
              <a:rPr lang="en-US" altLang="ko-KR" sz="1400" dirty="0" err="1">
                <a:latin typeface="Lucida Sans Typewriter" pitchFamily="49" charset="0"/>
                <a:cs typeface="Arial" pitchFamily="34" charset="0"/>
              </a:rPr>
              <a:t>DataInput</a:t>
            </a:r>
            <a:r>
              <a:rPr lang="en-US" altLang="ko-KR" sz="1400" dirty="0">
                <a:latin typeface="Lucida Sans Typewriter" pitchFamily="49" charset="0"/>
                <a:cs typeface="Arial" pitchFamily="34" charset="0"/>
              </a:rPr>
              <a:t> in) throws </a:t>
            </a:r>
            <a:r>
              <a:rPr lang="en-US" altLang="ko-KR" sz="1400" dirty="0" err="1">
                <a:latin typeface="Lucida Sans Typewriter" pitchFamily="49" charset="0"/>
                <a:cs typeface="Arial" pitchFamily="34" charset="0"/>
              </a:rPr>
              <a:t>IOException</a:t>
            </a:r>
            <a:r>
              <a:rPr lang="en-US" altLang="ko-KR" sz="1400" dirty="0">
                <a:latin typeface="Lucida Sans Typewriter" pitchFamily="49" charset="0"/>
                <a:cs typeface="Arial" pitchFamily="34" charset="0"/>
              </a:rPr>
              <a:t>;</a:t>
            </a:r>
          </a:p>
          <a:p>
            <a:pPr eaLnBrk="1" hangingPunct="1">
              <a:tabLst>
                <a:tab pos="355600" algn="l"/>
                <a:tab pos="723900" algn="l"/>
              </a:tabLst>
              <a:defRPr/>
            </a:pPr>
            <a:r>
              <a:rPr lang="en-US" altLang="ko-KR" sz="1400" dirty="0">
                <a:latin typeface="Lucida Sans Typewriter" pitchFamily="49" charset="0"/>
                <a:cs typeface="Arial" pitchFamily="34" charset="0"/>
              </a:rPr>
              <a:t>}</a:t>
            </a:r>
            <a:endParaRPr lang="ko-KR" altLang="en-US" sz="1400" dirty="0">
              <a:latin typeface="Lucida Sans Typewriter" pitchFamily="49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86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2775" y="85725"/>
            <a:ext cx="5699125" cy="653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421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/>
              <a:t>Writable</a:t>
            </a:r>
            <a:r>
              <a:rPr lang="en-US" altLang="ko-KR" dirty="0" smtClean="0"/>
              <a:t> Wrappers for Java Primitives</a:t>
            </a:r>
            <a:endParaRPr lang="en-AU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mtClean="0"/>
              <a:t>There are </a:t>
            </a:r>
            <a:r>
              <a:rPr lang="en-US" altLang="ko-KR" b="1" smtClean="0"/>
              <a:t>Writable</a:t>
            </a:r>
            <a:r>
              <a:rPr lang="en-US" altLang="ko-KR" smtClean="0"/>
              <a:t> wrappers for all the Java primitive types except shot and char (both of which can be stored in an </a:t>
            </a:r>
            <a:r>
              <a:rPr lang="en-US" altLang="ko-KR" b="1" smtClean="0"/>
              <a:t>IntWritable</a:t>
            </a:r>
            <a:r>
              <a:rPr lang="en-US" altLang="ko-KR" smtClean="0"/>
              <a:t>)</a:t>
            </a:r>
          </a:p>
          <a:p>
            <a:r>
              <a:rPr lang="en-US" altLang="ko-KR" b="1" smtClean="0"/>
              <a:t>get() </a:t>
            </a:r>
            <a:r>
              <a:rPr lang="en-US" altLang="ko-KR" smtClean="0"/>
              <a:t>for retrieving and </a:t>
            </a:r>
            <a:r>
              <a:rPr lang="en-US" altLang="ko-KR" b="1" smtClean="0"/>
              <a:t>set() </a:t>
            </a:r>
            <a:r>
              <a:rPr lang="en-US" altLang="ko-KR" smtClean="0"/>
              <a:t>for storing the wrapped value</a:t>
            </a:r>
          </a:p>
          <a:p>
            <a:r>
              <a:rPr lang="en-US" altLang="ko-KR" smtClean="0"/>
              <a:t>Variable-length formats</a:t>
            </a:r>
          </a:p>
          <a:p>
            <a:pPr lvl="1"/>
            <a:r>
              <a:rPr lang="en-US" altLang="ko-KR" smtClean="0"/>
              <a:t>If a value is between -122 and 127, use only a single byte</a:t>
            </a:r>
          </a:p>
          <a:p>
            <a:pPr lvl="1"/>
            <a:r>
              <a:rPr lang="en-US" altLang="ko-KR" smtClean="0"/>
              <a:t>Otherwise, use first byte to indicate whether the value is positive or negative and how many bytes follow</a:t>
            </a:r>
            <a:endParaRPr lang="ko-KR" altLang="en-US" smtClean="0"/>
          </a:p>
          <a:p>
            <a:endParaRPr lang="en-AU" altLang="en-US" smtClean="0"/>
          </a:p>
        </p:txBody>
      </p:sp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250" y="3500438"/>
            <a:ext cx="4938713" cy="302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82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smtClean="0"/>
              <a:t>Writable Examples</a:t>
            </a:r>
            <a:endParaRPr lang="en-AU" dirty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Text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Writable for UTF-8 sequences</a:t>
            </a:r>
          </a:p>
          <a:p>
            <a:pPr lvl="1"/>
            <a:r>
              <a:rPr lang="en-US" altLang="ko-KR" dirty="0" smtClean="0"/>
              <a:t>Can be thought of as the Writable equivalent of </a:t>
            </a:r>
            <a:r>
              <a:rPr lang="en-US" altLang="ko-KR" dirty="0" err="1" smtClean="0"/>
              <a:t>java.lang.String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Maximum size is 2GB</a:t>
            </a:r>
          </a:p>
          <a:p>
            <a:pPr lvl="1"/>
            <a:r>
              <a:rPr lang="en-US" altLang="ko-KR" dirty="0" smtClean="0"/>
              <a:t>Use standard UTF-8</a:t>
            </a:r>
          </a:p>
          <a:p>
            <a:pPr lvl="1"/>
            <a:r>
              <a:rPr lang="en-US" altLang="ko-KR" dirty="0" smtClean="0"/>
              <a:t>Text is </a:t>
            </a:r>
            <a:r>
              <a:rPr lang="en-US" altLang="ko-KR" u="sng" dirty="0" smtClean="0"/>
              <a:t>mutable</a:t>
            </a:r>
            <a:r>
              <a:rPr lang="en-US" altLang="ko-KR" dirty="0" smtClean="0"/>
              <a:t> (like all Writable implementations, except </a:t>
            </a:r>
            <a:r>
              <a:rPr lang="en-US" altLang="ko-KR" dirty="0" err="1" smtClean="0"/>
              <a:t>NullWritable</a:t>
            </a:r>
            <a:r>
              <a:rPr lang="en-US" altLang="ko-KR" dirty="0" smtClean="0"/>
              <a:t>)</a:t>
            </a:r>
          </a:p>
          <a:p>
            <a:pPr lvl="2"/>
            <a:r>
              <a:rPr lang="en-US" altLang="ko-KR" dirty="0" smtClean="0"/>
              <a:t>Different from </a:t>
            </a:r>
            <a:r>
              <a:rPr lang="en-US" altLang="ko-KR" dirty="0" err="1" smtClean="0"/>
              <a:t>java.lang.String</a:t>
            </a:r>
            <a:endParaRPr lang="en-US" altLang="ko-KR" dirty="0" smtClean="0"/>
          </a:p>
          <a:p>
            <a:pPr lvl="2"/>
            <a:r>
              <a:rPr lang="en-US" altLang="ko-KR" dirty="0" smtClean="0"/>
              <a:t>You can reuse a Text instance by calling one of the set() method</a:t>
            </a:r>
            <a:endParaRPr lang="en-AU" altLang="en-US" dirty="0" smtClean="0"/>
          </a:p>
          <a:p>
            <a:r>
              <a:rPr lang="en-US" altLang="ko-KR" dirty="0" err="1" smtClean="0"/>
              <a:t>NullWritable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Zero-length serialization</a:t>
            </a:r>
          </a:p>
          <a:p>
            <a:pPr lvl="1"/>
            <a:r>
              <a:rPr lang="en-US" altLang="ko-KR" dirty="0" smtClean="0"/>
              <a:t>Used as a placeholder</a:t>
            </a:r>
          </a:p>
          <a:p>
            <a:pPr lvl="1"/>
            <a:r>
              <a:rPr lang="en-US" altLang="ko-KR" dirty="0" smtClean="0"/>
              <a:t>A key or a value can be declared as a </a:t>
            </a:r>
            <a:r>
              <a:rPr lang="en-US" altLang="ko-KR" b="1" dirty="0" err="1" smtClean="0"/>
              <a:t>NullWritable</a:t>
            </a:r>
            <a:r>
              <a:rPr lang="en-US" altLang="ko-KR" dirty="0" smtClean="0"/>
              <a:t> when you don’t need to use that position</a:t>
            </a:r>
            <a:endParaRPr lang="en-AU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34717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Stripes Implementation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stripe key-value pair </a:t>
            </a:r>
            <a:r>
              <a:rPr kumimoji="0" lang="en-US" altLang="en-US" i="1" dirty="0">
                <a:solidFill>
                  <a:srgbClr val="000000"/>
                </a:solidFill>
                <a:latin typeface="Arial" pitchFamily="34" charset="0"/>
              </a:rPr>
              <a:t>a → { b: 1, c: 2, d: 5, e: 3, f: 2 </a:t>
            </a:r>
            <a:r>
              <a:rPr kumimoji="0" lang="en-US" altLang="en-US" i="1" dirty="0" smtClean="0">
                <a:solidFill>
                  <a:srgbClr val="000000"/>
                </a:solidFill>
                <a:latin typeface="Arial" pitchFamily="34" charset="0"/>
              </a:rPr>
              <a:t>}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Key: the term </a:t>
            </a:r>
            <a:r>
              <a:rPr lang="en-US" i="1" dirty="0" smtClean="0"/>
              <a:t>a</a:t>
            </a:r>
          </a:p>
          <a:p>
            <a:pPr lvl="1"/>
            <a:r>
              <a:rPr lang="en-US" dirty="0" smtClean="0"/>
              <a:t>Value: the stripe </a:t>
            </a:r>
            <a:r>
              <a:rPr kumimoji="0" lang="en-US" altLang="en-US" i="1" dirty="0">
                <a:solidFill>
                  <a:srgbClr val="000000"/>
                </a:solidFill>
                <a:latin typeface="Arial" pitchFamily="34" charset="0"/>
              </a:rPr>
              <a:t>{ b: 1, c: 2, d: 5, e: 3, f: 2 </a:t>
            </a:r>
            <a:r>
              <a:rPr kumimoji="0" lang="en-US" altLang="en-US" i="1" dirty="0" smtClean="0">
                <a:solidFill>
                  <a:srgbClr val="000000"/>
                </a:solidFill>
                <a:latin typeface="Arial" pitchFamily="34" charset="0"/>
              </a:rPr>
              <a:t>}</a:t>
            </a:r>
          </a:p>
          <a:p>
            <a:pPr lvl="2"/>
            <a:r>
              <a:rPr kumimoji="0" lang="en-US" i="1" dirty="0" smtClean="0">
                <a:solidFill>
                  <a:srgbClr val="000000"/>
                </a:solidFill>
                <a:latin typeface="Arial" pitchFamily="34" charset="0"/>
              </a:rPr>
              <a:t>In Java, easy, use map (</a:t>
            </a:r>
            <a:r>
              <a:rPr kumimoji="0" lang="en-US" i="1" dirty="0" err="1" smtClean="0">
                <a:solidFill>
                  <a:srgbClr val="000000"/>
                </a:solidFill>
                <a:latin typeface="Arial" pitchFamily="34" charset="0"/>
              </a:rPr>
              <a:t>hashmap</a:t>
            </a:r>
            <a:r>
              <a:rPr kumimoji="0" lang="en-US" i="1" dirty="0" smtClean="0">
                <a:solidFill>
                  <a:srgbClr val="000000"/>
                </a:solidFill>
                <a:latin typeface="Arial" pitchFamily="34" charset="0"/>
              </a:rPr>
              <a:t>)</a:t>
            </a:r>
          </a:p>
          <a:p>
            <a:pPr lvl="2"/>
            <a:r>
              <a:rPr kumimoji="0" lang="en-US" i="1" dirty="0" smtClean="0">
                <a:solidFill>
                  <a:srgbClr val="000000"/>
                </a:solidFill>
                <a:latin typeface="Arial" pitchFamily="34" charset="0"/>
              </a:rPr>
              <a:t>How to represent this stripe in MapReduce?</a:t>
            </a:r>
            <a:endParaRPr lang="en-US" dirty="0" smtClean="0"/>
          </a:p>
          <a:p>
            <a:r>
              <a:rPr lang="en-US" dirty="0" err="1" smtClean="0"/>
              <a:t>MapWritable</a:t>
            </a:r>
            <a:r>
              <a:rPr lang="en-US" dirty="0" smtClean="0"/>
              <a:t>: the wrapper of Java map in MapReduce</a:t>
            </a:r>
          </a:p>
          <a:p>
            <a:pPr lvl="1"/>
            <a:r>
              <a:rPr lang="en-US" dirty="0" smtClean="0"/>
              <a:t>	put(Writable key, Writable value) </a:t>
            </a:r>
          </a:p>
          <a:p>
            <a:pPr lvl="1"/>
            <a:r>
              <a:rPr lang="en-US" dirty="0" smtClean="0"/>
              <a:t>	get(Object key) </a:t>
            </a:r>
          </a:p>
          <a:p>
            <a:pPr lvl="1"/>
            <a:r>
              <a:rPr lang="en-US" dirty="0" smtClean="0"/>
              <a:t>	</a:t>
            </a:r>
            <a:r>
              <a:rPr lang="en-US" dirty="0" err="1" smtClean="0"/>
              <a:t>containsKey</a:t>
            </a:r>
            <a:r>
              <a:rPr lang="en-US" dirty="0" smtClean="0"/>
              <a:t>(Object key)</a:t>
            </a:r>
          </a:p>
          <a:p>
            <a:pPr lvl="1"/>
            <a:r>
              <a:rPr lang="en-US" dirty="0" smtClean="0"/>
              <a:t>	</a:t>
            </a:r>
            <a:r>
              <a:rPr lang="en-US" dirty="0" err="1" smtClean="0"/>
              <a:t>containsValue</a:t>
            </a:r>
            <a:r>
              <a:rPr lang="en-US" dirty="0" smtClean="0"/>
              <a:t>(Object value) </a:t>
            </a:r>
          </a:p>
          <a:p>
            <a:pPr lvl="1"/>
            <a:r>
              <a:rPr lang="en-US" dirty="0" smtClean="0"/>
              <a:t>	</a:t>
            </a:r>
            <a:r>
              <a:rPr lang="en-US" dirty="0" err="1" smtClean="0"/>
              <a:t>entrySet</a:t>
            </a:r>
            <a:r>
              <a:rPr lang="en-US" dirty="0" smtClean="0"/>
              <a:t>()</a:t>
            </a:r>
            <a:r>
              <a:rPr lang="zh-CN" altLang="en-US" dirty="0" smtClean="0"/>
              <a:t>， </a:t>
            </a:r>
            <a:r>
              <a:rPr lang="en-US" altLang="zh-CN" dirty="0" smtClean="0"/>
              <a:t>returns Set&lt;</a:t>
            </a:r>
            <a:r>
              <a:rPr lang="en-US" altLang="zh-CN" dirty="0" err="1" smtClean="0"/>
              <a:t>Map.Entry</a:t>
            </a:r>
            <a:r>
              <a:rPr lang="en-US" altLang="zh-CN" dirty="0" smtClean="0"/>
              <a:t>&lt;</a:t>
            </a:r>
            <a:r>
              <a:rPr lang="en-US" altLang="zh-CN" dirty="0" err="1" smtClean="0"/>
              <a:t>Writable,Writable</a:t>
            </a:r>
            <a:r>
              <a:rPr lang="en-US" altLang="zh-CN" dirty="0" smtClean="0"/>
              <a:t>&gt;&gt;, used for iteration</a:t>
            </a:r>
            <a:endParaRPr lang="en-US" dirty="0" smtClean="0"/>
          </a:p>
          <a:p>
            <a:r>
              <a:rPr lang="en-AU" dirty="0" smtClean="0"/>
              <a:t>More details please refer to </a:t>
            </a:r>
            <a:r>
              <a:rPr lang="en-AU" dirty="0" smtClean="0">
                <a:hlinkClick r:id="rId2"/>
              </a:rPr>
              <a:t>https://hadoop.apache.org/docs/r2.7.2/api/org/apache/hadoop/io/MapWritable.html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7829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Pairs Implementation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r>
              <a:rPr lang="en-US" dirty="0" smtClean="0"/>
              <a:t>Key-value pair </a:t>
            </a:r>
            <a:r>
              <a:rPr lang="en-US" altLang="en-US" dirty="0" smtClean="0"/>
              <a:t>(a, b) → count</a:t>
            </a:r>
          </a:p>
          <a:p>
            <a:pPr lvl="1"/>
            <a:r>
              <a:rPr lang="en-US" altLang="zh-CN" dirty="0" smtClean="0"/>
              <a:t>Value: count</a:t>
            </a:r>
          </a:p>
          <a:p>
            <a:pPr lvl="1"/>
            <a:r>
              <a:rPr lang="en-US" altLang="zh-CN" dirty="0" smtClean="0"/>
              <a:t>Key: (a, b)</a:t>
            </a:r>
          </a:p>
          <a:p>
            <a:pPr lvl="2"/>
            <a:r>
              <a:rPr lang="en-US" dirty="0" smtClean="0"/>
              <a:t>In Java, easy, implement a pair class</a:t>
            </a:r>
          </a:p>
          <a:p>
            <a:pPr lvl="2"/>
            <a:r>
              <a:rPr kumimoji="0" lang="en-US" i="1" dirty="0">
                <a:solidFill>
                  <a:srgbClr val="000000"/>
                </a:solidFill>
                <a:latin typeface="Arial" pitchFamily="34" charset="0"/>
              </a:rPr>
              <a:t>How to </a:t>
            </a:r>
            <a:r>
              <a:rPr kumimoji="0" lang="en-US" i="1" dirty="0" smtClean="0">
                <a:solidFill>
                  <a:srgbClr val="000000"/>
                </a:solidFill>
                <a:latin typeface="Arial" pitchFamily="34" charset="0"/>
              </a:rPr>
              <a:t>store the key </a:t>
            </a:r>
            <a:r>
              <a:rPr kumimoji="0" lang="en-US" i="1" dirty="0">
                <a:solidFill>
                  <a:srgbClr val="000000"/>
                </a:solidFill>
                <a:latin typeface="Arial" pitchFamily="34" charset="0"/>
              </a:rPr>
              <a:t>in MapReduce</a:t>
            </a:r>
            <a:r>
              <a:rPr kumimoji="0" lang="en-US" i="1" dirty="0" smtClean="0">
                <a:solidFill>
                  <a:srgbClr val="000000"/>
                </a:solidFill>
                <a:latin typeface="Arial" pitchFamily="34" charset="0"/>
              </a:rPr>
              <a:t>?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You must customize your own key, which must </a:t>
            </a:r>
            <a:r>
              <a:rPr lang="en-US" altLang="zh-CN" dirty="0" smtClean="0"/>
              <a:t>implement interface</a:t>
            </a:r>
            <a:r>
              <a:rPr lang="en-US" dirty="0" smtClean="0"/>
              <a:t> </a:t>
            </a:r>
            <a:r>
              <a:rPr lang="en-US" dirty="0" err="1" smtClean="0"/>
              <a:t>WritableComparable</a:t>
            </a:r>
            <a:r>
              <a:rPr lang="en-US" dirty="0" smtClean="0"/>
              <a:t>!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First start from a easier task: when the value is a pair, which must </a:t>
            </a:r>
            <a:r>
              <a:rPr lang="en-US" altLang="zh-CN" dirty="0"/>
              <a:t>implement interface</a:t>
            </a:r>
            <a:r>
              <a:rPr lang="en-US" dirty="0"/>
              <a:t> Writable</a:t>
            </a:r>
            <a:endParaRPr lang="en-US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54460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AU" dirty="0" smtClean="0"/>
              <a:t>Multiple Output Values </a:t>
            </a:r>
            <a:endParaRPr lang="en-AU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dirty="0" smtClean="0"/>
              <a:t>If we are to output multiple values for each key</a:t>
            </a:r>
          </a:p>
          <a:p>
            <a:pPr lvl="1"/>
            <a:r>
              <a:rPr lang="en-US" altLang="en-US" dirty="0" smtClean="0"/>
              <a:t>E.g., a pair of String objects, or a pair of </a:t>
            </a:r>
            <a:r>
              <a:rPr lang="en-US" altLang="en-US" dirty="0" err="1" smtClean="0"/>
              <a:t>int</a:t>
            </a:r>
            <a:endParaRPr lang="en-AU" altLang="en-US" dirty="0" smtClean="0"/>
          </a:p>
          <a:p>
            <a:r>
              <a:rPr lang="en-AU" altLang="en-US" dirty="0" smtClean="0"/>
              <a:t>How do we do that? </a:t>
            </a:r>
          </a:p>
          <a:p>
            <a:r>
              <a:rPr lang="en-AU" altLang="en-US" dirty="0" err="1" smtClean="0"/>
              <a:t>WordCount</a:t>
            </a:r>
            <a:r>
              <a:rPr lang="en-AU" altLang="en-US" dirty="0" smtClean="0"/>
              <a:t> output a single number as the value </a:t>
            </a:r>
          </a:p>
          <a:p>
            <a:r>
              <a:rPr lang="en-AU" altLang="en-US" dirty="0" smtClean="0"/>
              <a:t>Remember, our object containing the values needs to implement the Writable interface</a:t>
            </a:r>
          </a:p>
          <a:p>
            <a:r>
              <a:rPr lang="en-AU" altLang="en-US" dirty="0" smtClean="0"/>
              <a:t>We could use Text</a:t>
            </a:r>
          </a:p>
          <a:p>
            <a:pPr lvl="1"/>
            <a:r>
              <a:rPr lang="en-AU" altLang="en-US" dirty="0" smtClean="0"/>
              <a:t>Value is a string of comma separated values </a:t>
            </a:r>
          </a:p>
          <a:p>
            <a:pPr lvl="1"/>
            <a:r>
              <a:rPr lang="en-AU" altLang="en-US" dirty="0" smtClean="0"/>
              <a:t>Have to convert the values to strings, build the full string </a:t>
            </a:r>
          </a:p>
          <a:p>
            <a:pPr lvl="1"/>
            <a:r>
              <a:rPr lang="en-AU" altLang="en-US" dirty="0" smtClean="0"/>
              <a:t>Have to parse the string on input (not hard) to get the values</a:t>
            </a:r>
          </a:p>
          <a:p>
            <a:endParaRPr lang="en-AU" altLang="en-US" dirty="0" smtClean="0"/>
          </a:p>
          <a:p>
            <a:endParaRPr lang="en-AU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04195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AU" dirty="0" smtClean="0"/>
              <a:t>Implement a Custom Writable</a:t>
            </a:r>
            <a:endParaRPr lang="en-AU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dirty="0" smtClean="0"/>
              <a:t>Suppose we wanted to implement a custom class containing a pair of integers. Call it </a:t>
            </a:r>
            <a:r>
              <a:rPr lang="en-AU" altLang="en-US" dirty="0" err="1" smtClean="0"/>
              <a:t>IntPair</a:t>
            </a:r>
            <a:r>
              <a:rPr lang="en-AU" altLang="en-US" dirty="0" smtClean="0"/>
              <a:t>.</a:t>
            </a:r>
          </a:p>
          <a:p>
            <a:r>
              <a:rPr lang="en-AU" altLang="en-US" dirty="0" smtClean="0"/>
              <a:t>How would we implement this class? </a:t>
            </a:r>
          </a:p>
          <a:p>
            <a:pPr lvl="1"/>
            <a:r>
              <a:rPr lang="en-AU" altLang="en-US" dirty="0" smtClean="0"/>
              <a:t>Needs to implement the Writable interface </a:t>
            </a:r>
          </a:p>
          <a:p>
            <a:pPr lvl="1"/>
            <a:r>
              <a:rPr lang="en-US" altLang="en-US" dirty="0" smtClean="0"/>
              <a:t>Instance variables to hold the values</a:t>
            </a:r>
          </a:p>
          <a:p>
            <a:pPr lvl="1"/>
            <a:r>
              <a:rPr lang="en-US" altLang="zh-CN" dirty="0" smtClean="0"/>
              <a:t>Construct functions</a:t>
            </a:r>
          </a:p>
          <a:p>
            <a:pPr lvl="1"/>
            <a:r>
              <a:rPr lang="en-AU" altLang="en-US" dirty="0" smtClean="0"/>
              <a:t>A method to set the values (two integers)</a:t>
            </a:r>
          </a:p>
          <a:p>
            <a:pPr lvl="1"/>
            <a:r>
              <a:rPr lang="en-AU" altLang="en-US" dirty="0" smtClean="0"/>
              <a:t>A method to get the values (two integers)</a:t>
            </a:r>
          </a:p>
          <a:p>
            <a:pPr lvl="1"/>
            <a:r>
              <a:rPr lang="en-AU" altLang="en-US" dirty="0" smtClean="0"/>
              <a:t>write() method</a:t>
            </a:r>
            <a:r>
              <a:rPr lang="zh-CN" altLang="en-US" dirty="0" smtClean="0"/>
              <a:t>： </a:t>
            </a:r>
            <a:r>
              <a:rPr lang="en-US" altLang="zh-CN" dirty="0" smtClean="0"/>
              <a:t>serialize the member variables (</a:t>
            </a:r>
            <a:r>
              <a:rPr lang="en-AU" altLang="en-US" dirty="0" smtClean="0"/>
              <a:t>two integers</a:t>
            </a:r>
            <a:r>
              <a:rPr lang="en-US" altLang="zh-CN" dirty="0" smtClean="0"/>
              <a:t>) objects in turn to the output stream</a:t>
            </a:r>
          </a:p>
          <a:p>
            <a:pPr lvl="1"/>
            <a:r>
              <a:rPr lang="en-AU" altLang="en-US" dirty="0" err="1" smtClean="0"/>
              <a:t>readFields</a:t>
            </a:r>
            <a:r>
              <a:rPr lang="en-AU" altLang="en-US" dirty="0" smtClean="0"/>
              <a:t>() method: </a:t>
            </a:r>
            <a:r>
              <a:rPr lang="en-AU" altLang="en-US" dirty="0" err="1" smtClean="0"/>
              <a:t>deserialize</a:t>
            </a:r>
            <a:r>
              <a:rPr lang="en-AU" altLang="en-US" dirty="0" smtClean="0"/>
              <a:t> the </a:t>
            </a:r>
            <a:r>
              <a:rPr lang="en-US" altLang="zh-CN" dirty="0" smtClean="0"/>
              <a:t>member variables (</a:t>
            </a:r>
            <a:r>
              <a:rPr lang="en-AU" altLang="en-US" dirty="0" smtClean="0"/>
              <a:t>two integers</a:t>
            </a:r>
            <a:r>
              <a:rPr lang="en-US" altLang="zh-CN" dirty="0" smtClean="0"/>
              <a:t>) </a:t>
            </a:r>
            <a:r>
              <a:rPr lang="en-AU" altLang="en-US" dirty="0" smtClean="0"/>
              <a:t>in turn from the input stream</a:t>
            </a:r>
          </a:p>
          <a:p>
            <a:pPr lvl="1"/>
            <a:r>
              <a:rPr lang="en-US" altLang="zh-CN" dirty="0" smtClean="0"/>
              <a:t>As in Java: </a:t>
            </a:r>
            <a:r>
              <a:rPr lang="en-US" altLang="zh-CN" dirty="0" err="1" smtClean="0"/>
              <a:t>hashCode</a:t>
            </a:r>
            <a:r>
              <a:rPr lang="en-US" altLang="zh-CN" dirty="0" smtClean="0"/>
              <a:t>(), equals(), </a:t>
            </a:r>
            <a:r>
              <a:rPr lang="en-US" altLang="zh-CN" dirty="0" err="1" smtClean="0"/>
              <a:t>toString</a:t>
            </a:r>
            <a:r>
              <a:rPr lang="en-US" altLang="zh-CN" dirty="0" smtClean="0"/>
              <a:t>()</a:t>
            </a:r>
            <a:endParaRPr lang="en-AU" altLang="en-US" dirty="0" smtClean="0"/>
          </a:p>
          <a:p>
            <a:pPr lvl="1"/>
            <a:endParaRPr lang="en-US" altLang="en-US" dirty="0" smtClean="0"/>
          </a:p>
          <a:p>
            <a:endParaRPr lang="en-US" altLang="en-US" dirty="0" smtClean="0"/>
          </a:p>
          <a:p>
            <a:endParaRPr lang="en-AU" altLang="en-US" dirty="0" smtClean="0"/>
          </a:p>
          <a:p>
            <a:endParaRPr lang="en-AU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033957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AU" dirty="0" smtClean="0"/>
              <a:t>Implement a Custom Writable</a:t>
            </a:r>
            <a:endParaRPr lang="en-AU" dirty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dirty="0"/>
              <a:t>I</a:t>
            </a:r>
            <a:r>
              <a:rPr lang="en-AU" altLang="en-US" dirty="0" smtClean="0"/>
              <a:t>mplement the Writable interface</a:t>
            </a:r>
          </a:p>
          <a:p>
            <a:endParaRPr lang="en-US" altLang="en-US" dirty="0" smtClean="0"/>
          </a:p>
          <a:p>
            <a:pPr marL="342900" lvl="1" indent="-342900"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r>
              <a:rPr lang="en-US" altLang="en-US" dirty="0" smtClean="0"/>
              <a:t>Instance variables to hold the values</a:t>
            </a:r>
          </a:p>
          <a:p>
            <a:endParaRPr lang="en-US" altLang="en-US" dirty="0" smtClean="0"/>
          </a:p>
          <a:p>
            <a:pPr marL="342900" lvl="1" indent="-342900"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r>
              <a:rPr lang="en-US" altLang="zh-CN" dirty="0" smtClean="0"/>
              <a:t>Construct functions</a:t>
            </a:r>
          </a:p>
          <a:p>
            <a:pPr marL="342900" lvl="1" indent="-342900"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endParaRPr lang="en-US" altLang="en-US" dirty="0" smtClean="0"/>
          </a:p>
          <a:p>
            <a:pPr marL="342900" lvl="1" indent="-342900"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endParaRPr lang="en-US" altLang="en-US" dirty="0" smtClean="0"/>
          </a:p>
          <a:p>
            <a:pPr marL="342900" lvl="1" indent="-342900"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endParaRPr lang="en-AU" altLang="en-US" dirty="0" smtClean="0"/>
          </a:p>
          <a:p>
            <a:endParaRPr lang="en-US" altLang="en-US" dirty="0" smtClean="0"/>
          </a:p>
          <a:p>
            <a:r>
              <a:rPr lang="en-AU" altLang="en-US" dirty="0" smtClean="0"/>
              <a:t>set() method</a:t>
            </a:r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AU" altLang="en-US" dirty="0" smtClean="0"/>
          </a:p>
        </p:txBody>
      </p:sp>
      <p:sp>
        <p:nvSpPr>
          <p:cNvPr id="4" name="직사각형 4"/>
          <p:cNvSpPr/>
          <p:nvPr/>
        </p:nvSpPr>
        <p:spPr>
          <a:xfrm>
            <a:off x="1000125" y="1443038"/>
            <a:ext cx="7072313" cy="3079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>
                <a:cs typeface="Arial" pitchFamily="34" charset="0"/>
              </a:rPr>
              <a:t>public class </a:t>
            </a:r>
            <a:r>
              <a:rPr lang="en-AU" sz="1400" dirty="0" err="1">
                <a:cs typeface="Arial" pitchFamily="34" charset="0"/>
              </a:rPr>
              <a:t>IntPair</a:t>
            </a:r>
            <a:r>
              <a:rPr lang="en-AU" sz="1400" dirty="0">
                <a:cs typeface="Arial" pitchFamily="34" charset="0"/>
              </a:rPr>
              <a:t> implements Writable</a:t>
            </a:r>
            <a:r>
              <a:rPr lang="en-US" sz="1400" dirty="0">
                <a:cs typeface="Arial" pitchFamily="34" charset="0"/>
              </a:rPr>
              <a:t> {</a:t>
            </a:r>
            <a:endParaRPr lang="ko-KR" altLang="en-US" sz="1400" dirty="0">
              <a:latin typeface="Lucida Sans Typewriter" pitchFamily="49" charset="0"/>
              <a:cs typeface="Arial" pitchFamily="34" charset="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000125" y="2243138"/>
            <a:ext cx="7072313" cy="3079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latin typeface="Lucida Sans Typewriter" pitchFamily="49" charset="0"/>
                <a:cs typeface="Arial" pitchFamily="34" charset="0"/>
              </a:rPr>
              <a:t>	</a:t>
            </a:r>
            <a:r>
              <a:rPr lang="en-AU" altLang="ko-KR" sz="1400" dirty="0">
                <a:cs typeface="Arial" pitchFamily="34" charset="0"/>
              </a:rPr>
              <a:t>private </a:t>
            </a:r>
            <a:r>
              <a:rPr lang="en-AU" altLang="ko-KR" sz="1400" dirty="0" err="1">
                <a:cs typeface="Arial" pitchFamily="34" charset="0"/>
              </a:rPr>
              <a:t>int</a:t>
            </a:r>
            <a:r>
              <a:rPr lang="en-AU" altLang="ko-KR" sz="1400" dirty="0">
                <a:cs typeface="Arial" pitchFamily="34" charset="0"/>
              </a:rPr>
              <a:t> first, second;</a:t>
            </a:r>
            <a:endParaRPr lang="ko-KR" altLang="en-US" sz="1400" dirty="0">
              <a:cs typeface="Arial" pitchFamily="34" charset="0"/>
            </a:endParaRPr>
          </a:p>
        </p:txBody>
      </p:sp>
      <p:sp>
        <p:nvSpPr>
          <p:cNvPr id="8" name="직사각형 4"/>
          <p:cNvSpPr/>
          <p:nvPr/>
        </p:nvSpPr>
        <p:spPr>
          <a:xfrm>
            <a:off x="1000125" y="2938463"/>
            <a:ext cx="7072313" cy="13843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latin typeface="Lucida Sans Typewriter" pitchFamily="49" charset="0"/>
                <a:cs typeface="Arial" pitchFamily="34" charset="0"/>
              </a:rPr>
              <a:t>	</a:t>
            </a:r>
            <a:r>
              <a:rPr lang="en-AU" altLang="ko-KR" sz="1400" dirty="0">
                <a:cs typeface="Arial" pitchFamily="34" charset="0"/>
              </a:rPr>
              <a:t>public </a:t>
            </a:r>
            <a:r>
              <a:rPr lang="en-AU" altLang="ko-KR" sz="1400" dirty="0" err="1">
                <a:cs typeface="Arial" pitchFamily="34" charset="0"/>
              </a:rPr>
              <a:t>IntPair</a:t>
            </a:r>
            <a:r>
              <a:rPr lang="en-AU" altLang="ko-KR" sz="1400" dirty="0">
                <a:cs typeface="Arial" pitchFamily="34" charset="0"/>
              </a:rPr>
              <a:t>() {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}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endParaRPr lang="en-AU" altLang="ko-KR" sz="1400" dirty="0">
              <a:cs typeface="Arial" pitchFamily="34" charset="0"/>
            </a:endParaRP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public </a:t>
            </a:r>
            <a:r>
              <a:rPr lang="en-AU" altLang="ko-KR" sz="1400" dirty="0" err="1">
                <a:cs typeface="Arial" pitchFamily="34" charset="0"/>
              </a:rPr>
              <a:t>IntPair</a:t>
            </a:r>
            <a:r>
              <a:rPr lang="en-AU" altLang="ko-KR" sz="1400" dirty="0">
                <a:cs typeface="Arial" pitchFamily="34" charset="0"/>
              </a:rPr>
              <a:t>(</a:t>
            </a:r>
            <a:r>
              <a:rPr lang="en-AU" altLang="ko-KR" sz="1400" dirty="0" err="1">
                <a:cs typeface="Arial" pitchFamily="34" charset="0"/>
              </a:rPr>
              <a:t>int</a:t>
            </a:r>
            <a:r>
              <a:rPr lang="en-AU" altLang="ko-KR" sz="1400" dirty="0">
                <a:cs typeface="Arial" pitchFamily="34" charset="0"/>
              </a:rPr>
              <a:t> first, </a:t>
            </a:r>
            <a:r>
              <a:rPr lang="en-AU" altLang="ko-KR" sz="1400" dirty="0" err="1">
                <a:cs typeface="Arial" pitchFamily="34" charset="0"/>
              </a:rPr>
              <a:t>int</a:t>
            </a:r>
            <a:r>
              <a:rPr lang="en-AU" altLang="ko-KR" sz="1400" dirty="0">
                <a:cs typeface="Arial" pitchFamily="34" charset="0"/>
              </a:rPr>
              <a:t> second) {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	set(first, second);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}</a:t>
            </a:r>
            <a:endParaRPr lang="ko-KR" altLang="en-US" sz="1400" dirty="0">
              <a:cs typeface="Arial" pitchFamily="34" charset="0"/>
            </a:endParaRPr>
          </a:p>
        </p:txBody>
      </p:sp>
      <p:sp>
        <p:nvSpPr>
          <p:cNvPr id="9" name="직사각형 4"/>
          <p:cNvSpPr/>
          <p:nvPr/>
        </p:nvSpPr>
        <p:spPr>
          <a:xfrm>
            <a:off x="1000125" y="4814888"/>
            <a:ext cx="7072313" cy="9540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latin typeface="Lucida Sans Typewriter" pitchFamily="49" charset="0"/>
                <a:cs typeface="Arial" pitchFamily="34" charset="0"/>
              </a:rPr>
              <a:t>	</a:t>
            </a:r>
            <a:r>
              <a:rPr lang="en-AU" altLang="ko-KR" sz="1400" dirty="0">
                <a:cs typeface="Arial" pitchFamily="34" charset="0"/>
              </a:rPr>
              <a:t>public void set(</a:t>
            </a:r>
            <a:r>
              <a:rPr lang="en-AU" altLang="ko-KR" sz="1400" dirty="0" err="1">
                <a:cs typeface="Arial" pitchFamily="34" charset="0"/>
              </a:rPr>
              <a:t>int</a:t>
            </a:r>
            <a:r>
              <a:rPr lang="en-AU" altLang="ko-KR" sz="1400" dirty="0">
                <a:cs typeface="Arial" pitchFamily="34" charset="0"/>
              </a:rPr>
              <a:t> left, </a:t>
            </a:r>
            <a:r>
              <a:rPr lang="en-AU" altLang="ko-KR" sz="1400" dirty="0" err="1">
                <a:cs typeface="Arial" pitchFamily="34" charset="0"/>
              </a:rPr>
              <a:t>int</a:t>
            </a:r>
            <a:r>
              <a:rPr lang="en-AU" altLang="ko-KR" sz="1400" dirty="0">
                <a:cs typeface="Arial" pitchFamily="34" charset="0"/>
              </a:rPr>
              <a:t> right) {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	first = left;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	second = right;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}</a:t>
            </a:r>
            <a:endParaRPr lang="ko-KR" altLang="en-US" sz="1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14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AU" dirty="0" smtClean="0"/>
              <a:t>Implement a Custom Writable</a:t>
            </a:r>
            <a:endParaRPr lang="en-AU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mtClean="0"/>
              <a:t>get() method</a:t>
            </a:r>
          </a:p>
          <a:p>
            <a:endParaRPr lang="en-AU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r>
              <a:rPr lang="en-AU" altLang="en-US" smtClean="0"/>
              <a:t>write() method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pPr lvl="1"/>
            <a:r>
              <a:rPr lang="en-US" altLang="en-US" smtClean="0"/>
              <a:t>Write the two integers to the output stream in turn</a:t>
            </a:r>
          </a:p>
          <a:p>
            <a:r>
              <a:rPr lang="en-US" altLang="en-US" smtClean="0"/>
              <a:t>readFields() method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pPr lvl="1"/>
            <a:r>
              <a:rPr lang="en-US" altLang="zh-CN" smtClean="0"/>
              <a:t>Read the two integers from the input stream in turn</a:t>
            </a:r>
            <a:endParaRPr lang="en-AU" altLang="en-US" smtClean="0"/>
          </a:p>
        </p:txBody>
      </p:sp>
      <p:sp>
        <p:nvSpPr>
          <p:cNvPr id="4" name="직사각형 4"/>
          <p:cNvSpPr/>
          <p:nvPr/>
        </p:nvSpPr>
        <p:spPr>
          <a:xfrm>
            <a:off x="1000125" y="1481138"/>
            <a:ext cx="7072313" cy="13843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latin typeface="Lucida Sans Typewriter" pitchFamily="49" charset="0"/>
                <a:cs typeface="Arial" pitchFamily="34" charset="0"/>
              </a:rPr>
              <a:t>	</a:t>
            </a:r>
            <a:r>
              <a:rPr lang="en-AU" altLang="ko-KR" sz="1400" dirty="0">
                <a:cs typeface="Arial" pitchFamily="34" charset="0"/>
              </a:rPr>
              <a:t>public </a:t>
            </a:r>
            <a:r>
              <a:rPr lang="en-AU" altLang="ko-KR" sz="1400" dirty="0" err="1">
                <a:cs typeface="Arial" pitchFamily="34" charset="0"/>
              </a:rPr>
              <a:t>int</a:t>
            </a:r>
            <a:r>
              <a:rPr lang="en-AU" altLang="ko-KR" sz="1400" dirty="0">
                <a:cs typeface="Arial" pitchFamily="34" charset="0"/>
              </a:rPr>
              <a:t> </a:t>
            </a:r>
            <a:r>
              <a:rPr lang="en-AU" altLang="ko-KR" sz="1400" dirty="0" err="1">
                <a:cs typeface="Arial" pitchFamily="34" charset="0"/>
              </a:rPr>
              <a:t>getFirst</a:t>
            </a:r>
            <a:r>
              <a:rPr lang="en-AU" altLang="ko-KR" sz="1400" dirty="0">
                <a:cs typeface="Arial" pitchFamily="34" charset="0"/>
              </a:rPr>
              <a:t>() {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	return first;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}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public </a:t>
            </a:r>
            <a:r>
              <a:rPr lang="en-AU" altLang="ko-KR" sz="1400" dirty="0" err="1">
                <a:cs typeface="Arial" pitchFamily="34" charset="0"/>
              </a:rPr>
              <a:t>int</a:t>
            </a:r>
            <a:r>
              <a:rPr lang="en-AU" altLang="ko-KR" sz="1400" dirty="0">
                <a:cs typeface="Arial" pitchFamily="34" charset="0"/>
              </a:rPr>
              <a:t> </a:t>
            </a:r>
            <a:r>
              <a:rPr lang="en-AU" altLang="ko-KR" sz="1400" dirty="0" err="1">
                <a:cs typeface="Arial" pitchFamily="34" charset="0"/>
              </a:rPr>
              <a:t>getSecond</a:t>
            </a:r>
            <a:r>
              <a:rPr lang="en-AU" altLang="ko-KR" sz="1400" dirty="0">
                <a:cs typeface="Arial" pitchFamily="34" charset="0"/>
              </a:rPr>
              <a:t>() {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	return second;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}</a:t>
            </a:r>
            <a:endParaRPr lang="ko-KR" altLang="en-US" sz="1400" dirty="0">
              <a:cs typeface="Arial" pitchFamily="34" charset="0"/>
            </a:endParaRPr>
          </a:p>
        </p:txBody>
      </p:sp>
      <p:sp>
        <p:nvSpPr>
          <p:cNvPr id="6" name="직사각형 4"/>
          <p:cNvSpPr/>
          <p:nvPr/>
        </p:nvSpPr>
        <p:spPr>
          <a:xfrm>
            <a:off x="1000125" y="3376613"/>
            <a:ext cx="7072313" cy="9540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latin typeface="Lucida Sans Typewriter" pitchFamily="49" charset="0"/>
                <a:cs typeface="Arial" pitchFamily="34" charset="0"/>
              </a:rPr>
              <a:t>	</a:t>
            </a:r>
            <a:r>
              <a:rPr lang="en-AU" altLang="ko-KR" sz="1400" dirty="0">
                <a:cs typeface="Arial" pitchFamily="34" charset="0"/>
              </a:rPr>
              <a:t>public void write(</a:t>
            </a:r>
            <a:r>
              <a:rPr lang="en-AU" altLang="ko-KR" sz="1400" dirty="0" err="1">
                <a:cs typeface="Arial" pitchFamily="34" charset="0"/>
              </a:rPr>
              <a:t>DataOutput</a:t>
            </a:r>
            <a:r>
              <a:rPr lang="en-AU" altLang="ko-KR" sz="1400" dirty="0">
                <a:cs typeface="Arial" pitchFamily="34" charset="0"/>
              </a:rPr>
              <a:t> out) throws </a:t>
            </a:r>
            <a:r>
              <a:rPr lang="en-AU" altLang="ko-KR" sz="1400" dirty="0" err="1">
                <a:cs typeface="Arial" pitchFamily="34" charset="0"/>
              </a:rPr>
              <a:t>IOException</a:t>
            </a:r>
            <a:r>
              <a:rPr lang="en-AU" altLang="ko-KR" sz="1400" dirty="0">
                <a:cs typeface="Arial" pitchFamily="34" charset="0"/>
              </a:rPr>
              <a:t> {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	</a:t>
            </a:r>
            <a:r>
              <a:rPr lang="en-AU" altLang="ko-KR" sz="1400" dirty="0" err="1">
                <a:cs typeface="Arial" pitchFamily="34" charset="0"/>
              </a:rPr>
              <a:t>out.writeInt</a:t>
            </a:r>
            <a:r>
              <a:rPr lang="en-AU" altLang="ko-KR" sz="1400" dirty="0">
                <a:cs typeface="Arial" pitchFamily="34" charset="0"/>
              </a:rPr>
              <a:t>(first);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	</a:t>
            </a:r>
            <a:r>
              <a:rPr lang="en-AU" altLang="ko-KR" sz="1400" dirty="0" err="1">
                <a:cs typeface="Arial" pitchFamily="34" charset="0"/>
              </a:rPr>
              <a:t>out.writeInt</a:t>
            </a:r>
            <a:r>
              <a:rPr lang="en-AU" altLang="ko-KR" sz="1400" dirty="0">
                <a:cs typeface="Arial" pitchFamily="34" charset="0"/>
              </a:rPr>
              <a:t>(second); 	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}</a:t>
            </a:r>
            <a:endParaRPr lang="ko-KR" altLang="en-US" sz="1400" dirty="0">
              <a:cs typeface="Arial" pitchFamily="34" charset="0"/>
            </a:endParaRPr>
          </a:p>
        </p:txBody>
      </p:sp>
      <p:sp>
        <p:nvSpPr>
          <p:cNvPr id="8" name="직사각형 4"/>
          <p:cNvSpPr/>
          <p:nvPr/>
        </p:nvSpPr>
        <p:spPr>
          <a:xfrm>
            <a:off x="1000125" y="5214938"/>
            <a:ext cx="7072313" cy="9540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latin typeface="Lucida Sans Typewriter" pitchFamily="49" charset="0"/>
                <a:cs typeface="Arial" pitchFamily="34" charset="0"/>
              </a:rPr>
              <a:t>	</a:t>
            </a:r>
            <a:r>
              <a:rPr lang="en-AU" altLang="ko-KR" sz="1400" dirty="0">
                <a:cs typeface="Arial" pitchFamily="34" charset="0"/>
              </a:rPr>
              <a:t>public void </a:t>
            </a:r>
            <a:r>
              <a:rPr lang="en-AU" altLang="ko-KR" sz="1400" dirty="0" err="1">
                <a:cs typeface="Arial" pitchFamily="34" charset="0"/>
              </a:rPr>
              <a:t>readFields</a:t>
            </a:r>
            <a:r>
              <a:rPr lang="en-AU" altLang="ko-KR" sz="1400" dirty="0">
                <a:cs typeface="Arial" pitchFamily="34" charset="0"/>
              </a:rPr>
              <a:t>(</a:t>
            </a:r>
            <a:r>
              <a:rPr lang="en-AU" altLang="ko-KR" sz="1400" dirty="0" err="1">
                <a:cs typeface="Arial" pitchFamily="34" charset="0"/>
              </a:rPr>
              <a:t>DataInput</a:t>
            </a:r>
            <a:r>
              <a:rPr lang="en-AU" altLang="ko-KR" sz="1400" dirty="0">
                <a:cs typeface="Arial" pitchFamily="34" charset="0"/>
              </a:rPr>
              <a:t> in) throws </a:t>
            </a:r>
            <a:r>
              <a:rPr lang="en-AU" altLang="ko-KR" sz="1400" dirty="0" err="1">
                <a:cs typeface="Arial" pitchFamily="34" charset="0"/>
              </a:rPr>
              <a:t>IOException</a:t>
            </a:r>
            <a:r>
              <a:rPr lang="en-AU" altLang="ko-KR" sz="1400" dirty="0">
                <a:cs typeface="Arial" pitchFamily="34" charset="0"/>
              </a:rPr>
              <a:t> {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       		first = </a:t>
            </a:r>
            <a:r>
              <a:rPr lang="en-AU" altLang="ko-KR" sz="1400" dirty="0" err="1">
                <a:cs typeface="Arial" pitchFamily="34" charset="0"/>
              </a:rPr>
              <a:t>in.readInt</a:t>
            </a:r>
            <a:r>
              <a:rPr lang="en-AU" altLang="ko-KR" sz="1400" dirty="0">
                <a:cs typeface="Arial" pitchFamily="34" charset="0"/>
              </a:rPr>
              <a:t>();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	second = </a:t>
            </a:r>
            <a:r>
              <a:rPr lang="en-AU" altLang="ko-KR" sz="1400" dirty="0" err="1">
                <a:cs typeface="Arial" pitchFamily="34" charset="0"/>
              </a:rPr>
              <a:t>in.readInt</a:t>
            </a:r>
            <a:r>
              <a:rPr lang="en-AU" altLang="ko-KR" sz="1400" dirty="0">
                <a:cs typeface="Arial" pitchFamily="34" charset="0"/>
              </a:rPr>
              <a:t>();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}</a:t>
            </a:r>
            <a:endParaRPr lang="ko-KR" altLang="en-US" sz="1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1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Overview of Previous Lecture</a:t>
            </a:r>
            <a:endParaRPr lang="en-AU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Motivation of MapReduce</a:t>
            </a:r>
          </a:p>
          <a:p>
            <a:r>
              <a:rPr lang="en-US" altLang="en-US" dirty="0" smtClean="0"/>
              <a:t>Data Structures in MapReduce: (key, value) pairs</a:t>
            </a:r>
          </a:p>
          <a:p>
            <a:r>
              <a:rPr lang="en-US" altLang="en-US" dirty="0" smtClean="0"/>
              <a:t>Map and Reduce Functions</a:t>
            </a:r>
          </a:p>
          <a:p>
            <a:r>
              <a:rPr lang="en-US" altLang="en-US" dirty="0" smtClean="0"/>
              <a:t>Hadoop MapReduce </a:t>
            </a:r>
            <a:r>
              <a:rPr lang="en-US" altLang="zh-CN" dirty="0" smtClean="0"/>
              <a:t>Programming</a:t>
            </a:r>
          </a:p>
          <a:p>
            <a:pPr lvl="1"/>
            <a:r>
              <a:rPr lang="en-US" altLang="en-US" dirty="0" smtClean="0"/>
              <a:t>Mapper</a:t>
            </a:r>
          </a:p>
          <a:p>
            <a:pPr lvl="1"/>
            <a:r>
              <a:rPr lang="en-US" altLang="en-US" dirty="0" smtClean="0"/>
              <a:t>Reducer</a:t>
            </a:r>
          </a:p>
          <a:p>
            <a:pPr lvl="1"/>
            <a:r>
              <a:rPr lang="en-US" altLang="en-US" dirty="0" smtClean="0"/>
              <a:t>Combiner</a:t>
            </a:r>
          </a:p>
          <a:p>
            <a:pPr lvl="1"/>
            <a:r>
              <a:rPr lang="en-US" altLang="en-US" dirty="0" err="1" smtClean="0"/>
              <a:t>Partitioner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Driver</a:t>
            </a:r>
          </a:p>
          <a:p>
            <a:r>
              <a:rPr lang="en-US" altLang="en-US" dirty="0" smtClean="0"/>
              <a:t>Algorithm Design Pattern 1: In-mapper combining</a:t>
            </a:r>
          </a:p>
          <a:p>
            <a:pPr lvl="1"/>
            <a:r>
              <a:rPr lang="en-US" altLang="en-US" dirty="0" smtClean="0"/>
              <a:t>Reduce intermediate results transferred in network</a:t>
            </a:r>
          </a:p>
          <a:p>
            <a:pPr lvl="1"/>
            <a:endParaRPr lang="en-AU" altLang="en-US" dirty="0" smtClean="0"/>
          </a:p>
          <a:p>
            <a:pPr lvl="2"/>
            <a:endParaRPr lang="en-AU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Complex Key</a:t>
            </a:r>
            <a:endParaRPr lang="en-AU" dirty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If the key is not a single value</a:t>
            </a:r>
          </a:p>
          <a:p>
            <a:pPr lvl="1"/>
            <a:r>
              <a:rPr lang="en-US" altLang="en-US" smtClean="0"/>
              <a:t>E.g., a pair of String objects, or a pair of int</a:t>
            </a:r>
          </a:p>
          <a:p>
            <a:r>
              <a:rPr lang="en-AU" altLang="en-US" smtClean="0"/>
              <a:t>How do we do that? </a:t>
            </a:r>
          </a:p>
          <a:p>
            <a:r>
              <a:rPr lang="en-US" altLang="en-US" smtClean="0"/>
              <a:t>The co-occurrence matrix problem, a pair of terms as the key</a:t>
            </a:r>
            <a:endParaRPr lang="en-AU" altLang="en-US" smtClean="0"/>
          </a:p>
          <a:p>
            <a:r>
              <a:rPr lang="en-AU" altLang="en-US" smtClean="0"/>
              <a:t>Our object containing the values needs to implement the WritableComparable interface</a:t>
            </a:r>
          </a:p>
          <a:p>
            <a:pPr lvl="1"/>
            <a:r>
              <a:rPr lang="en-US" altLang="en-US" smtClean="0"/>
              <a:t>Why Writable is not competent?</a:t>
            </a:r>
            <a:endParaRPr lang="en-AU" altLang="en-US" smtClean="0"/>
          </a:p>
          <a:p>
            <a:r>
              <a:rPr lang="en-AU" altLang="en-US" smtClean="0"/>
              <a:t>We could use Text again</a:t>
            </a:r>
          </a:p>
          <a:p>
            <a:pPr lvl="1"/>
            <a:r>
              <a:rPr lang="en-AU" altLang="en-US" smtClean="0"/>
              <a:t>Value is a string of comma separated values </a:t>
            </a:r>
          </a:p>
          <a:p>
            <a:pPr lvl="1"/>
            <a:r>
              <a:rPr lang="en-AU" altLang="en-US" smtClean="0"/>
              <a:t>Have to convert the values to strings, build the full string </a:t>
            </a:r>
          </a:p>
          <a:p>
            <a:pPr lvl="1"/>
            <a:r>
              <a:rPr lang="en-AU" altLang="en-US" smtClean="0"/>
              <a:t>Have to parse the string on input (not hard) to get the values</a:t>
            </a:r>
          </a:p>
          <a:p>
            <a:pPr lvl="1"/>
            <a:r>
              <a:rPr lang="en-US" altLang="en-US" smtClean="0">
                <a:solidFill>
                  <a:srgbClr val="FF0000"/>
                </a:solidFill>
              </a:rPr>
              <a:t>Objects are compared according to the full string!!</a:t>
            </a:r>
            <a:endParaRPr lang="en-AU" altLang="en-US" smtClean="0">
              <a:solidFill>
                <a:srgbClr val="FF0000"/>
              </a:solidFill>
            </a:endParaRPr>
          </a:p>
          <a:p>
            <a:endParaRPr lang="en-AU" altLang="en-US" smtClean="0"/>
          </a:p>
        </p:txBody>
      </p:sp>
    </p:spTree>
    <p:extLst>
      <p:ext uri="{BB962C8B-B14F-4D97-AF65-F5344CB8AC3E}">
        <p14:creationId xmlns:p14="http://schemas.microsoft.com/office/powerpoint/2010/main" val="159755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025" y="117475"/>
            <a:ext cx="8382000" cy="609600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Implement a Custom </a:t>
            </a:r>
            <a:r>
              <a:rPr lang="en-AU" dirty="0" err="1" smtClean="0"/>
              <a:t>WritableComparable</a:t>
            </a:r>
            <a:endParaRPr lang="en-AU" dirty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dirty="0" smtClean="0"/>
              <a:t>Suppose we wanted to implement a custom class containing a pair of String objects. Call it </a:t>
            </a:r>
            <a:r>
              <a:rPr lang="en-AU" altLang="en-US" dirty="0" err="1" smtClean="0"/>
              <a:t>StringPair</a:t>
            </a:r>
            <a:r>
              <a:rPr lang="en-AU" altLang="en-US" dirty="0" smtClean="0"/>
              <a:t>.</a:t>
            </a:r>
          </a:p>
          <a:p>
            <a:r>
              <a:rPr lang="en-AU" altLang="en-US" dirty="0" smtClean="0"/>
              <a:t>How would we implement this class? </a:t>
            </a:r>
          </a:p>
          <a:p>
            <a:pPr lvl="1"/>
            <a:r>
              <a:rPr lang="en-AU" altLang="en-US" dirty="0" smtClean="0"/>
              <a:t>Needs to implement the </a:t>
            </a:r>
            <a:r>
              <a:rPr lang="en-AU" altLang="en-US" dirty="0" err="1" smtClean="0"/>
              <a:t>WritableComparable</a:t>
            </a:r>
            <a:r>
              <a:rPr lang="en-AU" altLang="en-US" dirty="0" smtClean="0"/>
              <a:t> interface </a:t>
            </a:r>
          </a:p>
          <a:p>
            <a:pPr lvl="1"/>
            <a:r>
              <a:rPr lang="en-US" altLang="en-US" dirty="0" smtClean="0"/>
              <a:t>Instance variables to hold the values</a:t>
            </a:r>
          </a:p>
          <a:p>
            <a:pPr lvl="1"/>
            <a:r>
              <a:rPr lang="en-US" altLang="zh-CN" dirty="0" smtClean="0"/>
              <a:t>Construct functions</a:t>
            </a:r>
          </a:p>
          <a:p>
            <a:pPr lvl="1"/>
            <a:r>
              <a:rPr lang="en-AU" altLang="en-US" dirty="0" smtClean="0"/>
              <a:t>A method to set the values (two String objects)</a:t>
            </a:r>
          </a:p>
          <a:p>
            <a:pPr lvl="1"/>
            <a:r>
              <a:rPr lang="en-AU" altLang="en-US" dirty="0" smtClean="0"/>
              <a:t>A method to get the values (two String objects)</a:t>
            </a:r>
          </a:p>
          <a:p>
            <a:pPr lvl="1"/>
            <a:r>
              <a:rPr lang="en-AU" altLang="en-US" dirty="0" smtClean="0"/>
              <a:t>write() method</a:t>
            </a:r>
            <a:r>
              <a:rPr lang="zh-CN" altLang="en-US" dirty="0" smtClean="0"/>
              <a:t>： </a:t>
            </a:r>
            <a:r>
              <a:rPr lang="en-US" altLang="zh-CN" dirty="0" smtClean="0"/>
              <a:t>serialize the member variables (i.e., two String) objects in turn to the output stream</a:t>
            </a:r>
          </a:p>
          <a:p>
            <a:pPr lvl="1"/>
            <a:r>
              <a:rPr lang="en-AU" altLang="en-US" dirty="0" err="1" smtClean="0"/>
              <a:t>readFields</a:t>
            </a:r>
            <a:r>
              <a:rPr lang="en-AU" altLang="en-US" dirty="0" smtClean="0"/>
              <a:t>() method: </a:t>
            </a:r>
            <a:r>
              <a:rPr lang="en-AU" altLang="en-US" dirty="0" err="1" smtClean="0"/>
              <a:t>deserialize</a:t>
            </a:r>
            <a:r>
              <a:rPr lang="en-AU" altLang="en-US" dirty="0" smtClean="0"/>
              <a:t> the </a:t>
            </a:r>
            <a:r>
              <a:rPr lang="en-US" altLang="zh-CN" dirty="0" smtClean="0"/>
              <a:t>member variables (i.e., two String) </a:t>
            </a:r>
            <a:r>
              <a:rPr lang="en-AU" altLang="en-US" dirty="0" smtClean="0"/>
              <a:t>in turn from the input stream</a:t>
            </a:r>
          </a:p>
          <a:p>
            <a:pPr lvl="1"/>
            <a:r>
              <a:rPr lang="en-US" altLang="zh-CN" dirty="0" smtClean="0"/>
              <a:t>As in Java: </a:t>
            </a:r>
            <a:r>
              <a:rPr lang="en-US" altLang="zh-CN" dirty="0" err="1" smtClean="0"/>
              <a:t>hashCode</a:t>
            </a:r>
            <a:r>
              <a:rPr lang="en-US" altLang="zh-CN" dirty="0" smtClean="0"/>
              <a:t>(), equals(), </a:t>
            </a:r>
            <a:r>
              <a:rPr lang="en-US" altLang="zh-CN" dirty="0" err="1" smtClean="0"/>
              <a:t>toString</a:t>
            </a:r>
            <a:r>
              <a:rPr lang="en-US" altLang="zh-CN" dirty="0" smtClean="0"/>
              <a:t>()</a:t>
            </a:r>
          </a:p>
          <a:p>
            <a:pPr lvl="1"/>
            <a:r>
              <a:rPr lang="en-US" altLang="en-US" dirty="0" err="1" smtClean="0">
                <a:solidFill>
                  <a:srgbClr val="FF0000"/>
                </a:solidFill>
              </a:rPr>
              <a:t>compareTo</a:t>
            </a:r>
            <a:r>
              <a:rPr lang="en-US" altLang="en-US" dirty="0" smtClean="0">
                <a:solidFill>
                  <a:srgbClr val="FF0000"/>
                </a:solidFill>
              </a:rPr>
              <a:t>() method: specify how to compare two objects of the self-</a:t>
            </a:r>
            <a:r>
              <a:rPr lang="en-US" altLang="en-US" dirty="0" err="1" smtClean="0">
                <a:solidFill>
                  <a:srgbClr val="FF0000"/>
                </a:solidFill>
              </a:rPr>
              <a:t>defind</a:t>
            </a:r>
            <a:r>
              <a:rPr lang="en-US" altLang="en-US" dirty="0" smtClean="0">
                <a:solidFill>
                  <a:srgbClr val="FF0000"/>
                </a:solidFill>
              </a:rPr>
              <a:t> class</a:t>
            </a:r>
            <a:endParaRPr lang="en-AU" altLang="en-US" dirty="0" smtClean="0">
              <a:solidFill>
                <a:srgbClr val="FF0000"/>
              </a:solidFill>
            </a:endParaRPr>
          </a:p>
          <a:p>
            <a:endParaRPr lang="en-AU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81394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117475"/>
            <a:ext cx="8610600" cy="609600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Implement a Custom </a:t>
            </a:r>
            <a:r>
              <a:rPr lang="en-AU" dirty="0" err="1" smtClean="0"/>
              <a:t>WritableComparable</a:t>
            </a:r>
            <a:endParaRPr lang="en-AU" dirty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dirty="0" smtClean="0"/>
              <a:t>implement the Writable interface</a:t>
            </a:r>
          </a:p>
          <a:p>
            <a:endParaRPr lang="en-US" altLang="en-US" dirty="0" smtClean="0"/>
          </a:p>
          <a:p>
            <a:pPr marL="342900" lvl="1" indent="-342900"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r>
              <a:rPr lang="en-US" altLang="en-US" dirty="0" smtClean="0"/>
              <a:t>Instance variables to hold the values</a:t>
            </a:r>
          </a:p>
          <a:p>
            <a:endParaRPr lang="en-US" altLang="en-US" dirty="0" smtClean="0"/>
          </a:p>
          <a:p>
            <a:pPr marL="342900" lvl="1" indent="-342900"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r>
              <a:rPr lang="en-US" altLang="zh-CN" dirty="0" smtClean="0"/>
              <a:t>Construct functions</a:t>
            </a:r>
          </a:p>
          <a:p>
            <a:pPr marL="342900" lvl="1" indent="-342900"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endParaRPr lang="en-US" altLang="en-US" dirty="0" smtClean="0"/>
          </a:p>
          <a:p>
            <a:pPr marL="342900" lvl="1" indent="-342900"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endParaRPr lang="en-US" altLang="en-US" dirty="0" smtClean="0"/>
          </a:p>
          <a:p>
            <a:pPr marL="342900" lvl="1" indent="-342900"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endParaRPr lang="en-AU" altLang="en-US" dirty="0" smtClean="0"/>
          </a:p>
          <a:p>
            <a:endParaRPr lang="en-US" altLang="en-US" dirty="0" smtClean="0"/>
          </a:p>
          <a:p>
            <a:r>
              <a:rPr lang="en-AU" altLang="en-US" dirty="0" smtClean="0"/>
              <a:t>set() method</a:t>
            </a:r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AU" altLang="en-US" dirty="0" smtClean="0"/>
          </a:p>
        </p:txBody>
      </p:sp>
      <p:sp>
        <p:nvSpPr>
          <p:cNvPr id="4" name="직사각형 4"/>
          <p:cNvSpPr/>
          <p:nvPr/>
        </p:nvSpPr>
        <p:spPr>
          <a:xfrm>
            <a:off x="1000125" y="1443038"/>
            <a:ext cx="7072313" cy="3079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>
                <a:cs typeface="Arial" pitchFamily="34" charset="0"/>
              </a:rPr>
              <a:t>public class </a:t>
            </a:r>
            <a:r>
              <a:rPr lang="en-AU" sz="1400" dirty="0" err="1">
                <a:cs typeface="Arial" pitchFamily="34" charset="0"/>
              </a:rPr>
              <a:t>StringPair</a:t>
            </a:r>
            <a:r>
              <a:rPr lang="en-AU" sz="1400" dirty="0">
                <a:cs typeface="Arial" pitchFamily="34" charset="0"/>
              </a:rPr>
              <a:t> implements </a:t>
            </a:r>
            <a:r>
              <a:rPr lang="en-AU" sz="1400" dirty="0" err="1">
                <a:solidFill>
                  <a:srgbClr val="FF0000"/>
                </a:solidFill>
                <a:cs typeface="Arial" pitchFamily="34" charset="0"/>
              </a:rPr>
              <a:t>WritableComparable</a:t>
            </a:r>
            <a:r>
              <a:rPr lang="en-US" sz="1400" dirty="0">
                <a:solidFill>
                  <a:srgbClr val="FF0000"/>
                </a:solidFill>
                <a:cs typeface="Arial" pitchFamily="34" charset="0"/>
              </a:rPr>
              <a:t>&lt;</a:t>
            </a:r>
            <a:r>
              <a:rPr lang="en-US" sz="1400" dirty="0" err="1">
                <a:solidFill>
                  <a:srgbClr val="FF0000"/>
                </a:solidFill>
                <a:cs typeface="Arial" pitchFamily="34" charset="0"/>
              </a:rPr>
              <a:t>StringPair</a:t>
            </a:r>
            <a:r>
              <a:rPr lang="en-US" sz="1400" dirty="0">
                <a:solidFill>
                  <a:srgbClr val="FF0000"/>
                </a:solidFill>
                <a:cs typeface="Arial" pitchFamily="34" charset="0"/>
              </a:rPr>
              <a:t>&gt; </a:t>
            </a:r>
            <a:r>
              <a:rPr lang="en-US" sz="1400" dirty="0">
                <a:cs typeface="Arial" pitchFamily="34" charset="0"/>
              </a:rPr>
              <a:t>{</a:t>
            </a:r>
            <a:endParaRPr lang="ko-KR" altLang="en-US" sz="1400" dirty="0">
              <a:latin typeface="Lucida Sans Typewriter" pitchFamily="49" charset="0"/>
              <a:cs typeface="Arial" pitchFamily="34" charset="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000125" y="2243138"/>
            <a:ext cx="7072313" cy="3079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latin typeface="Lucida Sans Typewriter" pitchFamily="49" charset="0"/>
                <a:cs typeface="Arial" pitchFamily="34" charset="0"/>
              </a:rPr>
              <a:t>	</a:t>
            </a:r>
            <a:r>
              <a:rPr lang="en-AU" altLang="ko-KR" sz="1400" dirty="0">
                <a:cs typeface="Arial" pitchFamily="34" charset="0"/>
              </a:rPr>
              <a:t>private String first, second;</a:t>
            </a:r>
            <a:endParaRPr lang="ko-KR" altLang="en-US" sz="1400" dirty="0">
              <a:cs typeface="Arial" pitchFamily="34" charset="0"/>
            </a:endParaRPr>
          </a:p>
        </p:txBody>
      </p:sp>
      <p:sp>
        <p:nvSpPr>
          <p:cNvPr id="8" name="직사각형 4"/>
          <p:cNvSpPr/>
          <p:nvPr/>
        </p:nvSpPr>
        <p:spPr>
          <a:xfrm>
            <a:off x="1000125" y="2938463"/>
            <a:ext cx="7072313" cy="13843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latin typeface="Lucida Sans Typewriter" pitchFamily="49" charset="0"/>
                <a:cs typeface="Arial" pitchFamily="34" charset="0"/>
              </a:rPr>
              <a:t>	</a:t>
            </a:r>
            <a:r>
              <a:rPr lang="en-AU" altLang="ko-KR" sz="1400" dirty="0">
                <a:cs typeface="Arial" pitchFamily="34" charset="0"/>
              </a:rPr>
              <a:t>public </a:t>
            </a:r>
            <a:r>
              <a:rPr lang="en-AU" altLang="ko-KR" sz="1400" dirty="0" err="1">
                <a:cs typeface="Arial" pitchFamily="34" charset="0"/>
              </a:rPr>
              <a:t>StringPair</a:t>
            </a:r>
            <a:r>
              <a:rPr lang="en-AU" altLang="ko-KR" sz="1400" dirty="0">
                <a:cs typeface="Arial" pitchFamily="34" charset="0"/>
              </a:rPr>
              <a:t>() {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}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endParaRPr lang="en-AU" altLang="ko-KR" sz="1400" dirty="0">
              <a:cs typeface="Arial" pitchFamily="34" charset="0"/>
            </a:endParaRP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public </a:t>
            </a:r>
            <a:r>
              <a:rPr lang="en-AU" altLang="ko-KR" sz="1400" dirty="0" err="1">
                <a:cs typeface="Arial" pitchFamily="34" charset="0"/>
              </a:rPr>
              <a:t>StringPair</a:t>
            </a:r>
            <a:r>
              <a:rPr lang="en-AU" altLang="ko-KR" sz="1400" dirty="0">
                <a:cs typeface="Arial" pitchFamily="34" charset="0"/>
              </a:rPr>
              <a:t>(String first, String second) {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	set(first, second);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}</a:t>
            </a:r>
            <a:endParaRPr lang="ko-KR" altLang="en-US" sz="1400" dirty="0">
              <a:cs typeface="Arial" pitchFamily="34" charset="0"/>
            </a:endParaRPr>
          </a:p>
        </p:txBody>
      </p:sp>
      <p:sp>
        <p:nvSpPr>
          <p:cNvPr id="9" name="직사각형 4"/>
          <p:cNvSpPr/>
          <p:nvPr/>
        </p:nvSpPr>
        <p:spPr>
          <a:xfrm>
            <a:off x="1000125" y="4814888"/>
            <a:ext cx="7072313" cy="9540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latin typeface="Lucida Sans Typewriter" pitchFamily="49" charset="0"/>
                <a:cs typeface="Arial" pitchFamily="34" charset="0"/>
              </a:rPr>
              <a:t>	</a:t>
            </a:r>
            <a:r>
              <a:rPr lang="en-AU" altLang="ko-KR" sz="1400" dirty="0">
                <a:cs typeface="Arial" pitchFamily="34" charset="0"/>
              </a:rPr>
              <a:t>public void set(String left, String right) {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	first = left;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	second = right;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}</a:t>
            </a:r>
            <a:endParaRPr lang="ko-KR" altLang="en-US" sz="1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11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mtClean="0"/>
              <a:t>get() method</a:t>
            </a:r>
          </a:p>
          <a:p>
            <a:endParaRPr lang="en-AU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r>
              <a:rPr lang="en-AU" altLang="en-US" smtClean="0"/>
              <a:t>write() method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pPr lvl="1"/>
            <a:r>
              <a:rPr lang="en-US" altLang="en-US" smtClean="0"/>
              <a:t>Utilize WritableUtils. </a:t>
            </a:r>
          </a:p>
          <a:p>
            <a:r>
              <a:rPr lang="en-US" altLang="en-US" smtClean="0"/>
              <a:t>readFields() method</a:t>
            </a:r>
            <a:endParaRPr lang="en-AU" altLang="en-US" smtClean="0"/>
          </a:p>
        </p:txBody>
      </p:sp>
      <p:sp>
        <p:nvSpPr>
          <p:cNvPr id="4" name="직사각형 4"/>
          <p:cNvSpPr/>
          <p:nvPr/>
        </p:nvSpPr>
        <p:spPr>
          <a:xfrm>
            <a:off x="1000125" y="1481138"/>
            <a:ext cx="7072313" cy="13843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latin typeface="Lucida Sans Typewriter" pitchFamily="49" charset="0"/>
                <a:cs typeface="Arial" pitchFamily="34" charset="0"/>
              </a:rPr>
              <a:t>	</a:t>
            </a:r>
            <a:r>
              <a:rPr lang="en-AU" altLang="ko-KR" sz="1400" dirty="0">
                <a:cs typeface="Arial" pitchFamily="34" charset="0"/>
              </a:rPr>
              <a:t>public String </a:t>
            </a:r>
            <a:r>
              <a:rPr lang="en-AU" altLang="ko-KR" sz="1400" dirty="0" err="1">
                <a:cs typeface="Arial" pitchFamily="34" charset="0"/>
              </a:rPr>
              <a:t>getFirst</a:t>
            </a:r>
            <a:r>
              <a:rPr lang="en-AU" altLang="ko-KR" sz="1400" dirty="0">
                <a:cs typeface="Arial" pitchFamily="34" charset="0"/>
              </a:rPr>
              <a:t>() {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	return first;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}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public String </a:t>
            </a:r>
            <a:r>
              <a:rPr lang="en-AU" altLang="ko-KR" sz="1400" dirty="0" err="1">
                <a:cs typeface="Arial" pitchFamily="34" charset="0"/>
              </a:rPr>
              <a:t>getSecond</a:t>
            </a:r>
            <a:r>
              <a:rPr lang="en-AU" altLang="ko-KR" sz="1400" dirty="0">
                <a:cs typeface="Arial" pitchFamily="34" charset="0"/>
              </a:rPr>
              <a:t>() {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	return second;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}</a:t>
            </a:r>
            <a:endParaRPr lang="ko-KR" altLang="en-US" sz="1400" dirty="0">
              <a:cs typeface="Arial" pitchFamily="34" charset="0"/>
            </a:endParaRPr>
          </a:p>
        </p:txBody>
      </p:sp>
      <p:sp>
        <p:nvSpPr>
          <p:cNvPr id="6" name="직사각형 4"/>
          <p:cNvSpPr/>
          <p:nvPr/>
        </p:nvSpPr>
        <p:spPr>
          <a:xfrm>
            <a:off x="1000125" y="3376613"/>
            <a:ext cx="7072313" cy="9540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latin typeface="Lucida Sans Typewriter" pitchFamily="49" charset="0"/>
                <a:cs typeface="Arial" pitchFamily="34" charset="0"/>
              </a:rPr>
              <a:t>	</a:t>
            </a:r>
            <a:r>
              <a:rPr lang="en-AU" altLang="ko-KR" sz="1400" dirty="0">
                <a:cs typeface="Arial" pitchFamily="34" charset="0"/>
              </a:rPr>
              <a:t>public void write(</a:t>
            </a:r>
            <a:r>
              <a:rPr lang="en-AU" altLang="ko-KR" sz="1400" dirty="0" err="1">
                <a:cs typeface="Arial" pitchFamily="34" charset="0"/>
              </a:rPr>
              <a:t>DataOutput</a:t>
            </a:r>
            <a:r>
              <a:rPr lang="en-AU" altLang="ko-KR" sz="1400" dirty="0">
                <a:cs typeface="Arial" pitchFamily="34" charset="0"/>
              </a:rPr>
              <a:t> out) throws </a:t>
            </a:r>
            <a:r>
              <a:rPr lang="en-AU" altLang="ko-KR" sz="1400" dirty="0" err="1">
                <a:cs typeface="Arial" pitchFamily="34" charset="0"/>
              </a:rPr>
              <a:t>IOException</a:t>
            </a:r>
            <a:r>
              <a:rPr lang="en-AU" altLang="ko-KR" sz="1400" dirty="0">
                <a:cs typeface="Arial" pitchFamily="34" charset="0"/>
              </a:rPr>
              <a:t> {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       		String[] strings = new String[] { first, second };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       		</a:t>
            </a:r>
            <a:r>
              <a:rPr lang="en-AU" altLang="ko-KR" sz="1400" dirty="0" err="1">
                <a:solidFill>
                  <a:srgbClr val="FF0000"/>
                </a:solidFill>
                <a:cs typeface="Arial" pitchFamily="34" charset="0"/>
              </a:rPr>
              <a:t>WritableUtils</a:t>
            </a:r>
            <a:r>
              <a:rPr lang="en-AU" altLang="ko-KR" sz="1400" dirty="0" err="1">
                <a:cs typeface="Arial" pitchFamily="34" charset="0"/>
              </a:rPr>
              <a:t>.writeStringArray</a:t>
            </a:r>
            <a:r>
              <a:rPr lang="en-AU" altLang="ko-KR" sz="1400" dirty="0">
                <a:cs typeface="Arial" pitchFamily="34" charset="0"/>
              </a:rPr>
              <a:t>(out, strings);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}</a:t>
            </a:r>
            <a:endParaRPr lang="ko-KR" altLang="en-US" sz="1400" dirty="0">
              <a:cs typeface="Arial" pitchFamily="34" charset="0"/>
            </a:endParaRPr>
          </a:p>
        </p:txBody>
      </p:sp>
      <p:sp>
        <p:nvSpPr>
          <p:cNvPr id="8" name="직사각형 4"/>
          <p:cNvSpPr/>
          <p:nvPr/>
        </p:nvSpPr>
        <p:spPr>
          <a:xfrm>
            <a:off x="1000125" y="5214938"/>
            <a:ext cx="7072313" cy="11699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latin typeface="Lucida Sans Typewriter" pitchFamily="49" charset="0"/>
                <a:cs typeface="Arial" pitchFamily="34" charset="0"/>
              </a:rPr>
              <a:t>	</a:t>
            </a:r>
            <a:r>
              <a:rPr lang="en-AU" altLang="ko-KR" sz="1400" dirty="0">
                <a:cs typeface="Arial" pitchFamily="34" charset="0"/>
              </a:rPr>
              <a:t>public void </a:t>
            </a:r>
            <a:r>
              <a:rPr lang="en-AU" altLang="ko-KR" sz="1400" dirty="0" err="1">
                <a:cs typeface="Arial" pitchFamily="34" charset="0"/>
              </a:rPr>
              <a:t>readFields</a:t>
            </a:r>
            <a:r>
              <a:rPr lang="en-AU" altLang="ko-KR" sz="1400" dirty="0">
                <a:cs typeface="Arial" pitchFamily="34" charset="0"/>
              </a:rPr>
              <a:t>(</a:t>
            </a:r>
            <a:r>
              <a:rPr lang="en-AU" altLang="ko-KR" sz="1400" dirty="0" err="1">
                <a:cs typeface="Arial" pitchFamily="34" charset="0"/>
              </a:rPr>
              <a:t>DataInput</a:t>
            </a:r>
            <a:r>
              <a:rPr lang="en-AU" altLang="ko-KR" sz="1400" dirty="0">
                <a:cs typeface="Arial" pitchFamily="34" charset="0"/>
              </a:rPr>
              <a:t> in) throws </a:t>
            </a:r>
            <a:r>
              <a:rPr lang="en-AU" altLang="ko-KR" sz="1400" dirty="0" err="1">
                <a:cs typeface="Arial" pitchFamily="34" charset="0"/>
              </a:rPr>
              <a:t>IOException</a:t>
            </a:r>
            <a:r>
              <a:rPr lang="en-AU" altLang="ko-KR" sz="1400" dirty="0">
                <a:cs typeface="Arial" pitchFamily="34" charset="0"/>
              </a:rPr>
              <a:t> {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       		String[] strings = </a:t>
            </a:r>
            <a:r>
              <a:rPr lang="en-AU" altLang="ko-KR" sz="1400" dirty="0" err="1">
                <a:solidFill>
                  <a:srgbClr val="FF0000"/>
                </a:solidFill>
                <a:cs typeface="Arial" pitchFamily="34" charset="0"/>
              </a:rPr>
              <a:t>WritableUtils</a:t>
            </a:r>
            <a:r>
              <a:rPr lang="en-AU" altLang="ko-KR" sz="1400" dirty="0" err="1">
                <a:cs typeface="Arial" pitchFamily="34" charset="0"/>
              </a:rPr>
              <a:t>.readStringArray</a:t>
            </a:r>
            <a:r>
              <a:rPr lang="en-AU" altLang="ko-KR" sz="1400" dirty="0">
                <a:cs typeface="Arial" pitchFamily="34" charset="0"/>
              </a:rPr>
              <a:t>(in);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	first = strings[0];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	second = strings[1];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}</a:t>
            </a:r>
            <a:endParaRPr lang="ko-KR" altLang="en-US" sz="1400" dirty="0">
              <a:cs typeface="Arial" pitchFamily="34" charset="0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71475" y="117475"/>
            <a:ext cx="8610600" cy="609600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Implement a Custom </a:t>
            </a:r>
            <a:r>
              <a:rPr lang="en-AU" dirty="0" err="1" smtClean="0"/>
              <a:t>WritableComparable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606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compareTo() method:</a:t>
            </a:r>
            <a:endParaRPr lang="en-AU" altLang="en-US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71475" y="117475"/>
            <a:ext cx="8610600" cy="609600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Implement a Custom </a:t>
            </a:r>
            <a:r>
              <a:rPr lang="en-AU" dirty="0" err="1" smtClean="0"/>
              <a:t>WritableComparable</a:t>
            </a:r>
            <a:endParaRPr lang="en-AU" dirty="0"/>
          </a:p>
        </p:txBody>
      </p:sp>
      <p:sp>
        <p:nvSpPr>
          <p:cNvPr id="5" name="직사각형 4"/>
          <p:cNvSpPr/>
          <p:nvPr/>
        </p:nvSpPr>
        <p:spPr>
          <a:xfrm>
            <a:off x="1000125" y="1481138"/>
            <a:ext cx="7072313" cy="43402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AU" sz="1400" dirty="0">
                <a:cs typeface="Arial" pitchFamily="34" charset="0"/>
              </a:rPr>
              <a:t>public </a:t>
            </a:r>
            <a:r>
              <a:rPr lang="en-AU" sz="1400" dirty="0" err="1">
                <a:cs typeface="Arial" pitchFamily="34" charset="0"/>
              </a:rPr>
              <a:t>int</a:t>
            </a:r>
            <a:r>
              <a:rPr lang="en-AU" sz="1400" dirty="0">
                <a:cs typeface="Arial" pitchFamily="34" charset="0"/>
              </a:rPr>
              <a:t> </a:t>
            </a:r>
            <a:r>
              <a:rPr lang="en-AU" sz="1400" dirty="0" err="1">
                <a:cs typeface="Arial" pitchFamily="34" charset="0"/>
              </a:rPr>
              <a:t>compareTo</a:t>
            </a:r>
            <a:r>
              <a:rPr lang="en-AU" sz="1400" dirty="0">
                <a:cs typeface="Arial" pitchFamily="34" charset="0"/>
              </a:rPr>
              <a:t>(</a:t>
            </a:r>
            <a:r>
              <a:rPr lang="en-AU" sz="1400" dirty="0" err="1">
                <a:cs typeface="Arial" pitchFamily="34" charset="0"/>
              </a:rPr>
              <a:t>StringPair</a:t>
            </a:r>
            <a:r>
              <a:rPr lang="en-AU" sz="1400" dirty="0">
                <a:cs typeface="Arial" pitchFamily="34" charset="0"/>
              </a:rPr>
              <a:t> o) {</a:t>
            </a:r>
          </a:p>
          <a:p>
            <a:pPr eaLnBrk="1" hangingPunct="1">
              <a:defRPr/>
            </a:pPr>
            <a:r>
              <a:rPr lang="en-AU" sz="1400" dirty="0">
                <a:cs typeface="Arial" pitchFamily="34" charset="0"/>
              </a:rPr>
              <a:t>      </a:t>
            </a:r>
            <a:r>
              <a:rPr lang="en-AU" sz="1400" dirty="0" err="1">
                <a:cs typeface="Arial" pitchFamily="34" charset="0"/>
              </a:rPr>
              <a:t>int</a:t>
            </a:r>
            <a:r>
              <a:rPr lang="en-AU" sz="1400" dirty="0">
                <a:cs typeface="Arial" pitchFamily="34" charset="0"/>
              </a:rPr>
              <a:t> </a:t>
            </a:r>
            <a:r>
              <a:rPr lang="en-AU" sz="1400" dirty="0" err="1">
                <a:cs typeface="Arial" pitchFamily="34" charset="0"/>
              </a:rPr>
              <a:t>cmp</a:t>
            </a:r>
            <a:r>
              <a:rPr lang="en-AU" sz="1400" dirty="0">
                <a:cs typeface="Arial" pitchFamily="34" charset="0"/>
              </a:rPr>
              <a:t> = compare(first, </a:t>
            </a:r>
            <a:r>
              <a:rPr lang="en-AU" sz="1400" dirty="0" err="1">
                <a:cs typeface="Arial" pitchFamily="34" charset="0"/>
              </a:rPr>
              <a:t>o.getFirst</a:t>
            </a:r>
            <a:r>
              <a:rPr lang="en-AU" sz="1400" dirty="0">
                <a:cs typeface="Arial" pitchFamily="34" charset="0"/>
              </a:rPr>
              <a:t>());</a:t>
            </a:r>
          </a:p>
          <a:p>
            <a:pPr eaLnBrk="1" hangingPunct="1">
              <a:defRPr/>
            </a:pPr>
            <a:r>
              <a:rPr lang="en-AU" sz="1400" dirty="0">
                <a:cs typeface="Arial" pitchFamily="34" charset="0"/>
              </a:rPr>
              <a:t>      if(</a:t>
            </a:r>
            <a:r>
              <a:rPr lang="en-AU" sz="1400" dirty="0" err="1">
                <a:cs typeface="Arial" pitchFamily="34" charset="0"/>
              </a:rPr>
              <a:t>cmp</a:t>
            </a:r>
            <a:r>
              <a:rPr lang="en-AU" sz="1400" dirty="0">
                <a:cs typeface="Arial" pitchFamily="34" charset="0"/>
              </a:rPr>
              <a:t> != 0){</a:t>
            </a:r>
          </a:p>
          <a:p>
            <a:pPr eaLnBrk="1" hangingPunct="1">
              <a:defRPr/>
            </a:pPr>
            <a:r>
              <a:rPr lang="en-AU" sz="1400" dirty="0">
                <a:cs typeface="Arial" pitchFamily="34" charset="0"/>
              </a:rPr>
              <a:t>          return </a:t>
            </a:r>
            <a:r>
              <a:rPr lang="en-AU" sz="1400" dirty="0" err="1">
                <a:cs typeface="Arial" pitchFamily="34" charset="0"/>
              </a:rPr>
              <a:t>cmp</a:t>
            </a:r>
            <a:r>
              <a:rPr lang="en-AU" sz="1400" dirty="0">
                <a:cs typeface="Arial" pitchFamily="34" charset="0"/>
              </a:rPr>
              <a:t>;</a:t>
            </a:r>
          </a:p>
          <a:p>
            <a:pPr eaLnBrk="1" hangingPunct="1">
              <a:defRPr/>
            </a:pPr>
            <a:r>
              <a:rPr lang="en-AU" sz="1400" dirty="0">
                <a:cs typeface="Arial" pitchFamily="34" charset="0"/>
              </a:rPr>
              <a:t>      }</a:t>
            </a:r>
          </a:p>
          <a:p>
            <a:pPr eaLnBrk="1" hangingPunct="1">
              <a:defRPr/>
            </a:pPr>
            <a:r>
              <a:rPr lang="en-AU" sz="1400" dirty="0">
                <a:cs typeface="Arial" pitchFamily="34" charset="0"/>
              </a:rPr>
              <a:t>      return compare(second, </a:t>
            </a:r>
            <a:r>
              <a:rPr lang="en-AU" sz="1400" dirty="0" err="1">
                <a:cs typeface="Arial" pitchFamily="34" charset="0"/>
              </a:rPr>
              <a:t>o.getSecond</a:t>
            </a:r>
            <a:r>
              <a:rPr lang="en-AU" sz="1400" dirty="0">
                <a:cs typeface="Arial" pitchFamily="34" charset="0"/>
              </a:rPr>
              <a:t>());</a:t>
            </a:r>
          </a:p>
          <a:p>
            <a:pPr eaLnBrk="1" hangingPunct="1">
              <a:defRPr/>
            </a:pPr>
            <a:r>
              <a:rPr lang="en-AU" sz="1400" dirty="0">
                <a:cs typeface="Arial" pitchFamily="34" charset="0"/>
              </a:rPr>
              <a:t>}</a:t>
            </a:r>
          </a:p>
          <a:p>
            <a:pPr eaLnBrk="1" hangingPunct="1">
              <a:defRPr/>
            </a:pPr>
            <a:endParaRPr lang="en-US" altLang="ko-KR" sz="1400" dirty="0">
              <a:cs typeface="Arial" pitchFamily="34" charset="0"/>
            </a:endParaRPr>
          </a:p>
          <a:p>
            <a:pPr eaLnBrk="1" hangingPunct="1">
              <a:defRPr/>
            </a:pPr>
            <a:r>
              <a:rPr lang="en-AU" sz="1400" dirty="0">
                <a:cs typeface="Arial" pitchFamily="34" charset="0"/>
              </a:rPr>
              <a:t>private </a:t>
            </a:r>
            <a:r>
              <a:rPr lang="en-AU" sz="1400" dirty="0" err="1">
                <a:cs typeface="Arial" pitchFamily="34" charset="0"/>
              </a:rPr>
              <a:t>int</a:t>
            </a:r>
            <a:r>
              <a:rPr lang="en-AU" sz="1400" dirty="0">
                <a:cs typeface="Arial" pitchFamily="34" charset="0"/>
              </a:rPr>
              <a:t> compare(String s1, String s2){</a:t>
            </a:r>
          </a:p>
          <a:p>
            <a:pPr eaLnBrk="1" hangingPunct="1">
              <a:defRPr/>
            </a:pPr>
            <a:r>
              <a:rPr lang="en-AU" sz="1400" dirty="0">
                <a:cs typeface="Arial" pitchFamily="34" charset="0"/>
              </a:rPr>
              <a:t>      if (s1 == null &amp;&amp; s2 != null) {</a:t>
            </a:r>
          </a:p>
          <a:p>
            <a:pPr eaLnBrk="1" hangingPunct="1">
              <a:defRPr/>
            </a:pPr>
            <a:r>
              <a:rPr lang="en-AU" sz="1400" dirty="0">
                <a:cs typeface="Arial" pitchFamily="34" charset="0"/>
              </a:rPr>
              <a:t>          return -1;</a:t>
            </a:r>
          </a:p>
          <a:p>
            <a:pPr eaLnBrk="1" hangingPunct="1">
              <a:defRPr/>
            </a:pPr>
            <a:r>
              <a:rPr lang="en-AU" sz="1400" dirty="0">
                <a:cs typeface="Arial" pitchFamily="34" charset="0"/>
              </a:rPr>
              <a:t>      } else if (s1 != null &amp;&amp; s2 == null) {</a:t>
            </a:r>
          </a:p>
          <a:p>
            <a:pPr eaLnBrk="1" hangingPunct="1">
              <a:defRPr/>
            </a:pPr>
            <a:r>
              <a:rPr lang="en-AU" sz="1400" dirty="0">
                <a:cs typeface="Arial" pitchFamily="34" charset="0"/>
              </a:rPr>
              <a:t>          return 1;</a:t>
            </a:r>
          </a:p>
          <a:p>
            <a:pPr eaLnBrk="1" hangingPunct="1">
              <a:defRPr/>
            </a:pPr>
            <a:r>
              <a:rPr lang="en-AU" sz="1400" dirty="0">
                <a:cs typeface="Arial" pitchFamily="34" charset="0"/>
              </a:rPr>
              <a:t>      } else if (s1 == null &amp;&amp; s2 == null) {</a:t>
            </a:r>
          </a:p>
          <a:p>
            <a:pPr eaLnBrk="1" hangingPunct="1">
              <a:defRPr/>
            </a:pPr>
            <a:r>
              <a:rPr lang="en-AU" sz="1400" dirty="0">
                <a:cs typeface="Arial" pitchFamily="34" charset="0"/>
              </a:rPr>
              <a:t>          return 0;</a:t>
            </a:r>
          </a:p>
          <a:p>
            <a:pPr eaLnBrk="1" hangingPunct="1">
              <a:defRPr/>
            </a:pPr>
            <a:r>
              <a:rPr lang="en-AU" sz="1400" dirty="0">
                <a:cs typeface="Arial" pitchFamily="34" charset="0"/>
              </a:rPr>
              <a:t>      } else {</a:t>
            </a:r>
          </a:p>
          <a:p>
            <a:pPr eaLnBrk="1" hangingPunct="1">
              <a:defRPr/>
            </a:pPr>
            <a:r>
              <a:rPr lang="en-AU" sz="1400" dirty="0">
                <a:cs typeface="Arial" pitchFamily="34" charset="0"/>
              </a:rPr>
              <a:t>          return s1.compareTo(s2);</a:t>
            </a:r>
          </a:p>
          <a:p>
            <a:pPr eaLnBrk="1" hangingPunct="1">
              <a:defRPr/>
            </a:pPr>
            <a:r>
              <a:rPr lang="en-AU" sz="1400" dirty="0">
                <a:cs typeface="Arial" pitchFamily="34" charset="0"/>
              </a:rPr>
              <a:t>      }</a:t>
            </a:r>
          </a:p>
          <a:p>
            <a:pPr eaLnBrk="1" hangingPunct="1">
              <a:defRPr/>
            </a:pPr>
            <a:r>
              <a:rPr lang="en-AU" sz="1400" dirty="0">
                <a:cs typeface="Arial" pitchFamily="34" charset="0"/>
              </a:rPr>
              <a:t>}</a:t>
            </a:r>
            <a:endParaRPr lang="ko-KR" altLang="en-US" sz="1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6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You can also make the member variables as Writable objects</a:t>
            </a:r>
          </a:p>
          <a:p>
            <a:pPr marL="342900" lvl="1" indent="-342900"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r>
              <a:rPr lang="en-US" altLang="en-US" dirty="0" smtClean="0"/>
              <a:t>Instance variables to hold the values</a:t>
            </a:r>
          </a:p>
          <a:p>
            <a:endParaRPr lang="en-US" altLang="en-US" dirty="0" smtClean="0"/>
          </a:p>
          <a:p>
            <a:pPr marL="342900" lvl="1" indent="-342900"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r>
              <a:rPr lang="en-US" altLang="zh-CN" dirty="0" smtClean="0"/>
              <a:t>Construct functions</a:t>
            </a:r>
          </a:p>
          <a:p>
            <a:pPr marL="342900" lvl="1" indent="-342900"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endParaRPr lang="en-US" altLang="en-US" dirty="0" smtClean="0"/>
          </a:p>
          <a:p>
            <a:pPr marL="342900" lvl="1" indent="-342900"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endParaRPr lang="en-US" altLang="en-US" dirty="0" smtClean="0"/>
          </a:p>
          <a:p>
            <a:pPr marL="342900" lvl="1" indent="-342900"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endParaRPr lang="en-AU" altLang="en-US" dirty="0" smtClean="0"/>
          </a:p>
          <a:p>
            <a:endParaRPr lang="en-US" altLang="en-US" dirty="0" smtClean="0"/>
          </a:p>
          <a:p>
            <a:endParaRPr lang="en-AU" altLang="en-US" dirty="0" smtClean="0"/>
          </a:p>
          <a:p>
            <a:r>
              <a:rPr lang="en-AU" altLang="en-US" dirty="0" smtClean="0"/>
              <a:t>set() method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71475" y="117475"/>
            <a:ext cx="8610600" cy="609600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Implement a Custom </a:t>
            </a:r>
            <a:r>
              <a:rPr lang="en-AU" dirty="0" err="1" smtClean="0"/>
              <a:t>WritableComparable</a:t>
            </a:r>
            <a:endParaRPr lang="en-AU" dirty="0"/>
          </a:p>
        </p:txBody>
      </p:sp>
      <p:sp>
        <p:nvSpPr>
          <p:cNvPr id="5" name="직사각형 4"/>
          <p:cNvSpPr/>
          <p:nvPr/>
        </p:nvSpPr>
        <p:spPr>
          <a:xfrm>
            <a:off x="1000125" y="1890713"/>
            <a:ext cx="7072313" cy="3079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latin typeface="Lucida Sans Typewriter" pitchFamily="49" charset="0"/>
                <a:cs typeface="Arial" pitchFamily="34" charset="0"/>
              </a:rPr>
              <a:t>	</a:t>
            </a:r>
            <a:r>
              <a:rPr lang="en-AU" altLang="ko-KR" sz="1400" dirty="0">
                <a:cs typeface="Arial" pitchFamily="34" charset="0"/>
              </a:rPr>
              <a:t>private Text first, second;</a:t>
            </a:r>
            <a:endParaRPr lang="ko-KR" altLang="en-US" sz="1400" dirty="0">
              <a:cs typeface="Arial" pitchFamily="34" charset="0"/>
            </a:endParaRPr>
          </a:p>
        </p:txBody>
      </p:sp>
      <p:sp>
        <p:nvSpPr>
          <p:cNvPr id="6" name="직사각형 4"/>
          <p:cNvSpPr/>
          <p:nvPr/>
        </p:nvSpPr>
        <p:spPr>
          <a:xfrm>
            <a:off x="1000125" y="2586038"/>
            <a:ext cx="7072313" cy="1600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latin typeface="Lucida Sans Typewriter" pitchFamily="49" charset="0"/>
                <a:cs typeface="Arial" pitchFamily="34" charset="0"/>
              </a:rPr>
              <a:t>	</a:t>
            </a:r>
            <a:r>
              <a:rPr lang="en-AU" altLang="ko-KR" sz="1400" dirty="0">
                <a:cs typeface="Arial" pitchFamily="34" charset="0"/>
              </a:rPr>
              <a:t>public </a:t>
            </a:r>
            <a:r>
              <a:rPr lang="en-AU" altLang="ko-KR" sz="1400" dirty="0" err="1">
                <a:cs typeface="Arial" pitchFamily="34" charset="0"/>
              </a:rPr>
              <a:t>StringPair</a:t>
            </a:r>
            <a:r>
              <a:rPr lang="en-AU" altLang="ko-KR" sz="1400" dirty="0">
                <a:cs typeface="Arial" pitchFamily="34" charset="0"/>
              </a:rPr>
              <a:t>() {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	set(new Text(), new Text());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}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endParaRPr lang="en-AU" altLang="ko-KR" sz="1400" dirty="0">
              <a:cs typeface="Arial" pitchFamily="34" charset="0"/>
            </a:endParaRP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public </a:t>
            </a:r>
            <a:r>
              <a:rPr lang="en-AU" altLang="ko-KR" sz="1400" dirty="0" err="1">
                <a:cs typeface="Arial" pitchFamily="34" charset="0"/>
              </a:rPr>
              <a:t>StringPair</a:t>
            </a:r>
            <a:r>
              <a:rPr lang="en-AU" altLang="ko-KR" sz="1400" dirty="0">
                <a:cs typeface="Arial" pitchFamily="34" charset="0"/>
              </a:rPr>
              <a:t>(Text first, Text second) {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	set(first, second);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}</a:t>
            </a:r>
            <a:endParaRPr lang="ko-KR" altLang="en-US" sz="1400" dirty="0">
              <a:cs typeface="Arial" pitchFamily="34" charset="0"/>
            </a:endParaRPr>
          </a:p>
        </p:txBody>
      </p:sp>
      <p:sp>
        <p:nvSpPr>
          <p:cNvPr id="7" name="직사각형 4"/>
          <p:cNvSpPr/>
          <p:nvPr/>
        </p:nvSpPr>
        <p:spPr>
          <a:xfrm>
            <a:off x="1000125" y="4786313"/>
            <a:ext cx="7072313" cy="9540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latin typeface="Lucida Sans Typewriter" pitchFamily="49" charset="0"/>
                <a:cs typeface="Arial" pitchFamily="34" charset="0"/>
              </a:rPr>
              <a:t>	</a:t>
            </a:r>
            <a:r>
              <a:rPr lang="en-AU" altLang="ko-KR" sz="1400" dirty="0">
                <a:cs typeface="Arial" pitchFamily="34" charset="0"/>
              </a:rPr>
              <a:t>public void set(Text left, Text right) {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	first = left;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	second = right;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}</a:t>
            </a:r>
            <a:endParaRPr lang="ko-KR" altLang="en-US" sz="1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03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mtClean="0"/>
              <a:t>get() method</a:t>
            </a:r>
          </a:p>
          <a:p>
            <a:endParaRPr lang="en-AU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r>
              <a:rPr lang="en-AU" altLang="en-US" smtClean="0"/>
              <a:t>write() method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pPr lvl="1"/>
            <a:r>
              <a:rPr lang="en-US" altLang="en-US" smtClean="0"/>
              <a:t>Delegated to Text</a:t>
            </a:r>
          </a:p>
          <a:p>
            <a:r>
              <a:rPr lang="en-US" altLang="en-US" smtClean="0"/>
              <a:t>readFields() method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pPr lvl="1"/>
            <a:r>
              <a:rPr lang="en-US" altLang="en-US" smtClean="0"/>
              <a:t>Delegated to Text</a:t>
            </a:r>
          </a:p>
          <a:p>
            <a:pPr lvl="1"/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endParaRPr lang="en-AU" altLang="en-US" smtClean="0"/>
          </a:p>
        </p:txBody>
      </p:sp>
      <p:sp>
        <p:nvSpPr>
          <p:cNvPr id="4" name="직사각형 4"/>
          <p:cNvSpPr/>
          <p:nvPr/>
        </p:nvSpPr>
        <p:spPr>
          <a:xfrm>
            <a:off x="1000125" y="1481138"/>
            <a:ext cx="7072313" cy="13843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latin typeface="Lucida Sans Typewriter" pitchFamily="49" charset="0"/>
                <a:cs typeface="Arial" pitchFamily="34" charset="0"/>
              </a:rPr>
              <a:t>	</a:t>
            </a:r>
            <a:r>
              <a:rPr lang="en-AU" altLang="ko-KR" sz="1400" dirty="0">
                <a:cs typeface="Arial" pitchFamily="34" charset="0"/>
              </a:rPr>
              <a:t>public Text </a:t>
            </a:r>
            <a:r>
              <a:rPr lang="en-AU" altLang="ko-KR" sz="1400" dirty="0" err="1">
                <a:cs typeface="Arial" pitchFamily="34" charset="0"/>
              </a:rPr>
              <a:t>getFirst</a:t>
            </a:r>
            <a:r>
              <a:rPr lang="en-AU" altLang="ko-KR" sz="1400" dirty="0">
                <a:cs typeface="Arial" pitchFamily="34" charset="0"/>
              </a:rPr>
              <a:t>() {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	return first;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}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public Text </a:t>
            </a:r>
            <a:r>
              <a:rPr lang="en-AU" altLang="ko-KR" sz="1400" dirty="0" err="1">
                <a:cs typeface="Arial" pitchFamily="34" charset="0"/>
              </a:rPr>
              <a:t>getSecond</a:t>
            </a:r>
            <a:r>
              <a:rPr lang="en-AU" altLang="ko-KR" sz="1400" dirty="0">
                <a:cs typeface="Arial" pitchFamily="34" charset="0"/>
              </a:rPr>
              <a:t>() {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	return second;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}</a:t>
            </a:r>
            <a:endParaRPr lang="ko-KR" altLang="en-US" sz="1400" dirty="0">
              <a:cs typeface="Arial" pitchFamily="34" charset="0"/>
            </a:endParaRPr>
          </a:p>
        </p:txBody>
      </p:sp>
      <p:sp>
        <p:nvSpPr>
          <p:cNvPr id="6" name="직사각형 4"/>
          <p:cNvSpPr/>
          <p:nvPr/>
        </p:nvSpPr>
        <p:spPr>
          <a:xfrm>
            <a:off x="1000125" y="3395663"/>
            <a:ext cx="7072313" cy="9540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latin typeface="Lucida Sans Typewriter" pitchFamily="49" charset="0"/>
                <a:cs typeface="Arial" pitchFamily="34" charset="0"/>
              </a:rPr>
              <a:t>	</a:t>
            </a:r>
            <a:r>
              <a:rPr lang="en-AU" altLang="ko-KR" sz="1400" dirty="0">
                <a:cs typeface="Arial" pitchFamily="34" charset="0"/>
              </a:rPr>
              <a:t>public void write(</a:t>
            </a:r>
            <a:r>
              <a:rPr lang="en-AU" altLang="ko-KR" sz="1400" dirty="0" err="1">
                <a:cs typeface="Arial" pitchFamily="34" charset="0"/>
              </a:rPr>
              <a:t>DataOutput</a:t>
            </a:r>
            <a:r>
              <a:rPr lang="en-AU" altLang="ko-KR" sz="1400" dirty="0">
                <a:cs typeface="Arial" pitchFamily="34" charset="0"/>
              </a:rPr>
              <a:t> out) throws </a:t>
            </a:r>
            <a:r>
              <a:rPr lang="en-AU" altLang="ko-KR" sz="1400" dirty="0" err="1">
                <a:cs typeface="Arial" pitchFamily="34" charset="0"/>
              </a:rPr>
              <a:t>IOException</a:t>
            </a:r>
            <a:r>
              <a:rPr lang="en-AU" altLang="ko-KR" sz="1400" dirty="0">
                <a:cs typeface="Arial" pitchFamily="34" charset="0"/>
              </a:rPr>
              <a:t> {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       		</a:t>
            </a:r>
            <a:r>
              <a:rPr lang="en-AU" altLang="ko-KR" sz="1400" dirty="0" err="1">
                <a:cs typeface="Arial" pitchFamily="34" charset="0"/>
              </a:rPr>
              <a:t>first.write</a:t>
            </a:r>
            <a:r>
              <a:rPr lang="en-AU" altLang="ko-KR" sz="1400" dirty="0">
                <a:cs typeface="Arial" pitchFamily="34" charset="0"/>
              </a:rPr>
              <a:t>(out);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	</a:t>
            </a:r>
            <a:r>
              <a:rPr lang="en-AU" altLang="ko-KR" sz="1400" dirty="0" err="1">
                <a:cs typeface="Arial" pitchFamily="34" charset="0"/>
              </a:rPr>
              <a:t>second.write</a:t>
            </a:r>
            <a:r>
              <a:rPr lang="en-AU" altLang="ko-KR" sz="1400" dirty="0">
                <a:cs typeface="Arial" pitchFamily="34" charset="0"/>
              </a:rPr>
              <a:t>(out); 	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}</a:t>
            </a:r>
            <a:endParaRPr lang="ko-KR" altLang="en-US" sz="1400" dirty="0">
              <a:cs typeface="Arial" pitchFamily="34" charset="0"/>
            </a:endParaRPr>
          </a:p>
        </p:txBody>
      </p:sp>
      <p:sp>
        <p:nvSpPr>
          <p:cNvPr id="8" name="직사각형 4"/>
          <p:cNvSpPr/>
          <p:nvPr/>
        </p:nvSpPr>
        <p:spPr>
          <a:xfrm>
            <a:off x="1000125" y="5243513"/>
            <a:ext cx="7072313" cy="9540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latin typeface="Lucida Sans Typewriter" pitchFamily="49" charset="0"/>
                <a:cs typeface="Arial" pitchFamily="34" charset="0"/>
              </a:rPr>
              <a:t>	</a:t>
            </a:r>
            <a:r>
              <a:rPr lang="en-AU" altLang="ko-KR" sz="1400" dirty="0">
                <a:cs typeface="Arial" pitchFamily="34" charset="0"/>
              </a:rPr>
              <a:t>public void </a:t>
            </a:r>
            <a:r>
              <a:rPr lang="en-AU" altLang="ko-KR" sz="1400" dirty="0" err="1">
                <a:cs typeface="Arial" pitchFamily="34" charset="0"/>
              </a:rPr>
              <a:t>readFields</a:t>
            </a:r>
            <a:r>
              <a:rPr lang="en-AU" altLang="ko-KR" sz="1400" dirty="0">
                <a:cs typeface="Arial" pitchFamily="34" charset="0"/>
              </a:rPr>
              <a:t>(</a:t>
            </a:r>
            <a:r>
              <a:rPr lang="en-AU" altLang="ko-KR" sz="1400" dirty="0" err="1">
                <a:cs typeface="Arial" pitchFamily="34" charset="0"/>
              </a:rPr>
              <a:t>DataInput</a:t>
            </a:r>
            <a:r>
              <a:rPr lang="en-AU" altLang="ko-KR" sz="1400" dirty="0">
                <a:cs typeface="Arial" pitchFamily="34" charset="0"/>
              </a:rPr>
              <a:t> in) throws </a:t>
            </a:r>
            <a:r>
              <a:rPr lang="en-AU" altLang="ko-KR" sz="1400" dirty="0" err="1">
                <a:cs typeface="Arial" pitchFamily="34" charset="0"/>
              </a:rPr>
              <a:t>IOException</a:t>
            </a:r>
            <a:r>
              <a:rPr lang="en-AU" altLang="ko-KR" sz="1400" dirty="0">
                <a:cs typeface="Arial" pitchFamily="34" charset="0"/>
              </a:rPr>
              <a:t> {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       		</a:t>
            </a:r>
            <a:r>
              <a:rPr lang="en-AU" altLang="ko-KR" sz="1400" dirty="0" err="1">
                <a:cs typeface="Arial" pitchFamily="34" charset="0"/>
              </a:rPr>
              <a:t>first.readFields</a:t>
            </a:r>
            <a:r>
              <a:rPr lang="en-AU" altLang="ko-KR" sz="1400" dirty="0">
                <a:cs typeface="Arial" pitchFamily="34" charset="0"/>
              </a:rPr>
              <a:t>(in);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	</a:t>
            </a:r>
            <a:r>
              <a:rPr lang="en-AU" altLang="ko-KR" sz="1400" dirty="0" err="1">
                <a:cs typeface="Arial" pitchFamily="34" charset="0"/>
              </a:rPr>
              <a:t>second.readFields</a:t>
            </a:r>
            <a:r>
              <a:rPr lang="en-AU" altLang="ko-KR" sz="1400" dirty="0">
                <a:cs typeface="Arial" pitchFamily="34" charset="0"/>
              </a:rPr>
              <a:t>(in);	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}</a:t>
            </a:r>
            <a:endParaRPr lang="ko-KR" altLang="en-US" sz="1400" dirty="0">
              <a:cs typeface="Arial" pitchFamily="34" charset="0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71475" y="117475"/>
            <a:ext cx="8610600" cy="609600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Implement a Custom </a:t>
            </a:r>
            <a:r>
              <a:rPr lang="en-AU" dirty="0" err="1" smtClean="0"/>
              <a:t>WritableComparable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0481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In some cases such as secondary sort, we also need to override the hashCode() method. </a:t>
            </a:r>
          </a:p>
          <a:p>
            <a:pPr lvl="1"/>
            <a:r>
              <a:rPr lang="en-US" altLang="en-US" smtClean="0"/>
              <a:t>Because we need to make sure that all key-value pairs associated with the first part of the key are sent to the same reducer!</a:t>
            </a:r>
          </a:p>
          <a:p>
            <a:pPr lvl="1"/>
            <a:endParaRPr lang="en-US" altLang="en-US" smtClean="0"/>
          </a:p>
          <a:p>
            <a:pPr lvl="1"/>
            <a:endParaRPr lang="en-US" altLang="en-US" smtClean="0"/>
          </a:p>
          <a:p>
            <a:pPr lvl="1"/>
            <a:endParaRPr lang="en-US" altLang="en-US" smtClean="0"/>
          </a:p>
          <a:p>
            <a:pPr lvl="1"/>
            <a:r>
              <a:rPr lang="en-US" altLang="en-US" smtClean="0"/>
              <a:t>By doing this, partitioner will only use the hashCode of the first part.</a:t>
            </a:r>
          </a:p>
          <a:p>
            <a:pPr lvl="1"/>
            <a:r>
              <a:rPr lang="en-US" altLang="en-US" smtClean="0"/>
              <a:t>You can also write a paritioner to do this job</a:t>
            </a:r>
            <a:endParaRPr lang="en-AU" altLang="en-US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71475" y="117475"/>
            <a:ext cx="8610600" cy="609600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Implement a Custom </a:t>
            </a:r>
            <a:r>
              <a:rPr lang="en-AU" dirty="0" err="1" smtClean="0"/>
              <a:t>WritableComparable</a:t>
            </a:r>
            <a:endParaRPr lang="en-AU" dirty="0"/>
          </a:p>
        </p:txBody>
      </p:sp>
      <p:sp>
        <p:nvSpPr>
          <p:cNvPr id="5" name="직사각형 4"/>
          <p:cNvSpPr/>
          <p:nvPr/>
        </p:nvSpPr>
        <p:spPr>
          <a:xfrm>
            <a:off x="1381125" y="2536825"/>
            <a:ext cx="7072313" cy="739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latin typeface="Lucida Sans Typewriter" pitchFamily="49" charset="0"/>
                <a:cs typeface="Arial" pitchFamily="34" charset="0"/>
              </a:rPr>
              <a:t>	</a:t>
            </a:r>
            <a:r>
              <a:rPr lang="en-AU" altLang="ko-KR" sz="1400" dirty="0">
                <a:cs typeface="Arial" pitchFamily="34" charset="0"/>
              </a:rPr>
              <a:t>public </a:t>
            </a:r>
            <a:r>
              <a:rPr lang="en-AU" altLang="ko-KR" sz="1400" dirty="0" err="1">
                <a:cs typeface="Arial" pitchFamily="34" charset="0"/>
              </a:rPr>
              <a:t>int</a:t>
            </a:r>
            <a:r>
              <a:rPr lang="en-AU" altLang="ko-KR" sz="1400" dirty="0">
                <a:cs typeface="Arial" pitchFamily="34" charset="0"/>
              </a:rPr>
              <a:t> </a:t>
            </a:r>
            <a:r>
              <a:rPr lang="en-AU" altLang="ko-KR" sz="1400" dirty="0" err="1">
                <a:cs typeface="Arial" pitchFamily="34" charset="0"/>
              </a:rPr>
              <a:t>hashCode</a:t>
            </a:r>
            <a:r>
              <a:rPr lang="en-AU" altLang="ko-KR" sz="1400" dirty="0">
                <a:cs typeface="Arial" pitchFamily="34" charset="0"/>
              </a:rPr>
              <a:t>()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	return </a:t>
            </a:r>
            <a:r>
              <a:rPr lang="en-AU" altLang="ko-KR" sz="1400" dirty="0" err="1">
                <a:cs typeface="Arial" pitchFamily="34" charset="0"/>
              </a:rPr>
              <a:t>first.hashCode</a:t>
            </a:r>
            <a:r>
              <a:rPr lang="en-AU" altLang="ko-KR" sz="1400" dirty="0">
                <a:cs typeface="Arial" pitchFamily="34" charset="0"/>
              </a:rPr>
              <a:t>();</a:t>
            </a:r>
          </a:p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altLang="ko-KR" sz="1400" dirty="0">
                <a:cs typeface="Arial" pitchFamily="34" charset="0"/>
              </a:rPr>
              <a:t>	}</a:t>
            </a:r>
            <a:endParaRPr lang="ko-KR" altLang="en-US" sz="1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39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85800" y="2757488"/>
            <a:ext cx="7772400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MS PGothic" pitchFamily="34" charset="-128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9pPr>
          </a:lstStyle>
          <a:p>
            <a:pPr>
              <a:defRPr/>
            </a:pPr>
            <a:r>
              <a:rPr lang="en-US" dirty="0"/>
              <a:t>Design Pattern 3: Order Inversion</a:t>
            </a:r>
            <a:endParaRPr lang="en-US" altLang="en-US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AU" dirty="0" smtClean="0"/>
              <a:t>Computing Relative Frequencies</a:t>
            </a:r>
            <a:endParaRPr lang="en-AU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mtClean="0"/>
              <a:t>“Relative” Co-occurrence matrix construction</a:t>
            </a:r>
          </a:p>
          <a:p>
            <a:pPr lvl="1"/>
            <a:r>
              <a:rPr lang="en-AU" altLang="en-US" smtClean="0"/>
              <a:t>Similar problem as before, same matrix</a:t>
            </a:r>
          </a:p>
          <a:p>
            <a:pPr lvl="1"/>
            <a:r>
              <a:rPr lang="en-AU" altLang="en-US" smtClean="0"/>
              <a:t>Instead of absolute counts, we take into consideration the fact that some words appear more frequently than others</a:t>
            </a:r>
          </a:p>
          <a:p>
            <a:pPr lvl="2"/>
            <a:r>
              <a:rPr lang="en-AU" altLang="en-US" sz="1600" smtClean="0"/>
              <a:t>Word w</a:t>
            </a:r>
            <a:r>
              <a:rPr lang="en-AU" altLang="en-US" sz="1600" baseline="-25000" smtClean="0"/>
              <a:t>i</a:t>
            </a:r>
            <a:r>
              <a:rPr lang="en-AU" altLang="en-US" sz="1600" smtClean="0"/>
              <a:t> may co-occur frequently with word w</a:t>
            </a:r>
            <a:r>
              <a:rPr lang="en-AU" altLang="en-US" sz="1600" baseline="-25000" smtClean="0"/>
              <a:t>j</a:t>
            </a:r>
            <a:r>
              <a:rPr lang="en-AU" altLang="en-US" sz="1600" smtClean="0"/>
              <a:t> simply because one of the two is very common </a:t>
            </a:r>
            <a:endParaRPr lang="en-US" altLang="en-US" sz="1600" smtClean="0"/>
          </a:p>
          <a:p>
            <a:pPr lvl="1"/>
            <a:r>
              <a:rPr lang="en-AU" altLang="en-US" smtClean="0"/>
              <a:t>We need to convert absolute counts to relative frequencies f(w</a:t>
            </a:r>
            <a:r>
              <a:rPr lang="en-AU" altLang="en-US" baseline="-25000" smtClean="0"/>
              <a:t>j</a:t>
            </a:r>
            <a:r>
              <a:rPr lang="en-AU" altLang="en-US" smtClean="0"/>
              <a:t>|w</a:t>
            </a:r>
            <a:r>
              <a:rPr lang="en-AU" altLang="en-US" baseline="-25000" smtClean="0"/>
              <a:t>i</a:t>
            </a:r>
            <a:r>
              <a:rPr lang="en-AU" altLang="en-US" smtClean="0"/>
              <a:t>)</a:t>
            </a:r>
          </a:p>
          <a:p>
            <a:pPr lvl="2"/>
            <a:r>
              <a:rPr lang="en-AU" altLang="en-US" sz="1600" smtClean="0"/>
              <a:t>What proportion of the time does w</a:t>
            </a:r>
            <a:r>
              <a:rPr lang="en-AU" altLang="en-US" sz="1600" baseline="-25000" smtClean="0"/>
              <a:t>j</a:t>
            </a:r>
            <a:r>
              <a:rPr lang="en-AU" altLang="en-US" sz="1600" smtClean="0"/>
              <a:t> appear in the context of w</a:t>
            </a:r>
            <a:r>
              <a:rPr lang="en-AU" altLang="en-US" sz="1600" baseline="-25000" smtClean="0"/>
              <a:t>i</a:t>
            </a:r>
            <a:r>
              <a:rPr lang="en-AU" altLang="en-US" sz="1600" smtClean="0"/>
              <a:t>?</a:t>
            </a:r>
            <a:endParaRPr lang="en-US" altLang="en-US" sz="1600" smtClean="0"/>
          </a:p>
          <a:p>
            <a:endParaRPr lang="en-AU" altLang="en-US" smtClean="0"/>
          </a:p>
          <a:p>
            <a:r>
              <a:rPr lang="en-AU" altLang="en-US" smtClean="0"/>
              <a:t>Formally, we compute: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pPr lvl="1"/>
            <a:r>
              <a:rPr lang="en-AU" altLang="en-US" smtClean="0"/>
              <a:t>N(·, ·) is the number of times a co-occurring word pair is observed</a:t>
            </a:r>
          </a:p>
          <a:p>
            <a:pPr lvl="1"/>
            <a:r>
              <a:rPr lang="en-AU" altLang="en-US" smtClean="0"/>
              <a:t>The denominator is called the marginal </a:t>
            </a:r>
            <a:endParaRPr lang="en-US" altLang="en-US" smtClean="0"/>
          </a:p>
          <a:p>
            <a:endParaRPr lang="en-AU" altLang="en-US" smtClean="0"/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4445000"/>
            <a:ext cx="2951162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smtClean="0"/>
              <a:t>Combiner Function</a:t>
            </a:r>
            <a:endParaRPr lang="ko-KR" altLang="en-US" dirty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To minimize the data transferred between map and reduce tasks</a:t>
            </a:r>
          </a:p>
          <a:p>
            <a:r>
              <a:rPr lang="en-US" altLang="ko-KR" dirty="0" smtClean="0"/>
              <a:t>Combiner function is run on the map output</a:t>
            </a:r>
          </a:p>
          <a:p>
            <a:r>
              <a:rPr lang="en-US" altLang="ko-KR" dirty="0" smtClean="0"/>
              <a:t>Both input and output data types must be consistent with the output of mapper (or input of reducer)</a:t>
            </a:r>
          </a:p>
          <a:p>
            <a:r>
              <a:rPr lang="en-US" altLang="ko-KR" dirty="0" smtClean="0"/>
              <a:t>But Hadoop do not guarantee how many times it will call combiner function for a particular map output record</a:t>
            </a:r>
          </a:p>
          <a:p>
            <a:pPr lvl="1"/>
            <a:r>
              <a:rPr lang="en-US" altLang="ko-KR" dirty="0" smtClean="0"/>
              <a:t>It is just optimization</a:t>
            </a:r>
          </a:p>
          <a:p>
            <a:pPr lvl="1"/>
            <a:r>
              <a:rPr lang="en-US" altLang="ko-KR" dirty="0" smtClean="0"/>
              <a:t>The number of calling (even zero) does not affect the output of Reducers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Applicable on problems that are commutative and associative</a:t>
            </a:r>
          </a:p>
          <a:p>
            <a:pPr lvl="1"/>
            <a:r>
              <a:rPr lang="en-US" altLang="ko-KR" dirty="0" smtClean="0"/>
              <a:t>Commutative: max(a, b) = max(b, a)</a:t>
            </a:r>
          </a:p>
          <a:p>
            <a:pPr lvl="1"/>
            <a:r>
              <a:rPr lang="en-US" altLang="ko-KR" dirty="0" smtClean="0"/>
              <a:t>Associative: max (max(a, b), c) = max(a, max(b, c))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09588" y="4375150"/>
            <a:ext cx="8258175" cy="3683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altLang="ko-KR" dirty="0"/>
              <a:t>max(0, 20, 10, 25, 15) = max(max(0, 20, 10), max(25, 15)) = max(20, 25) = 25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AU" dirty="0" smtClean="0"/>
              <a:t>f(</a:t>
            </a:r>
            <a:r>
              <a:rPr lang="en-AU" dirty="0" err="1" smtClean="0"/>
              <a:t>w</a:t>
            </a:r>
            <a:r>
              <a:rPr lang="en-AU" baseline="-25000" dirty="0" err="1" smtClean="0"/>
              <a:t>j</a:t>
            </a:r>
            <a:r>
              <a:rPr lang="en-AU" dirty="0" err="1" smtClean="0"/>
              <a:t>|w</a:t>
            </a:r>
            <a:r>
              <a:rPr lang="en-AU" baseline="-25000" dirty="0" err="1" smtClean="0"/>
              <a:t>i</a:t>
            </a:r>
            <a:r>
              <a:rPr lang="en-AU" dirty="0" smtClean="0"/>
              <a:t>) </a:t>
            </a:r>
            <a:r>
              <a:rPr lang="en-US" altLang="en-US" dirty="0" smtClean="0"/>
              <a:t>: “Stripes” </a:t>
            </a:r>
            <a:endParaRPr lang="en-AU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mtClean="0"/>
              <a:t>In the reducer, the counts of all words that co-occur with the conditioning variable (w</a:t>
            </a:r>
            <a:r>
              <a:rPr lang="en-AU" altLang="en-US" baseline="-25000" smtClean="0"/>
              <a:t>i</a:t>
            </a:r>
            <a:r>
              <a:rPr lang="en-AU" altLang="en-US" smtClean="0"/>
              <a:t>) are available in the associative array</a:t>
            </a:r>
          </a:p>
          <a:p>
            <a:endParaRPr lang="en-US" altLang="en-US" smtClean="0"/>
          </a:p>
          <a:p>
            <a:r>
              <a:rPr lang="en-AU" altLang="en-US" smtClean="0"/>
              <a:t>Hence, the sum of all those counts gives the marginal</a:t>
            </a:r>
          </a:p>
          <a:p>
            <a:endParaRPr lang="en-US" altLang="en-US" smtClean="0"/>
          </a:p>
          <a:p>
            <a:r>
              <a:rPr lang="en-AU" altLang="en-US" smtClean="0"/>
              <a:t>Then we divide the joint counts by the marginal and we’re done</a:t>
            </a:r>
          </a:p>
          <a:p>
            <a:endParaRPr lang="en-US" altLang="en-US" smtClean="0"/>
          </a:p>
          <a:p>
            <a:endParaRPr lang="en-US" altLang="zh-CN" smtClean="0">
              <a:solidFill>
                <a:srgbClr val="FF0000"/>
              </a:solidFill>
            </a:endParaRPr>
          </a:p>
          <a:p>
            <a:endParaRPr lang="en-US" altLang="zh-CN" smtClean="0">
              <a:solidFill>
                <a:srgbClr val="FF0000"/>
              </a:solidFill>
            </a:endParaRPr>
          </a:p>
          <a:p>
            <a:endParaRPr lang="en-US" altLang="zh-CN" smtClean="0">
              <a:solidFill>
                <a:srgbClr val="FF0000"/>
              </a:solidFill>
            </a:endParaRPr>
          </a:p>
          <a:p>
            <a:r>
              <a:rPr lang="en-US" altLang="zh-CN" smtClean="0">
                <a:solidFill>
                  <a:srgbClr val="FF0000"/>
                </a:solidFill>
              </a:rPr>
              <a:t>Problems?</a:t>
            </a:r>
          </a:p>
          <a:p>
            <a:pPr lvl="1"/>
            <a:r>
              <a:rPr lang="en-US" altLang="en-US" smtClean="0"/>
              <a:t>Memory</a:t>
            </a:r>
            <a:endParaRPr lang="en-AU" altLang="en-US" smtClean="0"/>
          </a:p>
        </p:txBody>
      </p:sp>
      <p:sp>
        <p:nvSpPr>
          <p:cNvPr id="7" name="TextBox 10"/>
          <p:cNvSpPr txBox="1">
            <a:spLocks noChangeArrowheads="1"/>
          </p:cNvSpPr>
          <p:nvPr/>
        </p:nvSpPr>
        <p:spPr bwMode="auto">
          <a:xfrm>
            <a:off x="2078038" y="3475038"/>
            <a:ext cx="4013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  <a:ea typeface="+mn-ea"/>
              </a:rPr>
              <a:t>a →  {b</a:t>
            </a:r>
            <a:r>
              <a:rPr lang="en-US" sz="2000" baseline="-25000" dirty="0">
                <a:solidFill>
                  <a:srgbClr val="000000"/>
                </a:solidFill>
                <a:latin typeface="Arial" charset="0"/>
                <a:ea typeface="+mn-ea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Arial" charset="0"/>
                <a:ea typeface="+mn-ea"/>
              </a:rPr>
              <a:t>:3, b</a:t>
            </a:r>
            <a:r>
              <a:rPr lang="en-US" sz="2000" baseline="-25000" dirty="0">
                <a:solidFill>
                  <a:srgbClr val="000000"/>
                </a:solidFill>
                <a:latin typeface="Arial" charset="0"/>
                <a:ea typeface="+mn-ea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Arial" charset="0"/>
                <a:ea typeface="+mn-ea"/>
              </a:rPr>
              <a:t> :12, b</a:t>
            </a:r>
            <a:r>
              <a:rPr lang="en-US" sz="2000" baseline="-25000" dirty="0">
                <a:solidFill>
                  <a:srgbClr val="000000"/>
                </a:solidFill>
                <a:latin typeface="Arial" charset="0"/>
                <a:ea typeface="+mn-ea"/>
              </a:rPr>
              <a:t>3</a:t>
            </a:r>
            <a:r>
              <a:rPr lang="en-US" sz="2000" dirty="0">
                <a:solidFill>
                  <a:srgbClr val="000000"/>
                </a:solidFill>
                <a:latin typeface="Arial" charset="0"/>
                <a:ea typeface="+mn-ea"/>
              </a:rPr>
              <a:t> :7, b</a:t>
            </a:r>
            <a:r>
              <a:rPr lang="en-US" sz="2000" baseline="-25000" dirty="0">
                <a:solidFill>
                  <a:srgbClr val="000000"/>
                </a:solidFill>
                <a:latin typeface="Arial" charset="0"/>
                <a:ea typeface="+mn-ea"/>
              </a:rPr>
              <a:t>4</a:t>
            </a:r>
            <a:r>
              <a:rPr lang="en-US" sz="2000" dirty="0">
                <a:solidFill>
                  <a:srgbClr val="000000"/>
                </a:solidFill>
                <a:latin typeface="Arial" charset="0"/>
                <a:ea typeface="+mn-ea"/>
              </a:rPr>
              <a:t> :1, … }</a:t>
            </a:r>
          </a:p>
          <a:p>
            <a:pPr>
              <a:defRPr/>
            </a:pPr>
            <a:endParaRPr lang="en-US" sz="2000" dirty="0">
              <a:solidFill>
                <a:srgbClr val="000000"/>
              </a:solidFill>
              <a:latin typeface="Arial" charset="0"/>
              <a:ea typeface="+mn-ea"/>
            </a:endParaRP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  <a:ea typeface="+mn-ea"/>
              </a:rPr>
              <a:t>f(b</a:t>
            </a:r>
            <a:r>
              <a:rPr lang="en-US" sz="2000" baseline="-25000" dirty="0">
                <a:solidFill>
                  <a:srgbClr val="000000"/>
                </a:solidFill>
                <a:latin typeface="Arial" charset="0"/>
                <a:ea typeface="+mn-ea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Arial" charset="0"/>
                <a:ea typeface="+mn-ea"/>
              </a:rPr>
              <a:t>|a) = 3 / (3 + 12 + 7 + 1 + 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AU" dirty="0" smtClean="0"/>
              <a:t>f(</a:t>
            </a:r>
            <a:r>
              <a:rPr lang="en-AU" dirty="0" err="1" smtClean="0"/>
              <a:t>w</a:t>
            </a:r>
            <a:r>
              <a:rPr lang="en-AU" baseline="-25000" dirty="0" err="1" smtClean="0"/>
              <a:t>j</a:t>
            </a:r>
            <a:r>
              <a:rPr lang="en-AU" dirty="0" err="1" smtClean="0"/>
              <a:t>|w</a:t>
            </a:r>
            <a:r>
              <a:rPr lang="en-AU" baseline="-25000" dirty="0" err="1" smtClean="0"/>
              <a:t>i</a:t>
            </a:r>
            <a:r>
              <a:rPr lang="en-AU" dirty="0" smtClean="0"/>
              <a:t>) </a:t>
            </a:r>
            <a:r>
              <a:rPr lang="en-US" altLang="en-US" dirty="0" smtClean="0"/>
              <a:t>: “Pairs” </a:t>
            </a:r>
            <a:endParaRPr lang="en-AU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mtClean="0"/>
              <a:t>The reducer receives the pair (w</a:t>
            </a:r>
            <a:r>
              <a:rPr lang="en-AU" altLang="en-US" baseline="-25000" smtClean="0"/>
              <a:t>i</a:t>
            </a:r>
            <a:r>
              <a:rPr lang="en-AU" altLang="en-US" smtClean="0"/>
              <a:t>, w</a:t>
            </a:r>
            <a:r>
              <a:rPr lang="en-AU" altLang="en-US" baseline="-25000" smtClean="0"/>
              <a:t>j</a:t>
            </a:r>
            <a:r>
              <a:rPr lang="en-AU" altLang="en-US" smtClean="0"/>
              <a:t>) and the count</a:t>
            </a:r>
          </a:p>
          <a:p>
            <a:r>
              <a:rPr lang="en-AU" altLang="en-US" smtClean="0"/>
              <a:t>From this information alone it is not possible to compute f(w</a:t>
            </a:r>
            <a:r>
              <a:rPr lang="en-AU" altLang="en-US" baseline="-25000" smtClean="0"/>
              <a:t>j</a:t>
            </a:r>
            <a:r>
              <a:rPr lang="en-AU" altLang="en-US" smtClean="0"/>
              <a:t>|w</a:t>
            </a:r>
            <a:r>
              <a:rPr lang="en-AU" altLang="en-US" baseline="-25000" smtClean="0"/>
              <a:t>i</a:t>
            </a:r>
            <a:r>
              <a:rPr lang="en-AU" altLang="en-US" smtClean="0"/>
              <a:t>)</a:t>
            </a:r>
          </a:p>
          <a:p>
            <a:pPr lvl="1"/>
            <a:r>
              <a:rPr lang="en-US" altLang="en-US" smtClean="0"/>
              <a:t>Computing relative frequencies requires marginal counts</a:t>
            </a:r>
          </a:p>
          <a:p>
            <a:pPr lvl="1"/>
            <a:r>
              <a:rPr lang="en-US" altLang="en-US" smtClean="0"/>
              <a:t>But the marginal cannot be computed until you see all counts</a:t>
            </a:r>
          </a:p>
          <a:p>
            <a:endParaRPr lang="en-AU" altLang="en-US" smtClean="0"/>
          </a:p>
          <a:p>
            <a:endParaRPr lang="en-AU" altLang="en-US" smtClean="0"/>
          </a:p>
          <a:p>
            <a:endParaRPr lang="en-AU" altLang="en-US" smtClean="0"/>
          </a:p>
          <a:p>
            <a:endParaRPr lang="en-AU" altLang="en-US" smtClean="0"/>
          </a:p>
          <a:p>
            <a:endParaRPr lang="en-US" altLang="en-US" smtClean="0"/>
          </a:p>
          <a:p>
            <a:endParaRPr lang="en-AU" altLang="en-US" smtClean="0"/>
          </a:p>
        </p:txBody>
      </p:sp>
      <p:sp>
        <p:nvSpPr>
          <p:cNvPr id="4" name="TextBox 10"/>
          <p:cNvSpPr txBox="1">
            <a:spLocks noChangeArrowheads="1"/>
          </p:cNvSpPr>
          <p:nvPr/>
        </p:nvSpPr>
        <p:spPr bwMode="auto">
          <a:xfrm>
            <a:off x="1054100" y="3182938"/>
            <a:ext cx="70119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  <a:ea typeface="+mn-ea"/>
              </a:rPr>
              <a:t>((a, b</a:t>
            </a:r>
            <a:r>
              <a:rPr lang="en-US" sz="2000" baseline="-25000" dirty="0">
                <a:solidFill>
                  <a:srgbClr val="000000"/>
                </a:solidFill>
                <a:latin typeface="Arial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Arial" charset="0"/>
                <a:ea typeface="+mn-ea"/>
              </a:rPr>
              <a:t>),  {1, 1, 1, …})</a:t>
            </a:r>
          </a:p>
          <a:p>
            <a:pPr>
              <a:defRPr/>
            </a:pPr>
            <a:endParaRPr lang="en-US" sz="2000" dirty="0">
              <a:solidFill>
                <a:srgbClr val="000000"/>
              </a:solidFill>
              <a:latin typeface="Arial" charset="0"/>
              <a:ea typeface="+mn-ea"/>
            </a:endParaRP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  <a:ea typeface="+mn-ea"/>
              </a:rPr>
              <a:t>No way to compute f(b</a:t>
            </a:r>
            <a:r>
              <a:rPr lang="en-US" sz="2000" baseline="-25000" dirty="0">
                <a:solidFill>
                  <a:srgbClr val="000000"/>
                </a:solidFill>
                <a:latin typeface="Arial" charset="0"/>
                <a:ea typeface="+mn-ea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Arial" charset="0"/>
                <a:ea typeface="+mn-ea"/>
              </a:rPr>
              <a:t>|a) because the marginal is unknown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AU" dirty="0" smtClean="0"/>
              <a:t>f(</a:t>
            </a:r>
            <a:r>
              <a:rPr lang="en-AU" dirty="0" err="1" smtClean="0"/>
              <a:t>w</a:t>
            </a:r>
            <a:r>
              <a:rPr lang="en-AU" baseline="-25000" dirty="0" err="1" smtClean="0"/>
              <a:t>j</a:t>
            </a:r>
            <a:r>
              <a:rPr lang="en-AU" dirty="0" err="1" smtClean="0"/>
              <a:t>|w</a:t>
            </a:r>
            <a:r>
              <a:rPr lang="en-AU" baseline="-25000" dirty="0" err="1" smtClean="0"/>
              <a:t>i</a:t>
            </a:r>
            <a:r>
              <a:rPr lang="en-AU" dirty="0" smtClean="0"/>
              <a:t>) </a:t>
            </a:r>
            <a:r>
              <a:rPr lang="en-US" altLang="en-US" dirty="0" smtClean="0"/>
              <a:t>: “Pairs” </a:t>
            </a:r>
            <a:endParaRPr lang="en-AU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mtClean="0"/>
              <a:t>Solution 1: Fortunately, as for the mapper, also the reducer can preserve state across multiple keys</a:t>
            </a:r>
          </a:p>
          <a:p>
            <a:pPr lvl="1"/>
            <a:r>
              <a:rPr lang="en-AU" altLang="en-US" smtClean="0"/>
              <a:t>We can buffer in memory all the words that co-occur with w</a:t>
            </a:r>
            <a:r>
              <a:rPr lang="en-AU" altLang="en-US" baseline="-25000" smtClean="0"/>
              <a:t>i</a:t>
            </a:r>
            <a:r>
              <a:rPr lang="en-AU" altLang="en-US" smtClean="0"/>
              <a:t> and their counts</a:t>
            </a:r>
          </a:p>
          <a:p>
            <a:pPr lvl="1"/>
            <a:r>
              <a:rPr lang="en-AU" altLang="en-US" smtClean="0"/>
              <a:t>This is basically building the associative array in the stripes method </a:t>
            </a:r>
          </a:p>
          <a:p>
            <a:pPr lvl="1"/>
            <a:endParaRPr lang="en-US" altLang="en-US" smtClean="0"/>
          </a:p>
          <a:p>
            <a:pPr lvl="1"/>
            <a:endParaRPr lang="en-US" altLang="en-US" smtClean="0"/>
          </a:p>
          <a:p>
            <a:pPr lvl="1"/>
            <a:endParaRPr lang="en-US" altLang="en-US" smtClean="0"/>
          </a:p>
          <a:p>
            <a:pPr lvl="1"/>
            <a:endParaRPr lang="en-US" altLang="en-US" smtClean="0"/>
          </a:p>
          <a:p>
            <a:pPr lvl="1"/>
            <a:endParaRPr lang="en-US" altLang="en-US" smtClean="0"/>
          </a:p>
          <a:p>
            <a:pPr lvl="1"/>
            <a:r>
              <a:rPr lang="en-US" altLang="en-US" smtClean="0">
                <a:solidFill>
                  <a:srgbClr val="FF0000"/>
                </a:solidFill>
              </a:rPr>
              <a:t>Problems?</a:t>
            </a:r>
          </a:p>
          <a:p>
            <a:endParaRPr lang="en-AU" altLang="en-US" smtClean="0"/>
          </a:p>
        </p:txBody>
      </p:sp>
      <p:sp>
        <p:nvSpPr>
          <p:cNvPr id="4" name="TextBox 10"/>
          <p:cNvSpPr txBox="1">
            <a:spLocks noChangeArrowheads="1"/>
          </p:cNvSpPr>
          <p:nvPr/>
        </p:nvSpPr>
        <p:spPr bwMode="auto">
          <a:xfrm>
            <a:off x="2352675" y="3511550"/>
            <a:ext cx="40973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  <a:ea typeface="+mn-ea"/>
              </a:rPr>
              <a:t>a →  {b</a:t>
            </a:r>
            <a:r>
              <a:rPr lang="en-US" sz="2000" baseline="-25000" dirty="0">
                <a:solidFill>
                  <a:srgbClr val="000000"/>
                </a:solidFill>
                <a:latin typeface="Arial" charset="0"/>
                <a:ea typeface="+mn-ea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Arial" charset="0"/>
                <a:ea typeface="+mn-ea"/>
              </a:rPr>
              <a:t>:3, b</a:t>
            </a:r>
            <a:r>
              <a:rPr lang="en-US" sz="2000" baseline="-25000" dirty="0">
                <a:solidFill>
                  <a:srgbClr val="000000"/>
                </a:solidFill>
                <a:latin typeface="Arial" charset="0"/>
                <a:ea typeface="+mn-ea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Arial" charset="0"/>
                <a:ea typeface="+mn-ea"/>
              </a:rPr>
              <a:t> :12, b</a:t>
            </a:r>
            <a:r>
              <a:rPr lang="en-US" sz="2000" baseline="-25000" dirty="0">
                <a:solidFill>
                  <a:srgbClr val="000000"/>
                </a:solidFill>
                <a:latin typeface="Arial" charset="0"/>
                <a:ea typeface="+mn-ea"/>
              </a:rPr>
              <a:t>3</a:t>
            </a:r>
            <a:r>
              <a:rPr lang="en-US" sz="2000" dirty="0">
                <a:solidFill>
                  <a:srgbClr val="000000"/>
                </a:solidFill>
                <a:latin typeface="Arial" charset="0"/>
                <a:ea typeface="+mn-ea"/>
              </a:rPr>
              <a:t> :7, b</a:t>
            </a:r>
            <a:r>
              <a:rPr lang="en-US" sz="2000" baseline="-25000" dirty="0">
                <a:solidFill>
                  <a:srgbClr val="000000"/>
                </a:solidFill>
                <a:latin typeface="Arial" charset="0"/>
                <a:ea typeface="+mn-ea"/>
              </a:rPr>
              <a:t>4</a:t>
            </a:r>
            <a:r>
              <a:rPr lang="en-US" sz="2000" dirty="0">
                <a:solidFill>
                  <a:srgbClr val="000000"/>
                </a:solidFill>
                <a:latin typeface="Arial" charset="0"/>
                <a:ea typeface="+mn-ea"/>
              </a:rPr>
              <a:t> :1, … }</a:t>
            </a:r>
          </a:p>
          <a:p>
            <a:pPr>
              <a:defRPr/>
            </a:pPr>
            <a:endParaRPr lang="en-US" sz="2000" dirty="0">
              <a:solidFill>
                <a:srgbClr val="000000"/>
              </a:solidFill>
              <a:latin typeface="Arial" charset="0"/>
              <a:ea typeface="+mn-ea"/>
            </a:endParaRP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  <a:ea typeface="+mn-ea"/>
              </a:rPr>
              <a:t>is now buffered in the reducer side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AU" dirty="0" smtClean="0"/>
              <a:t>f(</a:t>
            </a:r>
            <a:r>
              <a:rPr lang="en-AU" dirty="0" err="1" smtClean="0"/>
              <a:t>w</a:t>
            </a:r>
            <a:r>
              <a:rPr lang="en-AU" baseline="-25000" dirty="0" err="1" smtClean="0"/>
              <a:t>j</a:t>
            </a:r>
            <a:r>
              <a:rPr lang="en-AU" dirty="0" err="1" smtClean="0"/>
              <a:t>|w</a:t>
            </a:r>
            <a:r>
              <a:rPr lang="en-AU" baseline="-25000" dirty="0" err="1" smtClean="0"/>
              <a:t>i</a:t>
            </a:r>
            <a:r>
              <a:rPr lang="en-AU" dirty="0" smtClean="0"/>
              <a:t>) </a:t>
            </a:r>
            <a:r>
              <a:rPr lang="en-US" altLang="en-US" dirty="0" smtClean="0"/>
              <a:t>: “Pairs” </a:t>
            </a:r>
            <a:endParaRPr lang="en-AU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altLang="en-US" smtClean="0"/>
          </a:p>
          <a:p>
            <a:endParaRPr lang="en-AU" altLang="en-US" smtClean="0"/>
          </a:p>
          <a:p>
            <a:endParaRPr lang="en-AU" altLang="en-US" smtClean="0"/>
          </a:p>
          <a:p>
            <a:endParaRPr lang="en-AU" altLang="en-US" smtClean="0"/>
          </a:p>
          <a:p>
            <a:endParaRPr lang="en-AU" altLang="en-US" smtClean="0"/>
          </a:p>
          <a:p>
            <a:endParaRPr lang="en-AU" altLang="en-US" smtClean="0"/>
          </a:p>
          <a:p>
            <a:endParaRPr lang="en-AU" altLang="en-US" smtClean="0"/>
          </a:p>
          <a:p>
            <a:endParaRPr lang="en-AU" altLang="en-US" smtClean="0"/>
          </a:p>
          <a:p>
            <a:r>
              <a:rPr lang="en-AU" altLang="en-US" smtClean="0"/>
              <a:t>We must define the sort order of the pair !!</a:t>
            </a:r>
          </a:p>
          <a:p>
            <a:pPr lvl="1"/>
            <a:r>
              <a:rPr lang="en-AU" altLang="en-US" smtClean="0"/>
              <a:t>In this way, the keys are first sorted by the left word, and then by the right word (in the pair)</a:t>
            </a:r>
          </a:p>
          <a:p>
            <a:pPr lvl="1"/>
            <a:r>
              <a:rPr lang="en-AU" altLang="en-US" smtClean="0"/>
              <a:t>Hence, we can detect if all pairs associated with the word we are conditioning on (w</a:t>
            </a:r>
            <a:r>
              <a:rPr lang="en-AU" altLang="en-US" baseline="-25000" smtClean="0"/>
              <a:t>i</a:t>
            </a:r>
            <a:r>
              <a:rPr lang="en-AU" altLang="en-US" smtClean="0"/>
              <a:t>) have been seen</a:t>
            </a:r>
          </a:p>
          <a:p>
            <a:pPr lvl="1"/>
            <a:r>
              <a:rPr lang="en-AU" altLang="en-US" smtClean="0"/>
              <a:t>At this point, we can use the in-memory buffer, compute the relative frequencies and emit</a:t>
            </a:r>
            <a:endParaRPr lang="en-US" altLang="en-US" smtClean="0"/>
          </a:p>
          <a:p>
            <a:endParaRPr lang="en-AU" altLang="en-US" smtClean="0"/>
          </a:p>
        </p:txBody>
      </p:sp>
      <p:sp>
        <p:nvSpPr>
          <p:cNvPr id="4" name="TextBox 10"/>
          <p:cNvSpPr txBox="1">
            <a:spLocks noChangeArrowheads="1"/>
          </p:cNvSpPr>
          <p:nvPr/>
        </p:nvSpPr>
        <p:spPr bwMode="auto">
          <a:xfrm>
            <a:off x="2563813" y="1084263"/>
            <a:ext cx="4414837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  <a:ea typeface="+mn-ea"/>
              </a:rPr>
              <a:t>If reducers receive pairs not sorted</a:t>
            </a:r>
          </a:p>
          <a:p>
            <a:pPr>
              <a:defRPr/>
            </a:pPr>
            <a:endParaRPr lang="en-US" sz="2000" dirty="0">
              <a:solidFill>
                <a:srgbClr val="000000"/>
              </a:solidFill>
              <a:latin typeface="Arial" charset="0"/>
              <a:ea typeface="+mn-ea"/>
            </a:endParaRP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((a, b</a:t>
            </a:r>
            <a:r>
              <a:rPr lang="en-US" sz="2000" baseline="-25000" dirty="0">
                <a:solidFill>
                  <a:srgbClr val="000000"/>
                </a:solidFill>
                <a:latin typeface="Arial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),  {1, 1, 1, …})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((c, d</a:t>
            </a:r>
            <a:r>
              <a:rPr lang="en-US" sz="2000" baseline="-25000" dirty="0">
                <a:solidFill>
                  <a:srgbClr val="000000"/>
                </a:solidFill>
                <a:latin typeface="Arial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),  {1, 1, 1, …})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((a, b</a:t>
            </a:r>
            <a:r>
              <a:rPr lang="en-US" sz="20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),  {1, 1, 1, …})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  <a:ea typeface="+mn-ea"/>
              </a:rPr>
              <a:t>… …</a:t>
            </a:r>
          </a:p>
          <a:p>
            <a:pPr>
              <a:defRPr/>
            </a:pPr>
            <a:endParaRPr lang="en-US" sz="2000" dirty="0">
              <a:solidFill>
                <a:srgbClr val="000000"/>
              </a:solidFill>
              <a:latin typeface="Arial" charset="0"/>
              <a:ea typeface="+mn-ea"/>
            </a:endParaRP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  <a:ea typeface="+mn-ea"/>
              </a:rPr>
              <a:t>When we can compute the marginal?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AU" dirty="0" smtClean="0"/>
              <a:t>f(</a:t>
            </a:r>
            <a:r>
              <a:rPr lang="en-AU" dirty="0" err="1" smtClean="0"/>
              <a:t>w</a:t>
            </a:r>
            <a:r>
              <a:rPr lang="en-AU" baseline="-25000" dirty="0" err="1" smtClean="0"/>
              <a:t>j</a:t>
            </a:r>
            <a:r>
              <a:rPr lang="en-AU" dirty="0" err="1" smtClean="0"/>
              <a:t>|w</a:t>
            </a:r>
            <a:r>
              <a:rPr lang="en-AU" baseline="-25000" dirty="0" err="1" smtClean="0"/>
              <a:t>i</a:t>
            </a:r>
            <a:r>
              <a:rPr lang="en-AU" dirty="0" smtClean="0"/>
              <a:t>) </a:t>
            </a:r>
            <a:r>
              <a:rPr lang="en-US" altLang="en-US" dirty="0" smtClean="0"/>
              <a:t>: “Pairs” </a:t>
            </a:r>
            <a:endParaRPr lang="en-AU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altLang="en-US" smtClean="0"/>
          </a:p>
          <a:p>
            <a:endParaRPr lang="en-AU" altLang="en-US" smtClean="0"/>
          </a:p>
          <a:p>
            <a:endParaRPr lang="en-AU" altLang="en-US" smtClean="0"/>
          </a:p>
          <a:p>
            <a:endParaRPr lang="en-AU" altLang="en-US" smtClean="0"/>
          </a:p>
          <a:p>
            <a:endParaRPr lang="en-AU" altLang="en-US" smtClean="0"/>
          </a:p>
          <a:p>
            <a:r>
              <a:rPr lang="en-AU" altLang="en-US" smtClean="0"/>
              <a:t>We must define an appropriate partitioner</a:t>
            </a:r>
          </a:p>
          <a:p>
            <a:pPr lvl="1"/>
            <a:r>
              <a:rPr lang="en-AU" altLang="en-US" smtClean="0"/>
              <a:t>The default partitioner is based on the hash value of the intermediate key, modulo the number of reducers</a:t>
            </a:r>
          </a:p>
          <a:p>
            <a:pPr lvl="1"/>
            <a:r>
              <a:rPr lang="en-AU" altLang="en-US" smtClean="0"/>
              <a:t>For a complex key, the raw byte representation is used to compute the hash value </a:t>
            </a:r>
          </a:p>
          <a:p>
            <a:pPr lvl="2"/>
            <a:r>
              <a:rPr lang="en-AU" altLang="en-US" smtClean="0"/>
              <a:t>Hence, there is no guarantee that the pair (dog, aardvark) and (dog,zebra) are sent to the same reducer</a:t>
            </a:r>
          </a:p>
          <a:p>
            <a:pPr lvl="1"/>
            <a:r>
              <a:rPr lang="en-AU" altLang="en-US" smtClean="0"/>
              <a:t>What we want is that all pairs with the same left word are sent to the same reducer</a:t>
            </a:r>
          </a:p>
          <a:p>
            <a:endParaRPr lang="en-US" altLang="en-US" smtClean="0"/>
          </a:p>
          <a:p>
            <a:r>
              <a:rPr lang="en-US" altLang="en-US" smtClean="0">
                <a:solidFill>
                  <a:srgbClr val="FF0000"/>
                </a:solidFill>
              </a:rPr>
              <a:t>Still suffer from the memory problem!</a:t>
            </a:r>
            <a:endParaRPr lang="en-AU" altLang="en-US" smtClean="0">
              <a:solidFill>
                <a:srgbClr val="FF0000"/>
              </a:solidFill>
            </a:endParaRPr>
          </a:p>
        </p:txBody>
      </p:sp>
      <p:sp>
        <p:nvSpPr>
          <p:cNvPr id="4" name="TextBox 10"/>
          <p:cNvSpPr txBox="1">
            <a:spLocks noChangeArrowheads="1"/>
          </p:cNvSpPr>
          <p:nvPr/>
        </p:nvSpPr>
        <p:spPr bwMode="auto">
          <a:xfrm>
            <a:off x="1274763" y="1252538"/>
            <a:ext cx="63642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((a, b</a:t>
            </a:r>
            <a:r>
              <a:rPr lang="en-US" sz="2000" baseline="-25000" dirty="0">
                <a:solidFill>
                  <a:srgbClr val="000000"/>
                </a:solidFill>
                <a:latin typeface="Arial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),  {1, 1, 1, …}) and ((a, b</a:t>
            </a:r>
            <a:r>
              <a:rPr lang="en-US" sz="20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),  {1, 1, 1, …}) may be</a:t>
            </a: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assigned to different reducers!</a:t>
            </a:r>
          </a:p>
          <a:p>
            <a:pPr>
              <a:defRPr/>
            </a:pPr>
            <a:endParaRPr lang="en-US" sz="2000" dirty="0">
              <a:solidFill>
                <a:srgbClr val="000000"/>
              </a:solidFill>
              <a:latin typeface="Arial" charset="0"/>
            </a:endParaRP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Default </a:t>
            </a:r>
            <a:r>
              <a:rPr lang="en-US" sz="2000" dirty="0" err="1">
                <a:solidFill>
                  <a:srgbClr val="000000"/>
                </a:solidFill>
                <a:latin typeface="Arial" charset="0"/>
              </a:rPr>
              <a:t>partitioner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 computed based on the whole key.</a:t>
            </a:r>
            <a:endParaRPr lang="en-US" sz="2000" dirty="0">
              <a:solidFill>
                <a:srgbClr val="000000"/>
              </a:solidFill>
              <a:latin typeface="Arial" charset="0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AU" dirty="0" smtClean="0"/>
              <a:t>f(</a:t>
            </a:r>
            <a:r>
              <a:rPr lang="en-AU" dirty="0" err="1" smtClean="0"/>
              <a:t>w</a:t>
            </a:r>
            <a:r>
              <a:rPr lang="en-AU" baseline="-25000" dirty="0" err="1" smtClean="0"/>
              <a:t>j</a:t>
            </a:r>
            <a:r>
              <a:rPr lang="en-AU" dirty="0" err="1" smtClean="0"/>
              <a:t>|w</a:t>
            </a:r>
            <a:r>
              <a:rPr lang="en-AU" baseline="-25000" dirty="0" err="1" smtClean="0"/>
              <a:t>i</a:t>
            </a:r>
            <a:r>
              <a:rPr lang="en-AU" dirty="0" smtClean="0"/>
              <a:t>) </a:t>
            </a:r>
            <a:r>
              <a:rPr lang="en-US" altLang="en-US" dirty="0" smtClean="0"/>
              <a:t>: “Pairs” </a:t>
            </a:r>
            <a:endParaRPr lang="en-AU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Better solutions?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r>
              <a:rPr lang="en-AU" altLang="en-US" smtClean="0"/>
              <a:t>The key is to properly sequence data presented to reducers</a:t>
            </a:r>
          </a:p>
          <a:p>
            <a:pPr lvl="1"/>
            <a:r>
              <a:rPr lang="en-AU" altLang="en-US" smtClean="0"/>
              <a:t>If it were possible to compute the marginal in the reducer before processing the join counts, the reducer could simply divide the joint counts received from mappers by the marginal</a:t>
            </a:r>
          </a:p>
          <a:p>
            <a:pPr lvl="1"/>
            <a:r>
              <a:rPr lang="en-AU" altLang="en-US" smtClean="0"/>
              <a:t>The notion of “before” and “after” can be captured in the </a:t>
            </a:r>
            <a:r>
              <a:rPr lang="en-AU" altLang="en-US" smtClean="0">
                <a:solidFill>
                  <a:srgbClr val="FF0000"/>
                </a:solidFill>
              </a:rPr>
              <a:t>ordering of key-value pairs </a:t>
            </a:r>
          </a:p>
          <a:p>
            <a:pPr lvl="1"/>
            <a:r>
              <a:rPr lang="en-AU" altLang="en-US" smtClean="0"/>
              <a:t>The programmer can define the sort order of keys so that data needed earlier is presented to the reducer before data that is needed later </a:t>
            </a:r>
          </a:p>
        </p:txBody>
      </p:sp>
      <p:sp>
        <p:nvSpPr>
          <p:cNvPr id="16388" name="TextBox 3"/>
          <p:cNvSpPr txBox="1">
            <a:spLocks noChangeArrowheads="1"/>
          </p:cNvSpPr>
          <p:nvPr/>
        </p:nvSpPr>
        <p:spPr bwMode="auto">
          <a:xfrm>
            <a:off x="1690688" y="1974850"/>
            <a:ext cx="1628775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84" charset="2"/>
              <a:buChar char="n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hlink"/>
              </a:buClr>
              <a:buSzPct val="80000"/>
              <a:buFont typeface="Monotype Sorts" pitchFamily="-84" charset="2"/>
              <a:buChar char="l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2pPr>
            <a:lvl3pPr marL="108585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itchFamily="18" charset="2"/>
              <a:buChar char="4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3pPr>
            <a:lvl4pPr marL="1428750" indent="-228600">
              <a:spcBef>
                <a:spcPct val="35000"/>
              </a:spcBef>
              <a:buClr>
                <a:schemeClr val="hlink"/>
              </a:buClr>
              <a:buChar char="–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4pPr>
            <a:lvl5pPr marL="177165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5pPr>
            <a:lvl6pPr marL="22288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6pPr>
            <a:lvl7pPr marL="26860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7pPr>
            <a:lvl8pPr marL="31432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8pPr>
            <a:lvl9pPr marL="36004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>
                <a:solidFill>
                  <a:srgbClr val="000000"/>
                </a:solidFill>
                <a:latin typeface="Calibri" pitchFamily="34" charset="0"/>
              </a:rPr>
              <a:t>(a, b</a:t>
            </a:r>
            <a:r>
              <a:rPr kumimoji="0" lang="en-US" altLang="en-US" sz="2000" baseline="-25000">
                <a:solidFill>
                  <a:srgbClr val="000000"/>
                </a:solidFill>
                <a:latin typeface="Calibri" pitchFamily="34" charset="0"/>
              </a:rPr>
              <a:t>1</a:t>
            </a:r>
            <a:r>
              <a:rPr kumimoji="0" lang="en-US" altLang="en-US" sz="2000">
                <a:solidFill>
                  <a:srgbClr val="000000"/>
                </a:solidFill>
                <a:latin typeface="Calibri" pitchFamily="34" charset="0"/>
              </a:rPr>
              <a:t>) → 3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>
                <a:solidFill>
                  <a:srgbClr val="000000"/>
                </a:solidFill>
                <a:latin typeface="Calibri" pitchFamily="34" charset="0"/>
              </a:rPr>
              <a:t>(a, b</a:t>
            </a:r>
            <a:r>
              <a:rPr kumimoji="0" lang="en-US" altLang="en-US" sz="2000" baseline="-25000">
                <a:solidFill>
                  <a:srgbClr val="000000"/>
                </a:solidFill>
                <a:latin typeface="Calibri" pitchFamily="34" charset="0"/>
              </a:rPr>
              <a:t>2</a:t>
            </a:r>
            <a:r>
              <a:rPr kumimoji="0" lang="en-US" altLang="en-US" sz="2000">
                <a:solidFill>
                  <a:srgbClr val="000000"/>
                </a:solidFill>
                <a:latin typeface="Calibri" pitchFamily="34" charset="0"/>
              </a:rPr>
              <a:t>) → 12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>
                <a:solidFill>
                  <a:srgbClr val="000000"/>
                </a:solidFill>
                <a:latin typeface="Calibri" pitchFamily="34" charset="0"/>
              </a:rPr>
              <a:t>(a, b</a:t>
            </a:r>
            <a:r>
              <a:rPr kumimoji="0" lang="en-US" altLang="en-US" sz="2000" baseline="-25000">
                <a:solidFill>
                  <a:srgbClr val="000000"/>
                </a:solidFill>
                <a:latin typeface="Calibri" pitchFamily="34" charset="0"/>
              </a:rPr>
              <a:t>3</a:t>
            </a:r>
            <a:r>
              <a:rPr kumimoji="0" lang="en-US" altLang="en-US" sz="2000">
                <a:solidFill>
                  <a:srgbClr val="000000"/>
                </a:solidFill>
                <a:latin typeface="Calibri" pitchFamily="34" charset="0"/>
              </a:rPr>
              <a:t>) → 7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>
                <a:solidFill>
                  <a:srgbClr val="000000"/>
                </a:solidFill>
                <a:latin typeface="Calibri" pitchFamily="34" charset="0"/>
              </a:rPr>
              <a:t>(a, b</a:t>
            </a:r>
            <a:r>
              <a:rPr kumimoji="0" lang="en-US" altLang="en-US" sz="2000" baseline="-25000">
                <a:solidFill>
                  <a:srgbClr val="000000"/>
                </a:solidFill>
                <a:latin typeface="Calibri" pitchFamily="34" charset="0"/>
              </a:rPr>
              <a:t>4</a:t>
            </a:r>
            <a:r>
              <a:rPr kumimoji="0" lang="en-US" altLang="en-US" sz="2000">
                <a:solidFill>
                  <a:srgbClr val="000000"/>
                </a:solidFill>
                <a:latin typeface="Calibri" pitchFamily="34" charset="0"/>
              </a:rPr>
              <a:t>) → 1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>
                <a:solidFill>
                  <a:srgbClr val="000000"/>
                </a:solidFill>
                <a:latin typeface="Calibri" pitchFamily="34" charset="0"/>
              </a:rPr>
              <a:t>…</a:t>
            </a:r>
          </a:p>
        </p:txBody>
      </p:sp>
      <p:sp>
        <p:nvSpPr>
          <p:cNvPr id="5" name="Right Arrow 4"/>
          <p:cNvSpPr>
            <a:spLocks noChangeArrowheads="1"/>
          </p:cNvSpPr>
          <p:nvPr/>
        </p:nvSpPr>
        <p:spPr bwMode="auto">
          <a:xfrm>
            <a:off x="3976688" y="2387600"/>
            <a:ext cx="914400" cy="381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defRPr/>
            </a:pPr>
            <a:endParaRPr lang="en-US" altLang="en-US" b="1" smtClean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16390" name="TextBox 6"/>
          <p:cNvSpPr txBox="1">
            <a:spLocks noChangeArrowheads="1"/>
          </p:cNvSpPr>
          <p:nvPr/>
        </p:nvSpPr>
        <p:spPr bwMode="ltGray">
          <a:xfrm>
            <a:off x="1690688" y="1549400"/>
            <a:ext cx="1492250" cy="4000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84" charset="2"/>
              <a:buChar char="n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hlink"/>
              </a:buClr>
              <a:buSzPct val="80000"/>
              <a:buFont typeface="Monotype Sorts" pitchFamily="-84" charset="2"/>
              <a:buChar char="l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2pPr>
            <a:lvl3pPr marL="108585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itchFamily="18" charset="2"/>
              <a:buChar char="4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3pPr>
            <a:lvl4pPr marL="1428750" indent="-228600">
              <a:spcBef>
                <a:spcPct val="35000"/>
              </a:spcBef>
              <a:buClr>
                <a:schemeClr val="hlink"/>
              </a:buClr>
              <a:buChar char="–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4pPr>
            <a:lvl5pPr marL="177165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5pPr>
            <a:lvl6pPr marL="22288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6pPr>
            <a:lvl7pPr marL="26860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7pPr>
            <a:lvl8pPr marL="31432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8pPr>
            <a:lvl9pPr marL="36004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>
                <a:solidFill>
                  <a:srgbClr val="000000"/>
                </a:solidFill>
                <a:latin typeface="Calibri" pitchFamily="34" charset="0"/>
              </a:rPr>
              <a:t>(a, *) → 32 </a:t>
            </a:r>
          </a:p>
        </p:txBody>
      </p:sp>
      <p:sp>
        <p:nvSpPr>
          <p:cNvPr id="16391" name="TextBox 7"/>
          <p:cNvSpPr txBox="1">
            <a:spLocks noChangeArrowheads="1"/>
          </p:cNvSpPr>
          <p:nvPr/>
        </p:nvSpPr>
        <p:spPr bwMode="auto">
          <a:xfrm>
            <a:off x="5395913" y="1974850"/>
            <a:ext cx="20574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84" charset="2"/>
              <a:buChar char="n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hlink"/>
              </a:buClr>
              <a:buSzPct val="80000"/>
              <a:buFont typeface="Monotype Sorts" pitchFamily="-84" charset="2"/>
              <a:buChar char="l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2pPr>
            <a:lvl3pPr marL="108585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itchFamily="18" charset="2"/>
              <a:buChar char="4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3pPr>
            <a:lvl4pPr marL="1428750" indent="-228600">
              <a:spcBef>
                <a:spcPct val="35000"/>
              </a:spcBef>
              <a:buClr>
                <a:schemeClr val="hlink"/>
              </a:buClr>
              <a:buChar char="–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4pPr>
            <a:lvl5pPr marL="177165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5pPr>
            <a:lvl6pPr marL="22288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6pPr>
            <a:lvl7pPr marL="26860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7pPr>
            <a:lvl8pPr marL="31432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8pPr>
            <a:lvl9pPr marL="36004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>
                <a:solidFill>
                  <a:srgbClr val="000000"/>
                </a:solidFill>
                <a:latin typeface="Calibri" pitchFamily="34" charset="0"/>
              </a:rPr>
              <a:t>(a, b</a:t>
            </a:r>
            <a:r>
              <a:rPr kumimoji="0" lang="en-US" altLang="en-US" sz="2000" baseline="-25000">
                <a:solidFill>
                  <a:srgbClr val="000000"/>
                </a:solidFill>
                <a:latin typeface="Calibri" pitchFamily="34" charset="0"/>
              </a:rPr>
              <a:t>1</a:t>
            </a:r>
            <a:r>
              <a:rPr kumimoji="0" lang="en-US" altLang="en-US" sz="2000">
                <a:solidFill>
                  <a:srgbClr val="000000"/>
                </a:solidFill>
                <a:latin typeface="Calibri" pitchFamily="34" charset="0"/>
              </a:rPr>
              <a:t>) → 3 / 32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>
                <a:solidFill>
                  <a:srgbClr val="000000"/>
                </a:solidFill>
                <a:latin typeface="Calibri" pitchFamily="34" charset="0"/>
              </a:rPr>
              <a:t>(a, b</a:t>
            </a:r>
            <a:r>
              <a:rPr kumimoji="0" lang="en-US" altLang="en-US" sz="2000" baseline="-25000">
                <a:solidFill>
                  <a:srgbClr val="000000"/>
                </a:solidFill>
                <a:latin typeface="Calibri" pitchFamily="34" charset="0"/>
              </a:rPr>
              <a:t>2</a:t>
            </a:r>
            <a:r>
              <a:rPr kumimoji="0" lang="en-US" altLang="en-US" sz="2000">
                <a:solidFill>
                  <a:srgbClr val="000000"/>
                </a:solidFill>
                <a:latin typeface="Calibri" pitchFamily="34" charset="0"/>
              </a:rPr>
              <a:t>) → 12 / 32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>
                <a:solidFill>
                  <a:srgbClr val="000000"/>
                </a:solidFill>
                <a:latin typeface="Calibri" pitchFamily="34" charset="0"/>
              </a:rPr>
              <a:t>(a, b</a:t>
            </a:r>
            <a:r>
              <a:rPr kumimoji="0" lang="en-US" altLang="en-US" sz="2000" baseline="-25000">
                <a:solidFill>
                  <a:srgbClr val="000000"/>
                </a:solidFill>
                <a:latin typeface="Calibri" pitchFamily="34" charset="0"/>
              </a:rPr>
              <a:t>3</a:t>
            </a:r>
            <a:r>
              <a:rPr kumimoji="0" lang="en-US" altLang="en-US" sz="2000">
                <a:solidFill>
                  <a:srgbClr val="000000"/>
                </a:solidFill>
                <a:latin typeface="Calibri" pitchFamily="34" charset="0"/>
              </a:rPr>
              <a:t>) → 7 / 32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>
                <a:solidFill>
                  <a:srgbClr val="000000"/>
                </a:solidFill>
                <a:latin typeface="Calibri" pitchFamily="34" charset="0"/>
              </a:rPr>
              <a:t>(a, b</a:t>
            </a:r>
            <a:r>
              <a:rPr kumimoji="0" lang="en-US" altLang="en-US" sz="2000" baseline="-25000">
                <a:solidFill>
                  <a:srgbClr val="000000"/>
                </a:solidFill>
                <a:latin typeface="Calibri" pitchFamily="34" charset="0"/>
              </a:rPr>
              <a:t>4</a:t>
            </a:r>
            <a:r>
              <a:rPr kumimoji="0" lang="en-US" altLang="en-US" sz="2000">
                <a:solidFill>
                  <a:srgbClr val="000000"/>
                </a:solidFill>
                <a:latin typeface="Calibri" pitchFamily="34" charset="0"/>
              </a:rPr>
              <a:t>) → 1 / 32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>
                <a:solidFill>
                  <a:srgbClr val="000000"/>
                </a:solidFill>
                <a:latin typeface="Calibri" pitchFamily="34" charset="0"/>
              </a:rPr>
              <a:t>…</a:t>
            </a:r>
          </a:p>
        </p:txBody>
      </p:sp>
      <p:sp>
        <p:nvSpPr>
          <p:cNvPr id="16392" name="TextBox 8"/>
          <p:cNvSpPr txBox="1">
            <a:spLocks noChangeArrowheads="1"/>
          </p:cNvSpPr>
          <p:nvPr/>
        </p:nvSpPr>
        <p:spPr bwMode="auto">
          <a:xfrm>
            <a:off x="3290888" y="1592263"/>
            <a:ext cx="51466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84" charset="2"/>
              <a:buChar char="n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hlink"/>
              </a:buClr>
              <a:buSzPct val="80000"/>
              <a:buFont typeface="Monotype Sorts" pitchFamily="-84" charset="2"/>
              <a:buChar char="l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2pPr>
            <a:lvl3pPr marL="108585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itchFamily="18" charset="2"/>
              <a:buChar char="4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3pPr>
            <a:lvl4pPr marL="1428750" indent="-228600">
              <a:spcBef>
                <a:spcPct val="35000"/>
              </a:spcBef>
              <a:buClr>
                <a:schemeClr val="hlink"/>
              </a:buClr>
              <a:buChar char="–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4pPr>
            <a:lvl5pPr marL="177165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5pPr>
            <a:lvl6pPr marL="22288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6pPr>
            <a:lvl7pPr marL="26860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7pPr>
            <a:lvl8pPr marL="31432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8pPr>
            <a:lvl9pPr marL="36004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itchFamily="-8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b="1">
                <a:solidFill>
                  <a:srgbClr val="000000"/>
                </a:solidFill>
                <a:latin typeface="Calibri" pitchFamily="34" charset="0"/>
              </a:rPr>
              <a:t>Reducer holds this value in memory, rather than the stripe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3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AU" dirty="0" smtClean="0"/>
              <a:t>f(</a:t>
            </a:r>
            <a:r>
              <a:rPr lang="en-AU" dirty="0" err="1" smtClean="0"/>
              <a:t>w</a:t>
            </a:r>
            <a:r>
              <a:rPr lang="en-AU" baseline="-25000" dirty="0" err="1" smtClean="0"/>
              <a:t>j</a:t>
            </a:r>
            <a:r>
              <a:rPr lang="en-AU" dirty="0" err="1" smtClean="0"/>
              <a:t>|w</a:t>
            </a:r>
            <a:r>
              <a:rPr lang="en-AU" baseline="-25000" dirty="0" err="1" smtClean="0"/>
              <a:t>i</a:t>
            </a:r>
            <a:r>
              <a:rPr lang="en-AU" dirty="0" smtClean="0"/>
              <a:t>) </a:t>
            </a:r>
            <a:r>
              <a:rPr lang="en-US" altLang="en-US" dirty="0" smtClean="0"/>
              <a:t>: “Pairs” – Order Inversion</a:t>
            </a:r>
            <a:endParaRPr lang="en-AU" dirty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A better solution based on order inversion</a:t>
            </a:r>
          </a:p>
          <a:p>
            <a:endParaRPr lang="en-US" altLang="en-US" smtClean="0"/>
          </a:p>
          <a:p>
            <a:r>
              <a:rPr lang="en-US" altLang="en-US" smtClean="0"/>
              <a:t>The mapper:</a:t>
            </a:r>
          </a:p>
          <a:p>
            <a:pPr lvl="1"/>
            <a:r>
              <a:rPr lang="en-AU" altLang="en-US" smtClean="0"/>
              <a:t>additionally emits a “special” key of the form (w</a:t>
            </a:r>
            <a:r>
              <a:rPr lang="en-US" altLang="zh-CN" baseline="-25000" smtClean="0"/>
              <a:t>i</a:t>
            </a:r>
            <a:r>
              <a:rPr lang="en-AU" altLang="en-US" smtClean="0"/>
              <a:t>, ∗)</a:t>
            </a:r>
          </a:p>
          <a:p>
            <a:pPr lvl="1"/>
            <a:r>
              <a:rPr lang="en-AU" altLang="en-US" smtClean="0"/>
              <a:t>The value associated to the special key is one, that represents the contribution of the word pair to the marginal </a:t>
            </a:r>
          </a:p>
          <a:p>
            <a:pPr lvl="1"/>
            <a:r>
              <a:rPr lang="en-AU" altLang="en-US" smtClean="0"/>
              <a:t>Using combiners, these partial marginal counts will be aggregated before being sent to the reducers</a:t>
            </a:r>
            <a:endParaRPr lang="en-US" altLang="en-US" smtClean="0"/>
          </a:p>
          <a:p>
            <a:endParaRPr lang="en-US" altLang="en-US" smtClean="0"/>
          </a:p>
          <a:p>
            <a:r>
              <a:rPr lang="en-US" altLang="zh-CN" smtClean="0"/>
              <a:t>The reducer:</a:t>
            </a:r>
          </a:p>
          <a:p>
            <a:pPr lvl="1"/>
            <a:r>
              <a:rPr lang="en-AU" altLang="en-US" smtClean="0"/>
              <a:t>We must make sure that the special key-value pairs are processed before any other key-value pairs where the left word is w</a:t>
            </a:r>
            <a:r>
              <a:rPr lang="en-AU" altLang="en-US" baseline="-25000" smtClean="0"/>
              <a:t>i  </a:t>
            </a:r>
            <a:r>
              <a:rPr lang="en-US" altLang="en-US" smtClean="0">
                <a:solidFill>
                  <a:srgbClr val="FF0000"/>
                </a:solidFill>
              </a:rPr>
              <a:t>(define sort order)</a:t>
            </a:r>
            <a:endParaRPr lang="en-AU" altLang="en-US" baseline="-25000" smtClean="0">
              <a:solidFill>
                <a:srgbClr val="FF0000"/>
              </a:solidFill>
            </a:endParaRPr>
          </a:p>
          <a:p>
            <a:pPr lvl="1"/>
            <a:r>
              <a:rPr lang="en-AU" altLang="en-US" smtClean="0"/>
              <a:t>We also need to guarantee that all pairs associated with the same word are sent to the same reducer </a:t>
            </a:r>
            <a:r>
              <a:rPr lang="en-US" altLang="en-US" smtClean="0">
                <a:solidFill>
                  <a:srgbClr val="FF0000"/>
                </a:solidFill>
              </a:rPr>
              <a:t>(use partitioner)</a:t>
            </a:r>
          </a:p>
          <a:p>
            <a:endParaRPr lang="en-A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AU" dirty="0" smtClean="0"/>
              <a:t>f(</a:t>
            </a:r>
            <a:r>
              <a:rPr lang="en-AU" dirty="0" err="1" smtClean="0"/>
              <a:t>w</a:t>
            </a:r>
            <a:r>
              <a:rPr lang="en-AU" baseline="-25000" dirty="0" err="1" smtClean="0"/>
              <a:t>j</a:t>
            </a:r>
            <a:r>
              <a:rPr lang="en-AU" dirty="0" err="1" smtClean="0"/>
              <a:t>|w</a:t>
            </a:r>
            <a:r>
              <a:rPr lang="en-AU" baseline="-25000" dirty="0" err="1" smtClean="0"/>
              <a:t>i</a:t>
            </a:r>
            <a:r>
              <a:rPr lang="en-AU" dirty="0" smtClean="0"/>
              <a:t>) </a:t>
            </a:r>
            <a:r>
              <a:rPr lang="en-US" altLang="en-US" dirty="0" smtClean="0"/>
              <a:t>: “Pairs” – Order Inversion</a:t>
            </a:r>
            <a:endParaRPr lang="en-AU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Example:</a:t>
            </a:r>
          </a:p>
          <a:p>
            <a:pPr lvl="1"/>
            <a:r>
              <a:rPr lang="en-US" altLang="en-US" smtClean="0"/>
              <a:t>The reducer finally receives:</a:t>
            </a:r>
          </a:p>
          <a:p>
            <a:pPr lvl="1"/>
            <a:endParaRPr lang="en-US" altLang="en-US" smtClean="0"/>
          </a:p>
          <a:p>
            <a:pPr lvl="1"/>
            <a:endParaRPr lang="en-US" altLang="en-US" smtClean="0"/>
          </a:p>
          <a:p>
            <a:pPr lvl="1"/>
            <a:endParaRPr lang="en-US" altLang="en-US" smtClean="0"/>
          </a:p>
          <a:p>
            <a:pPr lvl="1"/>
            <a:endParaRPr lang="en-US" altLang="en-US" smtClean="0"/>
          </a:p>
          <a:p>
            <a:pPr lvl="1"/>
            <a:endParaRPr lang="en-US" altLang="en-US" smtClean="0"/>
          </a:p>
          <a:p>
            <a:pPr lvl="1"/>
            <a:endParaRPr lang="en-US" altLang="en-US" smtClean="0"/>
          </a:p>
          <a:p>
            <a:pPr lvl="1"/>
            <a:r>
              <a:rPr lang="en-US" altLang="en-US" smtClean="0"/>
              <a:t>The pairs come in order, and thus we can compute the relative frequency immediately.</a:t>
            </a:r>
          </a:p>
          <a:p>
            <a:pPr lvl="1"/>
            <a:endParaRPr lang="en-US" altLang="en-US" smtClean="0"/>
          </a:p>
          <a:p>
            <a:endParaRPr lang="en-US" altLang="en-US" smtClean="0"/>
          </a:p>
          <a:p>
            <a:endParaRPr lang="en-AU" altLang="en-US" smtClean="0"/>
          </a:p>
        </p:txBody>
      </p:sp>
      <p:pic>
        <p:nvPicPr>
          <p:cNvPr id="1843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0663" y="2057400"/>
            <a:ext cx="66516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AU" dirty="0" smtClean="0"/>
              <a:t>f(</a:t>
            </a:r>
            <a:r>
              <a:rPr lang="en-AU" dirty="0" err="1" smtClean="0"/>
              <a:t>w</a:t>
            </a:r>
            <a:r>
              <a:rPr lang="en-AU" baseline="-25000" dirty="0" err="1" smtClean="0"/>
              <a:t>j</a:t>
            </a:r>
            <a:r>
              <a:rPr lang="en-AU" dirty="0" err="1" smtClean="0"/>
              <a:t>|w</a:t>
            </a:r>
            <a:r>
              <a:rPr lang="en-AU" baseline="-25000" dirty="0" err="1" smtClean="0"/>
              <a:t>i</a:t>
            </a:r>
            <a:r>
              <a:rPr lang="en-AU" dirty="0" smtClean="0"/>
              <a:t>) </a:t>
            </a:r>
            <a:r>
              <a:rPr lang="en-US" altLang="en-US" dirty="0" smtClean="0"/>
              <a:t>: “Pairs” – Order Inversion</a:t>
            </a:r>
            <a:endParaRPr lang="en-AU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mtClean="0"/>
              <a:t>Memory requirements: </a:t>
            </a:r>
          </a:p>
          <a:p>
            <a:pPr lvl="1"/>
            <a:r>
              <a:rPr lang="en-AU" altLang="en-US" smtClean="0"/>
              <a:t>Minimal, because only the marginal (an integer) needs to be stored </a:t>
            </a:r>
          </a:p>
          <a:p>
            <a:pPr lvl="1"/>
            <a:r>
              <a:rPr lang="en-AU" altLang="en-US" smtClean="0"/>
              <a:t>No buffering of individual co-occurring word </a:t>
            </a:r>
          </a:p>
          <a:p>
            <a:pPr lvl="1"/>
            <a:r>
              <a:rPr lang="en-AU" altLang="en-US" smtClean="0"/>
              <a:t>No scalability bottleneck </a:t>
            </a:r>
            <a:endParaRPr lang="en-US" altLang="en-US" smtClean="0"/>
          </a:p>
          <a:p>
            <a:endParaRPr lang="en-AU" altLang="en-US" smtClean="0"/>
          </a:p>
          <a:p>
            <a:r>
              <a:rPr lang="en-AU" altLang="en-US" smtClean="0"/>
              <a:t>Key ingredients for order inversion</a:t>
            </a:r>
          </a:p>
          <a:p>
            <a:pPr lvl="1"/>
            <a:r>
              <a:rPr lang="en-AU" altLang="en-US" smtClean="0"/>
              <a:t>Emit a special key-value pair to capture the marginal</a:t>
            </a:r>
          </a:p>
          <a:p>
            <a:pPr lvl="1"/>
            <a:r>
              <a:rPr lang="en-AU" altLang="en-US" smtClean="0"/>
              <a:t>Control the sort order of the intermediate key, so that the special key-value pair is processed first</a:t>
            </a:r>
          </a:p>
          <a:p>
            <a:pPr lvl="1"/>
            <a:r>
              <a:rPr lang="en-AU" altLang="en-US" smtClean="0"/>
              <a:t>Define a custom partitioner for routing intermediate key-value pairs</a:t>
            </a:r>
          </a:p>
          <a:p>
            <a:pPr lvl="1"/>
            <a:endParaRPr lang="en-A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Order Inversion</a:t>
            </a:r>
            <a:endParaRPr lang="en-AU" dirty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Common design pattern</a:t>
            </a:r>
          </a:p>
          <a:p>
            <a:pPr lvl="1"/>
            <a:r>
              <a:rPr lang="en-AU" altLang="en-US" smtClean="0"/>
              <a:t>Computing relative frequencies requires marginal counts</a:t>
            </a:r>
          </a:p>
          <a:p>
            <a:pPr lvl="1"/>
            <a:r>
              <a:rPr lang="en-AU" altLang="en-US" smtClean="0"/>
              <a:t>But marginal cannot be computed until you see all counts</a:t>
            </a:r>
          </a:p>
          <a:p>
            <a:pPr lvl="1"/>
            <a:r>
              <a:rPr lang="en-AU" altLang="en-US" smtClean="0"/>
              <a:t>Buffering is a bad idea!</a:t>
            </a:r>
          </a:p>
          <a:p>
            <a:pPr lvl="1"/>
            <a:r>
              <a:rPr lang="en-AU" altLang="en-US" smtClean="0"/>
              <a:t>Trick: getting the marginal counts to arrive at the reducer before the joint counts</a:t>
            </a:r>
          </a:p>
          <a:p>
            <a:endParaRPr lang="en-US" altLang="en-US" smtClean="0"/>
          </a:p>
          <a:p>
            <a:r>
              <a:rPr lang="en-US" altLang="en-US" smtClean="0"/>
              <a:t>Optimizations</a:t>
            </a:r>
          </a:p>
          <a:p>
            <a:pPr lvl="1"/>
            <a:r>
              <a:rPr lang="en-US" altLang="en-US" smtClean="0"/>
              <a:t>Apply in-memory combining pattern to accumulate marginal counts</a:t>
            </a:r>
          </a:p>
          <a:p>
            <a:pPr lvl="1"/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endParaRPr lang="en-A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In-mapper Combining</a:t>
            </a:r>
            <a:endParaRPr lang="en-AU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Programming Control:</a:t>
            </a:r>
          </a:p>
          <a:p>
            <a:pPr lvl="1"/>
            <a:r>
              <a:rPr lang="en-US" altLang="en-US" smtClean="0"/>
              <a:t>In mapper combining </a:t>
            </a:r>
            <a:r>
              <a:rPr lang="en-AU" altLang="en-US" smtClean="0"/>
              <a:t>provides control over </a:t>
            </a:r>
          </a:p>
          <a:p>
            <a:pPr lvl="2"/>
            <a:r>
              <a:rPr lang="en-AU" altLang="en-US" smtClean="0"/>
              <a:t>when local aggregation occurs </a:t>
            </a:r>
          </a:p>
          <a:p>
            <a:pPr lvl="2"/>
            <a:r>
              <a:rPr lang="en-AU" altLang="en-US" smtClean="0"/>
              <a:t>how it exactly takes place</a:t>
            </a:r>
          </a:p>
          <a:p>
            <a:pPr lvl="1"/>
            <a:r>
              <a:rPr lang="en-AU" altLang="en-US" smtClean="0"/>
              <a:t>Hadoop makes no guarantees on how many times the combiner is applied, or that it is even applied at all. </a:t>
            </a:r>
            <a:endParaRPr lang="en-US" altLang="en-US" smtClean="0"/>
          </a:p>
          <a:p>
            <a:r>
              <a:rPr lang="en-US" altLang="zh-CN" smtClean="0"/>
              <a:t>More </a:t>
            </a:r>
            <a:r>
              <a:rPr lang="en-AU" altLang="en-US" smtClean="0"/>
              <a:t>efficient:</a:t>
            </a:r>
          </a:p>
          <a:p>
            <a:pPr lvl="1"/>
            <a:r>
              <a:rPr lang="en-AU" altLang="en-US" smtClean="0"/>
              <a:t>The mappers will generate only those key-value pairs that need to be shuffled across the network to the reducers</a:t>
            </a:r>
          </a:p>
          <a:p>
            <a:pPr lvl="2"/>
            <a:r>
              <a:rPr lang="en-AU" altLang="en-US" smtClean="0"/>
              <a:t>There is no additional overhead due to the materialization of key-value pairs</a:t>
            </a:r>
          </a:p>
          <a:p>
            <a:pPr lvl="2"/>
            <a:r>
              <a:rPr lang="en-AU" altLang="en-US" smtClean="0"/>
              <a:t>Combiners don't actually reduce the number of key-value pairs that are emitted by the mappers in the first place</a:t>
            </a:r>
          </a:p>
          <a:p>
            <a:r>
              <a:rPr lang="en-US" altLang="en-US" smtClean="0"/>
              <a:t>Scalability issue:</a:t>
            </a:r>
          </a:p>
          <a:p>
            <a:pPr lvl="1"/>
            <a:r>
              <a:rPr lang="en-US" altLang="en-US" smtClean="0"/>
              <a:t>More memory required for a mapper to store intermediate results</a:t>
            </a:r>
          </a:p>
          <a:p>
            <a:endParaRPr lang="en-A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Synchronization: Pairs vs. Stripes</a:t>
            </a:r>
            <a:endParaRPr lang="en-AU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Approach 1: turn synchronization into an ordering problem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mtClean="0"/>
              <a:t>Sort keys into correct order of computation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mtClean="0"/>
              <a:t>Partition key space so that each reducer gets the appropriate set of partial results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mtClean="0"/>
              <a:t>Hold state in reducer across multiple key-value pairs to perform computation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mtClean="0"/>
              <a:t>Illustrated by the “pairs” approach</a:t>
            </a:r>
          </a:p>
          <a:p>
            <a:pPr lvl="1"/>
            <a:endParaRPr lang="en-US" altLang="en-US" smtClean="0"/>
          </a:p>
          <a:p>
            <a:r>
              <a:rPr lang="en-US" altLang="en-US" smtClean="0"/>
              <a:t>Approach 2: construct data structures that bring partial results together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mtClean="0"/>
              <a:t>Each reducer receives all the data it needs to complete the computation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mtClean="0"/>
              <a:t>Illustrated by the “stripes” approach</a:t>
            </a:r>
          </a:p>
          <a:p>
            <a:pPr lvl="1"/>
            <a:endParaRPr lang="en-A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38328" y="2757488"/>
            <a:ext cx="8531352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MS PGothic" pitchFamily="34" charset="-128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9pPr>
          </a:lstStyle>
          <a:p>
            <a:pPr>
              <a:defRPr/>
            </a:pPr>
            <a:r>
              <a:rPr lang="en-US" altLang="zh-CN" kern="0" dirty="0" smtClean="0"/>
              <a:t>How to Implement </a:t>
            </a:r>
            <a:r>
              <a:rPr lang="en-US" dirty="0"/>
              <a:t>Order </a:t>
            </a:r>
            <a:r>
              <a:rPr lang="en-US" dirty="0" smtClean="0"/>
              <a:t>Inversion </a:t>
            </a:r>
            <a:endParaRPr lang="en-US" altLang="zh-CN" kern="0" dirty="0" smtClean="0"/>
          </a:p>
          <a:p>
            <a:pPr>
              <a:defRPr/>
            </a:pPr>
            <a:r>
              <a:rPr lang="en-US" altLang="zh-CN" kern="0" dirty="0" smtClean="0"/>
              <a:t>in MapReduce?</a:t>
            </a:r>
            <a:endParaRPr lang="en-US" altLang="en-US" kern="0" dirty="0" smtClean="0"/>
          </a:p>
        </p:txBody>
      </p:sp>
    </p:spTree>
    <p:extLst>
      <p:ext uri="{BB962C8B-B14F-4D97-AF65-F5344CB8AC3E}">
        <p14:creationId xmlns:p14="http://schemas.microsoft.com/office/powerpoint/2010/main" val="315938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Implement a Custom </a:t>
            </a:r>
            <a:r>
              <a:rPr lang="en-US" dirty="0" err="1" smtClean="0"/>
              <a:t>Partitioner</a:t>
            </a:r>
            <a:endParaRPr lang="en-AU" dirty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You need to implement a “pair” class first as the key data type</a:t>
            </a:r>
            <a:endParaRPr lang="en-AU" altLang="en-US" dirty="0" smtClean="0"/>
          </a:p>
          <a:p>
            <a:r>
              <a:rPr lang="en-AU" altLang="en-US" dirty="0" smtClean="0"/>
              <a:t>A customized partitioner extends the </a:t>
            </a:r>
            <a:r>
              <a:rPr lang="en-AU" altLang="en-US" i="1" dirty="0" smtClean="0"/>
              <a:t>Partitioner</a:t>
            </a:r>
            <a:r>
              <a:rPr lang="en-AU" altLang="en-US" dirty="0" smtClean="0"/>
              <a:t> class</a:t>
            </a:r>
          </a:p>
          <a:p>
            <a:pPr lvl="1"/>
            <a:endParaRPr lang="en-US" altLang="en-US" dirty="0" smtClean="0"/>
          </a:p>
          <a:p>
            <a:pPr lvl="1"/>
            <a:r>
              <a:rPr lang="en-AU" altLang="en-US" dirty="0" smtClean="0"/>
              <a:t>The </a:t>
            </a:r>
            <a:r>
              <a:rPr lang="en-AU" altLang="en-US" i="1" dirty="0" smtClean="0"/>
              <a:t>key</a:t>
            </a:r>
            <a:r>
              <a:rPr lang="en-AU" altLang="en-US" dirty="0" smtClean="0"/>
              <a:t> and </a:t>
            </a:r>
            <a:r>
              <a:rPr lang="en-AU" altLang="en-US" i="1" dirty="0" smtClean="0"/>
              <a:t>value</a:t>
            </a:r>
            <a:r>
              <a:rPr lang="en-AU" altLang="en-US" dirty="0" smtClean="0"/>
              <a:t> are the intermediate key and value produced by the map function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In the relevant frequencies computing problem</a:t>
            </a:r>
            <a:endParaRPr lang="en-AU" altLang="en-US" dirty="0" smtClean="0"/>
          </a:p>
          <a:p>
            <a:endParaRPr lang="en-AU" altLang="en-US" dirty="0" smtClean="0"/>
          </a:p>
          <a:p>
            <a:r>
              <a:rPr lang="en-AU" altLang="en-US" dirty="0" smtClean="0"/>
              <a:t>It overrides the </a:t>
            </a:r>
            <a:r>
              <a:rPr lang="en-AU" altLang="en-US" i="1" dirty="0" err="1" smtClean="0"/>
              <a:t>getPartition</a:t>
            </a:r>
            <a:r>
              <a:rPr lang="en-AU" altLang="en-US" dirty="0" smtClean="0"/>
              <a:t> function, which has three parameters</a:t>
            </a:r>
          </a:p>
          <a:p>
            <a:endParaRPr lang="en-US" altLang="en-US" dirty="0" smtClean="0"/>
          </a:p>
          <a:p>
            <a:pPr lvl="1"/>
            <a:r>
              <a:rPr lang="en-AU" altLang="en-US" dirty="0" smtClean="0"/>
              <a:t>The </a:t>
            </a:r>
            <a:r>
              <a:rPr lang="en-AU" i="1" dirty="0" err="1">
                <a:cs typeface="Arial" pitchFamily="34" charset="0"/>
              </a:rPr>
              <a:t>numPartitions</a:t>
            </a:r>
            <a:r>
              <a:rPr lang="en-AU" dirty="0">
                <a:cs typeface="Arial" pitchFamily="34" charset="0"/>
              </a:rPr>
              <a:t> </a:t>
            </a:r>
            <a:r>
              <a:rPr lang="en-AU" altLang="en-US" dirty="0" smtClean="0"/>
              <a:t>is the number of reducers used in the MapReduce program and it is specified in the driver program (by default 1)</a:t>
            </a:r>
          </a:p>
          <a:p>
            <a:pPr lvl="1"/>
            <a:r>
              <a:rPr lang="en-US" altLang="en-US" dirty="0" smtClean="0"/>
              <a:t>In the </a:t>
            </a:r>
            <a:r>
              <a:rPr lang="en-US" altLang="en-US" dirty="0"/>
              <a:t>relevant frequencies computing problem</a:t>
            </a:r>
            <a:endParaRPr lang="en-AU" altLang="en-US" dirty="0" smtClean="0"/>
          </a:p>
          <a:p>
            <a:pPr lvl="1"/>
            <a:endParaRPr lang="en-AU" altLang="en-US" dirty="0" smtClean="0"/>
          </a:p>
        </p:txBody>
      </p:sp>
      <p:sp>
        <p:nvSpPr>
          <p:cNvPr id="4" name="직사각형 4"/>
          <p:cNvSpPr/>
          <p:nvPr/>
        </p:nvSpPr>
        <p:spPr>
          <a:xfrm>
            <a:off x="1209675" y="1873504"/>
            <a:ext cx="7072313" cy="3079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>
                <a:cs typeface="Arial" pitchFamily="34" charset="0"/>
              </a:rPr>
              <a:t>public static class </a:t>
            </a:r>
            <a:r>
              <a:rPr lang="en-AU" sz="1400" dirty="0" err="1">
                <a:cs typeface="Arial" pitchFamily="34" charset="0"/>
              </a:rPr>
              <a:t>YourPatitioner</a:t>
            </a:r>
            <a:r>
              <a:rPr lang="en-AU" sz="1400" dirty="0">
                <a:cs typeface="Arial" pitchFamily="34" charset="0"/>
              </a:rPr>
              <a:t> extends Partitioner&lt;Key, Value&gt;{</a:t>
            </a:r>
            <a:endParaRPr lang="ko-KR" altLang="en-US" sz="1400" dirty="0">
              <a:cs typeface="Arial" pitchFamily="34" charset="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209675" y="3273679"/>
            <a:ext cx="7072313" cy="3079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AU" sz="1400" dirty="0">
                <a:cs typeface="Arial" pitchFamily="34" charset="0"/>
              </a:rPr>
              <a:t>public static class </a:t>
            </a:r>
            <a:r>
              <a:rPr lang="en-AU" sz="1400" dirty="0" err="1">
                <a:cs typeface="Arial" pitchFamily="34" charset="0"/>
              </a:rPr>
              <a:t>FirstPatitioner</a:t>
            </a:r>
            <a:r>
              <a:rPr lang="en-AU" sz="1400" dirty="0">
                <a:cs typeface="Arial" pitchFamily="34" charset="0"/>
              </a:rPr>
              <a:t> extends Partitioner&lt;</a:t>
            </a:r>
            <a:r>
              <a:rPr lang="en-AU" sz="1400" dirty="0" err="1">
                <a:cs typeface="Arial" pitchFamily="34" charset="0"/>
              </a:rPr>
              <a:t>StringPair</a:t>
            </a:r>
            <a:r>
              <a:rPr lang="en-AU" sz="1400" dirty="0">
                <a:cs typeface="Arial" pitchFamily="34" charset="0"/>
              </a:rPr>
              <a:t>, </a:t>
            </a:r>
            <a:r>
              <a:rPr lang="en-AU" sz="1400" dirty="0" err="1">
                <a:cs typeface="Arial" pitchFamily="34" charset="0"/>
              </a:rPr>
              <a:t>IntWritable</a:t>
            </a:r>
            <a:r>
              <a:rPr lang="en-AU" sz="1400" dirty="0">
                <a:cs typeface="Arial" pitchFamily="34" charset="0"/>
              </a:rPr>
              <a:t>&gt;{</a:t>
            </a:r>
          </a:p>
        </p:txBody>
      </p:sp>
      <p:sp>
        <p:nvSpPr>
          <p:cNvPr id="9" name="직사각형 4"/>
          <p:cNvSpPr/>
          <p:nvPr/>
        </p:nvSpPr>
        <p:spPr>
          <a:xfrm>
            <a:off x="1209675" y="4016629"/>
            <a:ext cx="7072313" cy="3079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AU" sz="1400" dirty="0">
                <a:cs typeface="Arial" pitchFamily="34" charset="0"/>
              </a:rPr>
              <a:t>      public </a:t>
            </a:r>
            <a:r>
              <a:rPr lang="en-AU" sz="1400" dirty="0" err="1">
                <a:cs typeface="Arial" pitchFamily="34" charset="0"/>
              </a:rPr>
              <a:t>int</a:t>
            </a:r>
            <a:r>
              <a:rPr lang="en-AU" sz="1400" dirty="0">
                <a:cs typeface="Arial" pitchFamily="34" charset="0"/>
              </a:rPr>
              <a:t> </a:t>
            </a:r>
            <a:r>
              <a:rPr lang="en-AU" sz="1400" dirty="0" err="1">
                <a:cs typeface="Arial" pitchFamily="34" charset="0"/>
              </a:rPr>
              <a:t>getPartition</a:t>
            </a:r>
            <a:r>
              <a:rPr lang="en-AU" sz="1400" dirty="0">
                <a:cs typeface="Arial" pitchFamily="34" charset="0"/>
              </a:rPr>
              <a:t>(</a:t>
            </a:r>
            <a:r>
              <a:rPr lang="en-AU" sz="1400" dirty="0" err="1">
                <a:cs typeface="Arial" pitchFamily="34" charset="0"/>
              </a:rPr>
              <a:t>WritableComparable</a:t>
            </a:r>
            <a:r>
              <a:rPr lang="en-AU" sz="1400" dirty="0">
                <a:cs typeface="Arial" pitchFamily="34" charset="0"/>
              </a:rPr>
              <a:t> key, Writable value, </a:t>
            </a:r>
            <a:r>
              <a:rPr lang="en-AU" sz="1400" dirty="0" err="1">
                <a:cs typeface="Arial" pitchFamily="34" charset="0"/>
              </a:rPr>
              <a:t>int</a:t>
            </a:r>
            <a:r>
              <a:rPr lang="en-AU" sz="1400" dirty="0">
                <a:cs typeface="Arial" pitchFamily="34" charset="0"/>
              </a:rPr>
              <a:t> </a:t>
            </a:r>
            <a:r>
              <a:rPr lang="en-AU" sz="1400" dirty="0" err="1">
                <a:cs typeface="Arial" pitchFamily="34" charset="0"/>
              </a:rPr>
              <a:t>numPartitions</a:t>
            </a:r>
            <a:r>
              <a:rPr lang="en-AU" sz="1400" dirty="0">
                <a:cs typeface="Arial" pitchFamily="34" charset="0"/>
              </a:rPr>
              <a:t>)</a:t>
            </a:r>
          </a:p>
        </p:txBody>
      </p:sp>
      <p:sp>
        <p:nvSpPr>
          <p:cNvPr id="10" name="직사각형 4"/>
          <p:cNvSpPr/>
          <p:nvPr/>
        </p:nvSpPr>
        <p:spPr>
          <a:xfrm>
            <a:off x="1276350" y="5645404"/>
            <a:ext cx="7072313" cy="739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AU" sz="1400" dirty="0">
                <a:cs typeface="Arial" pitchFamily="34" charset="0"/>
              </a:rPr>
              <a:t>      public </a:t>
            </a:r>
            <a:r>
              <a:rPr lang="en-AU" sz="1400" dirty="0" err="1">
                <a:cs typeface="Arial" pitchFamily="34" charset="0"/>
              </a:rPr>
              <a:t>int</a:t>
            </a:r>
            <a:r>
              <a:rPr lang="en-AU" sz="1400" dirty="0">
                <a:cs typeface="Arial" pitchFamily="34" charset="0"/>
              </a:rPr>
              <a:t> </a:t>
            </a:r>
            <a:r>
              <a:rPr lang="en-AU" sz="1400" dirty="0" err="1">
                <a:cs typeface="Arial" pitchFamily="34" charset="0"/>
              </a:rPr>
              <a:t>getPartition</a:t>
            </a:r>
            <a:r>
              <a:rPr lang="en-AU" sz="1400" dirty="0">
                <a:cs typeface="Arial" pitchFamily="34" charset="0"/>
              </a:rPr>
              <a:t>(</a:t>
            </a:r>
            <a:r>
              <a:rPr lang="en-AU" sz="1400" dirty="0" err="1">
                <a:cs typeface="Arial" pitchFamily="34" charset="0"/>
              </a:rPr>
              <a:t>StringPair</a:t>
            </a:r>
            <a:r>
              <a:rPr lang="en-AU" sz="1400" dirty="0">
                <a:cs typeface="Arial" pitchFamily="34" charset="0"/>
              </a:rPr>
              <a:t> key, </a:t>
            </a:r>
            <a:r>
              <a:rPr lang="en-AU" sz="1400" dirty="0" err="1">
                <a:cs typeface="Arial" pitchFamily="34" charset="0"/>
              </a:rPr>
              <a:t>IntWritable</a:t>
            </a:r>
            <a:r>
              <a:rPr lang="en-AU" sz="1400" dirty="0">
                <a:cs typeface="Arial" pitchFamily="34" charset="0"/>
              </a:rPr>
              <a:t> value, </a:t>
            </a:r>
            <a:r>
              <a:rPr lang="en-AU" sz="1400" dirty="0" err="1">
                <a:cs typeface="Arial" pitchFamily="34" charset="0"/>
              </a:rPr>
              <a:t>int</a:t>
            </a:r>
            <a:r>
              <a:rPr lang="en-AU" sz="1400" dirty="0">
                <a:cs typeface="Arial" pitchFamily="34" charset="0"/>
              </a:rPr>
              <a:t> </a:t>
            </a:r>
            <a:r>
              <a:rPr lang="en-AU" sz="1400" dirty="0" err="1">
                <a:cs typeface="Arial" pitchFamily="34" charset="0"/>
              </a:rPr>
              <a:t>numPartitions</a:t>
            </a:r>
            <a:r>
              <a:rPr lang="en-AU" sz="1400" dirty="0">
                <a:cs typeface="Arial" pitchFamily="34" charset="0"/>
              </a:rPr>
              <a:t>){</a:t>
            </a:r>
          </a:p>
          <a:p>
            <a:pPr eaLnBrk="1" hangingPunct="1">
              <a:defRPr/>
            </a:pPr>
            <a:r>
              <a:rPr lang="en-AU" sz="1400" dirty="0">
                <a:cs typeface="Arial" pitchFamily="34" charset="0"/>
              </a:rPr>
              <a:t>          return (</a:t>
            </a:r>
            <a:r>
              <a:rPr lang="en-AU" sz="1400" dirty="0" err="1">
                <a:cs typeface="Arial" pitchFamily="34" charset="0"/>
              </a:rPr>
              <a:t>key.getFirst</a:t>
            </a:r>
            <a:r>
              <a:rPr lang="en-AU" sz="1400" dirty="0">
                <a:cs typeface="Arial" pitchFamily="34" charset="0"/>
              </a:rPr>
              <a:t>().</a:t>
            </a:r>
            <a:r>
              <a:rPr lang="en-AU" sz="1400" dirty="0" err="1">
                <a:cs typeface="Arial" pitchFamily="34" charset="0"/>
              </a:rPr>
              <a:t>hashCode</a:t>
            </a:r>
            <a:r>
              <a:rPr lang="en-AU" sz="1400" dirty="0">
                <a:cs typeface="Arial" pitchFamily="34" charset="0"/>
              </a:rPr>
              <a:t>() &amp; </a:t>
            </a:r>
            <a:r>
              <a:rPr lang="en-AU" sz="1400" dirty="0" err="1">
                <a:cs typeface="Arial" pitchFamily="34" charset="0"/>
              </a:rPr>
              <a:t>Integer.MAX_VALUE</a:t>
            </a:r>
            <a:r>
              <a:rPr lang="en-AU" sz="1400" dirty="0">
                <a:cs typeface="Arial" pitchFamily="34" charset="0"/>
              </a:rPr>
              <a:t>) % </a:t>
            </a:r>
            <a:r>
              <a:rPr lang="en-AU" sz="1400" dirty="0" err="1">
                <a:cs typeface="Arial" pitchFamily="34" charset="0"/>
              </a:rPr>
              <a:t>numPartitions</a:t>
            </a:r>
            <a:r>
              <a:rPr lang="en-AU" sz="1400" dirty="0">
                <a:cs typeface="Arial" pitchFamily="34" charset="0"/>
              </a:rPr>
              <a:t>;</a:t>
            </a:r>
          </a:p>
          <a:p>
            <a:pPr eaLnBrk="1" hangingPunct="1">
              <a:defRPr/>
            </a:pPr>
            <a:r>
              <a:rPr lang="en-AU" sz="1400" dirty="0">
                <a:cs typeface="Arial" pitchFamily="34" charset="0"/>
              </a:rPr>
              <a:t>      }</a:t>
            </a:r>
          </a:p>
        </p:txBody>
      </p:sp>
    </p:spTree>
    <p:extLst>
      <p:ext uri="{BB962C8B-B14F-4D97-AF65-F5344CB8AC3E}">
        <p14:creationId xmlns:p14="http://schemas.microsoft.com/office/powerpoint/2010/main" val="309237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01638" y="2757488"/>
            <a:ext cx="8532812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MS PGothic" pitchFamily="34" charset="-128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9pPr>
          </a:lstStyle>
          <a:p>
            <a:pPr>
              <a:defRPr/>
            </a:pPr>
            <a:r>
              <a:rPr lang="en-US" dirty="0"/>
              <a:t>Design Pattern </a:t>
            </a:r>
            <a:r>
              <a:rPr lang="en-US" dirty="0" smtClean="0"/>
              <a:t>4</a:t>
            </a:r>
            <a:r>
              <a:rPr lang="en-US" dirty="0"/>
              <a:t>: Value-to-key </a:t>
            </a:r>
            <a:r>
              <a:rPr lang="en-US" altLang="zh-CN" dirty="0" smtClean="0"/>
              <a:t>C</a:t>
            </a:r>
            <a:r>
              <a:rPr lang="en-US" dirty="0" smtClean="0"/>
              <a:t>onversion</a:t>
            </a:r>
            <a:endParaRPr lang="en-US" altLang="en-US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Secondary Sort</a:t>
            </a:r>
            <a:endParaRPr lang="en-AU" dirty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MapReduce sorts input to reducers by key</a:t>
            </a:r>
          </a:p>
          <a:p>
            <a:pPr lvl="1"/>
            <a:r>
              <a:rPr lang="en-US" altLang="en-US" dirty="0" smtClean="0"/>
              <a:t>Values may be arbitrarily ordered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What if want to sort value as well?</a:t>
            </a:r>
          </a:p>
          <a:p>
            <a:pPr lvl="1"/>
            <a:r>
              <a:rPr lang="en-US" altLang="en-US" dirty="0" smtClean="0"/>
              <a:t>E.g., k </a:t>
            </a:r>
            <a:r>
              <a:rPr lang="en-US" altLang="en-US" dirty="0" smtClean="0">
                <a:latin typeface="Arial" pitchFamily="34" charset="0"/>
                <a:cs typeface="Arial" pitchFamily="34" charset="0"/>
              </a:rPr>
              <a:t>→ (v</a:t>
            </a:r>
            <a:r>
              <a:rPr lang="en-US" alt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altLang="en-US" dirty="0" smtClean="0">
                <a:latin typeface="Arial" pitchFamily="34" charset="0"/>
                <a:cs typeface="Arial" pitchFamily="34" charset="0"/>
              </a:rPr>
              <a:t>, r), </a:t>
            </a:r>
            <a:r>
              <a:rPr lang="en-US" altLang="en-US" dirty="0" smtClean="0">
                <a:cs typeface="Arial" pitchFamily="34" charset="0"/>
              </a:rPr>
              <a:t>(v</a:t>
            </a:r>
            <a:r>
              <a:rPr lang="en-US" altLang="en-US" baseline="-25000" dirty="0" smtClean="0">
                <a:cs typeface="Arial" pitchFamily="34" charset="0"/>
              </a:rPr>
              <a:t>3</a:t>
            </a:r>
            <a:r>
              <a:rPr lang="en-US" altLang="en-US" dirty="0" smtClean="0">
                <a:cs typeface="Arial" pitchFamily="34" charset="0"/>
              </a:rPr>
              <a:t>, r), (v</a:t>
            </a:r>
            <a:r>
              <a:rPr lang="en-US" altLang="en-US" baseline="-25000" dirty="0" smtClean="0">
                <a:cs typeface="Arial" pitchFamily="34" charset="0"/>
              </a:rPr>
              <a:t>4</a:t>
            </a:r>
            <a:r>
              <a:rPr lang="en-US" altLang="en-US" dirty="0" smtClean="0">
                <a:cs typeface="Arial" pitchFamily="34" charset="0"/>
              </a:rPr>
              <a:t>, r), (v</a:t>
            </a:r>
            <a:r>
              <a:rPr lang="en-US" altLang="en-US" baseline="-25000" dirty="0" smtClean="0">
                <a:cs typeface="Arial" pitchFamily="34" charset="0"/>
              </a:rPr>
              <a:t>8</a:t>
            </a:r>
            <a:r>
              <a:rPr lang="en-US" altLang="en-US" dirty="0" smtClean="0">
                <a:cs typeface="Arial" pitchFamily="34" charset="0"/>
              </a:rPr>
              <a:t>, r)…</a:t>
            </a:r>
            <a:endParaRPr lang="en-US" altLang="en-US" dirty="0" smtClean="0"/>
          </a:p>
          <a:p>
            <a:pPr lvl="1"/>
            <a:r>
              <a:rPr lang="en-AU" altLang="en-US" dirty="0" smtClean="0"/>
              <a:t>Google's MapReduce implementation provides built-in functionality</a:t>
            </a:r>
          </a:p>
          <a:p>
            <a:pPr lvl="1"/>
            <a:r>
              <a:rPr lang="en-US" altLang="en-US" dirty="0" smtClean="0"/>
              <a:t>Unfortunately, Hadoop does not support</a:t>
            </a:r>
          </a:p>
          <a:p>
            <a:pPr lvl="1"/>
            <a:endParaRPr lang="en-US" altLang="en-US" dirty="0" smtClean="0"/>
          </a:p>
          <a:p>
            <a:r>
              <a:rPr lang="en-AU" altLang="en-US" dirty="0" smtClean="0"/>
              <a:t>Secondary  Sort: sorting values associated with a key in the reduce phase, also called “value-to-key conversion”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Secondary Sort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AU" dirty="0" smtClean="0"/>
              <a:t>Sensor data from a scientific experiment: there are m sensors each taking readings on continuous basis</a:t>
            </a:r>
          </a:p>
          <a:p>
            <a:pPr marL="0" indent="0">
              <a:buFont typeface="Monotype Sorts" pitchFamily="-84" charset="2"/>
              <a:buNone/>
              <a:defRPr/>
            </a:pPr>
            <a:r>
              <a:rPr lang="en-US" sz="1400" dirty="0" smtClean="0"/>
              <a:t>	(t1, m1, r</a:t>
            </a:r>
            <a:r>
              <a:rPr lang="en-US" sz="1400" baseline="-25000" dirty="0" smtClean="0"/>
              <a:t>80521</a:t>
            </a:r>
            <a:r>
              <a:rPr lang="en-US" sz="1400" dirty="0" smtClean="0"/>
              <a:t>)</a:t>
            </a:r>
          </a:p>
          <a:p>
            <a:pPr marL="0" indent="0">
              <a:buFont typeface="Monotype Sorts" pitchFamily="-84" charset="2"/>
              <a:buNone/>
              <a:defRPr/>
            </a:pPr>
            <a:r>
              <a:rPr lang="en-US" sz="1400" dirty="0" smtClean="0"/>
              <a:t>	(t1, m</a:t>
            </a:r>
            <a:r>
              <a:rPr lang="en-US" altLang="zh-CN" sz="1400" dirty="0" smtClean="0"/>
              <a:t>2</a:t>
            </a:r>
            <a:r>
              <a:rPr lang="en-US" sz="1400" dirty="0" smtClean="0"/>
              <a:t>, r</a:t>
            </a:r>
            <a:r>
              <a:rPr lang="en-US" altLang="zh-CN" sz="1400" baseline="-25000" dirty="0" smtClean="0"/>
              <a:t>14209</a:t>
            </a:r>
            <a:r>
              <a:rPr lang="en-US" sz="1400" dirty="0" smtClean="0"/>
              <a:t>)</a:t>
            </a:r>
          </a:p>
          <a:p>
            <a:pPr marL="0" indent="0">
              <a:buFont typeface="Monotype Sorts" pitchFamily="-84" charset="2"/>
              <a:buNone/>
              <a:defRPr/>
            </a:pPr>
            <a:r>
              <a:rPr lang="en-US" sz="1400" dirty="0" smtClean="0"/>
              <a:t>	(t1, m</a:t>
            </a:r>
            <a:r>
              <a:rPr lang="en-US" altLang="zh-CN" sz="1400" dirty="0" smtClean="0"/>
              <a:t>3</a:t>
            </a:r>
            <a:r>
              <a:rPr lang="en-US" sz="1400" dirty="0" smtClean="0"/>
              <a:t>, r</a:t>
            </a:r>
            <a:r>
              <a:rPr lang="en-US" altLang="zh-CN" sz="1400" baseline="-25000" dirty="0" smtClean="0"/>
              <a:t>76742</a:t>
            </a:r>
            <a:r>
              <a:rPr lang="en-US" sz="1400" dirty="0" smtClean="0"/>
              <a:t>)</a:t>
            </a:r>
          </a:p>
          <a:p>
            <a:pPr marL="0" indent="0">
              <a:buFont typeface="Monotype Sorts" pitchFamily="-84" charset="2"/>
              <a:buNone/>
              <a:defRPr/>
            </a:pPr>
            <a:r>
              <a:rPr lang="en-US" sz="1400" dirty="0" smtClean="0"/>
              <a:t>	… </a:t>
            </a:r>
          </a:p>
          <a:p>
            <a:pPr marL="0" indent="0">
              <a:buFont typeface="Monotype Sorts" pitchFamily="-84" charset="2"/>
              <a:buNone/>
              <a:defRPr/>
            </a:pPr>
            <a:r>
              <a:rPr lang="en-US" sz="1400" dirty="0" smtClean="0"/>
              <a:t>	(t2, m1, r</a:t>
            </a:r>
            <a:r>
              <a:rPr lang="en-US" sz="1400" baseline="-25000" dirty="0" smtClean="0"/>
              <a:t>21823</a:t>
            </a:r>
            <a:r>
              <a:rPr lang="en-US" sz="1400" dirty="0" smtClean="0"/>
              <a:t>)</a:t>
            </a:r>
          </a:p>
          <a:p>
            <a:pPr marL="0" indent="0">
              <a:buFont typeface="Monotype Sorts" pitchFamily="-84" charset="2"/>
              <a:buNone/>
              <a:defRPr/>
            </a:pPr>
            <a:r>
              <a:rPr lang="en-US" sz="1400" dirty="0" smtClean="0"/>
              <a:t>	(t2, m</a:t>
            </a:r>
            <a:r>
              <a:rPr lang="en-US" altLang="zh-CN" sz="1400" dirty="0" smtClean="0"/>
              <a:t>2</a:t>
            </a:r>
            <a:r>
              <a:rPr lang="en-US" sz="1400" dirty="0" smtClean="0"/>
              <a:t>, r</a:t>
            </a:r>
            <a:r>
              <a:rPr lang="en-US" altLang="zh-CN" sz="1400" baseline="-25000" dirty="0" smtClean="0"/>
              <a:t>66508</a:t>
            </a:r>
            <a:r>
              <a:rPr lang="en-US" sz="1400" dirty="0" smtClean="0"/>
              <a:t>)</a:t>
            </a:r>
          </a:p>
          <a:p>
            <a:pPr marL="0" indent="0">
              <a:buFont typeface="Monotype Sorts" pitchFamily="-84" charset="2"/>
              <a:buNone/>
              <a:defRPr/>
            </a:pPr>
            <a:r>
              <a:rPr lang="en-US" sz="1400" dirty="0" smtClean="0"/>
              <a:t>	(t2, m</a:t>
            </a:r>
            <a:r>
              <a:rPr lang="en-US" altLang="zh-CN" sz="1400" dirty="0" smtClean="0"/>
              <a:t>3</a:t>
            </a:r>
            <a:r>
              <a:rPr lang="en-US" sz="1400" dirty="0" smtClean="0"/>
              <a:t>, r</a:t>
            </a:r>
            <a:r>
              <a:rPr lang="en-US" altLang="zh-CN" sz="1400" baseline="-25000" dirty="0" smtClean="0"/>
              <a:t>98347</a:t>
            </a:r>
            <a:r>
              <a:rPr lang="en-US" sz="1400" dirty="0" smtClean="0"/>
              <a:t>)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AU" dirty="0" smtClean="0"/>
              <a:t>We wish to reconstruct the activity at each individual sensor over time</a:t>
            </a:r>
          </a:p>
          <a:p>
            <a:pPr>
              <a:defRPr/>
            </a:pPr>
            <a:r>
              <a:rPr lang="en-US" dirty="0" smtClean="0"/>
              <a:t>In a MapReduce program, a mapper may emit the following pair as the intermediate result</a:t>
            </a:r>
          </a:p>
          <a:p>
            <a:pPr marL="457200" lvl="1" indent="0">
              <a:buFont typeface="Monotype Sorts" pitchFamily="-84" charset="2"/>
              <a:buNone/>
              <a:defRPr/>
            </a:pPr>
            <a:r>
              <a:rPr lang="en-US" dirty="0" smtClean="0"/>
              <a:t>	 m</a:t>
            </a:r>
            <a:r>
              <a:rPr lang="en-US" altLang="zh-CN" baseline="-25000" dirty="0" smtClean="0"/>
              <a:t>1</a:t>
            </a:r>
            <a:r>
              <a:rPr lang="en-US" altLang="zh-CN" dirty="0" smtClean="0"/>
              <a:t> -&gt; (</a:t>
            </a:r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r>
              <a:rPr lang="en-US" dirty="0" smtClean="0"/>
              <a:t>, r</a:t>
            </a:r>
            <a:r>
              <a:rPr lang="en-US" altLang="zh-CN" baseline="-25000" dirty="0" smtClean="0"/>
              <a:t>80521</a:t>
            </a:r>
            <a:r>
              <a:rPr lang="en-US" altLang="zh-CN" dirty="0" smtClean="0"/>
              <a:t>)</a:t>
            </a:r>
            <a:endParaRPr lang="en-US" dirty="0" smtClean="0"/>
          </a:p>
          <a:p>
            <a:pPr lvl="1">
              <a:defRPr/>
            </a:pPr>
            <a:r>
              <a:rPr lang="en-US" dirty="0" smtClean="0"/>
              <a:t>We need to sort the value according to the timestamp</a:t>
            </a:r>
            <a:endParaRPr lang="en-AU" dirty="0" smtClean="0"/>
          </a:p>
          <a:p>
            <a:pPr marL="0" indent="0">
              <a:buFont typeface="Monotype Sorts" pitchFamily="-84" charset="2"/>
              <a:buNone/>
              <a:defRPr/>
            </a:pPr>
            <a:endParaRPr lang="en-US" dirty="0" smtClean="0"/>
          </a:p>
          <a:p>
            <a:pPr marL="0" indent="0">
              <a:buFont typeface="Monotype Sorts" pitchFamily="-84" charset="2"/>
              <a:buNone/>
              <a:defRPr/>
            </a:pPr>
            <a:endParaRPr lang="en-US" dirty="0"/>
          </a:p>
          <a:p>
            <a:pPr>
              <a:defRPr/>
            </a:pP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Secondary Sort</a:t>
            </a:r>
            <a:endParaRPr lang="en-AU" dirty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Solution 1:</a:t>
            </a:r>
          </a:p>
          <a:p>
            <a:pPr lvl="1"/>
            <a:r>
              <a:rPr lang="en-US" altLang="en-US" smtClean="0"/>
              <a:t>Buffer values in memory, then sort</a:t>
            </a:r>
          </a:p>
          <a:p>
            <a:pPr lvl="1"/>
            <a:r>
              <a:rPr lang="en-US" altLang="en-US" smtClean="0"/>
              <a:t>Why is this a bad idea?</a:t>
            </a:r>
          </a:p>
          <a:p>
            <a:endParaRPr lang="en-US" altLang="en-US" smtClean="0"/>
          </a:p>
          <a:p>
            <a:r>
              <a:rPr lang="en-US" altLang="en-US" smtClean="0"/>
              <a:t>Solution 2:</a:t>
            </a:r>
          </a:p>
          <a:p>
            <a:pPr lvl="1"/>
            <a:r>
              <a:rPr lang="en-US" altLang="en-US" smtClean="0"/>
              <a:t>“Value-to-key conversion” design pattern: form composite intermediate key, </a:t>
            </a:r>
            <a:r>
              <a:rPr lang="en-US" altLang="en-US" smtClean="0">
                <a:cs typeface="Arial" pitchFamily="34" charset="0"/>
              </a:rPr>
              <a:t>(m</a:t>
            </a:r>
            <a:r>
              <a:rPr lang="en-US" altLang="en-US" baseline="-25000" smtClean="0">
                <a:cs typeface="Arial" pitchFamily="34" charset="0"/>
              </a:rPr>
              <a:t>1</a:t>
            </a:r>
            <a:r>
              <a:rPr lang="en-US" altLang="en-US" smtClean="0">
                <a:cs typeface="Arial" pitchFamily="34" charset="0"/>
              </a:rPr>
              <a:t>, t</a:t>
            </a:r>
            <a:r>
              <a:rPr lang="en-US" altLang="en-US" baseline="-25000" smtClean="0">
                <a:cs typeface="Arial" pitchFamily="34" charset="0"/>
              </a:rPr>
              <a:t>1</a:t>
            </a:r>
            <a:r>
              <a:rPr lang="en-US" altLang="en-US" smtClean="0">
                <a:cs typeface="Arial" pitchFamily="34" charset="0"/>
              </a:rPr>
              <a:t>)</a:t>
            </a:r>
          </a:p>
          <a:p>
            <a:pPr lvl="2"/>
            <a:r>
              <a:rPr lang="en-US" altLang="en-US" smtClean="0">
                <a:cs typeface="Arial" pitchFamily="34" charset="0"/>
              </a:rPr>
              <a:t>The mapper emits (m</a:t>
            </a:r>
            <a:r>
              <a:rPr lang="en-US" altLang="en-US" baseline="-25000" smtClean="0">
                <a:cs typeface="Arial" pitchFamily="34" charset="0"/>
              </a:rPr>
              <a:t>1</a:t>
            </a:r>
            <a:r>
              <a:rPr lang="en-US" altLang="en-US" smtClean="0">
                <a:cs typeface="Arial" pitchFamily="34" charset="0"/>
              </a:rPr>
              <a:t>, t</a:t>
            </a:r>
            <a:r>
              <a:rPr lang="en-US" altLang="en-US" baseline="-25000" smtClean="0">
                <a:cs typeface="Arial" pitchFamily="34" charset="0"/>
              </a:rPr>
              <a:t>1</a:t>
            </a:r>
            <a:r>
              <a:rPr lang="en-US" altLang="en-US" smtClean="0">
                <a:cs typeface="Arial" pitchFamily="34" charset="0"/>
              </a:rPr>
              <a:t>) -&gt; </a:t>
            </a:r>
            <a:r>
              <a:rPr lang="en-US" altLang="en-US" smtClean="0"/>
              <a:t>r</a:t>
            </a:r>
            <a:r>
              <a:rPr lang="en-US" altLang="zh-CN" baseline="-25000" smtClean="0"/>
              <a:t>80521</a:t>
            </a:r>
            <a:endParaRPr lang="en-US" altLang="en-US" smtClean="0">
              <a:cs typeface="Arial" pitchFamily="34" charset="0"/>
            </a:endParaRPr>
          </a:p>
          <a:p>
            <a:pPr lvl="1"/>
            <a:r>
              <a:rPr lang="en-US" altLang="en-US" smtClean="0">
                <a:cs typeface="Arial" pitchFamily="34" charset="0"/>
              </a:rPr>
              <a:t>Let execution framework do the sorting</a:t>
            </a:r>
          </a:p>
          <a:p>
            <a:pPr lvl="1"/>
            <a:r>
              <a:rPr lang="en-US" altLang="en-US" smtClean="0">
                <a:cs typeface="Arial" pitchFamily="34" charset="0"/>
              </a:rPr>
              <a:t>Preserve state across multiple key-value pairs to handle processing</a:t>
            </a:r>
            <a:endParaRPr lang="en-US" altLang="en-US" smtClean="0"/>
          </a:p>
          <a:p>
            <a:pPr lvl="1"/>
            <a:r>
              <a:rPr lang="en-US" altLang="en-US" smtClean="0"/>
              <a:t>Anything else we need to do?</a:t>
            </a:r>
          </a:p>
          <a:p>
            <a:pPr lvl="2"/>
            <a:r>
              <a:rPr lang="en-AU" altLang="en-US" smtClean="0"/>
              <a:t>Sensor readings are split across multiple keys. Reducers need to know when all readings of a sensor have been processed</a:t>
            </a:r>
          </a:p>
          <a:p>
            <a:pPr lvl="2"/>
            <a:r>
              <a:rPr lang="en-AU" altLang="en-US" smtClean="0"/>
              <a:t>All pairs associated with the same sensor are shuffled to the same reducer (use partitioner)</a:t>
            </a:r>
            <a:endParaRPr lang="en-US" altLang="en-US" smtClean="0"/>
          </a:p>
          <a:p>
            <a:endParaRPr lang="en-A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6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38328" y="2757488"/>
            <a:ext cx="8531352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MS PGothic" pitchFamily="34" charset="-128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9pPr>
          </a:lstStyle>
          <a:p>
            <a:pPr>
              <a:defRPr/>
            </a:pPr>
            <a:r>
              <a:rPr lang="en-US" altLang="zh-CN" kern="0" dirty="0" smtClean="0"/>
              <a:t>How to Implement </a:t>
            </a:r>
            <a:r>
              <a:rPr lang="en-US" dirty="0" smtClean="0"/>
              <a:t>Secondary Sort</a:t>
            </a:r>
            <a:endParaRPr lang="en-US" altLang="zh-CN" kern="0" dirty="0" smtClean="0"/>
          </a:p>
          <a:p>
            <a:pPr>
              <a:defRPr/>
            </a:pPr>
            <a:r>
              <a:rPr lang="en-US" altLang="zh-CN" kern="0" dirty="0" smtClean="0"/>
              <a:t>in MapReduce?</a:t>
            </a:r>
            <a:endParaRPr lang="en-US" altLang="en-US" kern="0" dirty="0" smtClean="0"/>
          </a:p>
        </p:txBody>
      </p:sp>
    </p:spTree>
    <p:extLst>
      <p:ext uri="{BB962C8B-B14F-4D97-AF65-F5344CB8AC3E}">
        <p14:creationId xmlns:p14="http://schemas.microsoft.com/office/powerpoint/2010/main" val="395978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Sort</a:t>
            </a:r>
            <a:r>
              <a:rPr lang="zh-CN" altLang="en-US" dirty="0" smtClean="0"/>
              <a:t>： </a:t>
            </a:r>
            <a:r>
              <a:rPr lang="en-US" altLang="zh-CN" dirty="0" smtClean="0"/>
              <a:t>Another Example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AU" dirty="0" err="1" smtClean="0"/>
              <a:t>onsider</a:t>
            </a:r>
            <a:r>
              <a:rPr lang="en-AU" dirty="0" smtClean="0"/>
              <a:t> </a:t>
            </a:r>
            <a:r>
              <a:rPr lang="en-AU" dirty="0"/>
              <a:t>the temperature data from a scientific experiment. </a:t>
            </a:r>
            <a:r>
              <a:rPr lang="en-AU" dirty="0" smtClean="0"/>
              <a:t>Columns </a:t>
            </a:r>
            <a:r>
              <a:rPr lang="en-AU" dirty="0"/>
              <a:t>are </a:t>
            </a:r>
            <a:r>
              <a:rPr lang="en-AU" dirty="0" smtClean="0"/>
              <a:t>year</a:t>
            </a:r>
            <a:r>
              <a:rPr lang="en-AU" dirty="0"/>
              <a:t>, </a:t>
            </a:r>
            <a:r>
              <a:rPr lang="en-AU" dirty="0" smtClean="0"/>
              <a:t>month</a:t>
            </a:r>
            <a:r>
              <a:rPr lang="en-AU" dirty="0"/>
              <a:t>, </a:t>
            </a:r>
            <a:r>
              <a:rPr lang="en-AU" dirty="0" smtClean="0"/>
              <a:t>day, </a:t>
            </a:r>
            <a:r>
              <a:rPr lang="en-AU" dirty="0"/>
              <a:t>and </a:t>
            </a:r>
            <a:r>
              <a:rPr lang="en-AU" dirty="0" smtClean="0"/>
              <a:t>daily</a:t>
            </a:r>
            <a:r>
              <a:rPr lang="en-AU" dirty="0"/>
              <a:t> </a:t>
            </a:r>
            <a:r>
              <a:rPr lang="en-AU" dirty="0" smtClean="0"/>
              <a:t>temperature</a:t>
            </a:r>
            <a:r>
              <a:rPr lang="en-AU" dirty="0"/>
              <a:t>, </a:t>
            </a:r>
            <a:r>
              <a:rPr lang="en-AU" dirty="0" smtClean="0"/>
              <a:t>respectively: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AU" dirty="0" smtClean="0"/>
              <a:t>We </a:t>
            </a:r>
            <a:r>
              <a:rPr lang="en-AU" dirty="0"/>
              <a:t>want to output the temperature for every </a:t>
            </a:r>
            <a:r>
              <a:rPr lang="en-AU" dirty="0" smtClean="0"/>
              <a:t>year-month</a:t>
            </a:r>
            <a:r>
              <a:rPr lang="en-AU" dirty="0"/>
              <a:t> with the values sorted in ascending order. </a:t>
            </a:r>
            <a:endParaRPr lang="en-US" dirty="0"/>
          </a:p>
          <a:p>
            <a:endParaRPr lang="en-US" dirty="0" smtClean="0"/>
          </a:p>
          <a:p>
            <a:endParaRPr lang="en-AU" dirty="0"/>
          </a:p>
        </p:txBody>
      </p:sp>
      <p:pic>
        <p:nvPicPr>
          <p:cNvPr id="151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656" y="2055304"/>
            <a:ext cx="1219200" cy="239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pic>
        <p:nvPicPr>
          <p:cNvPr id="15155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293" y="2931603"/>
            <a:ext cx="211455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4" name="Right Arrow 3"/>
          <p:cNvSpPr/>
          <p:nvPr/>
        </p:nvSpPr>
        <p:spPr bwMode="auto">
          <a:xfrm>
            <a:off x="3520440" y="3063240"/>
            <a:ext cx="1499616" cy="374904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-12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399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1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117475"/>
            <a:ext cx="8205470" cy="609600"/>
          </a:xfrm>
        </p:spPr>
        <p:txBody>
          <a:bodyPr/>
          <a:lstStyle/>
          <a:p>
            <a:r>
              <a:rPr lang="en-AU" dirty="0" smtClean="0"/>
              <a:t>Solutions to the Secondary Sort Problem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Use the </a:t>
            </a:r>
            <a:r>
              <a:rPr lang="en-AU" i="1" dirty="0" smtClean="0"/>
              <a:t>Value-to-Key Conversion</a:t>
            </a:r>
            <a:r>
              <a:rPr lang="en-AU" dirty="0" smtClean="0"/>
              <a:t> design pattern: </a:t>
            </a:r>
          </a:p>
          <a:p>
            <a:pPr lvl="1"/>
            <a:r>
              <a:rPr lang="en-AU" dirty="0" smtClean="0"/>
              <a:t>form a composite intermediate key, (K, V), where V is the secondary key. Here, K is called a </a:t>
            </a:r>
            <a:r>
              <a:rPr lang="en-AU" i="1" dirty="0" smtClean="0"/>
              <a:t>natural key</a:t>
            </a:r>
            <a:r>
              <a:rPr lang="en-AU" dirty="0" smtClean="0"/>
              <a:t>. To inject a value (i.e., V) into a reducer key, simply create a composite key </a:t>
            </a:r>
          </a:p>
          <a:p>
            <a:pPr lvl="2"/>
            <a:r>
              <a:rPr lang="en-US" altLang="zh-CN" dirty="0" smtClean="0"/>
              <a:t>K: year-month</a:t>
            </a:r>
          </a:p>
          <a:p>
            <a:pPr lvl="2"/>
            <a:r>
              <a:rPr lang="en-US" dirty="0" smtClean="0"/>
              <a:t>V</a:t>
            </a:r>
            <a:r>
              <a:rPr lang="zh-CN" altLang="en-US" dirty="0" smtClean="0"/>
              <a:t>： </a:t>
            </a:r>
            <a:r>
              <a:rPr lang="en-AU" dirty="0" smtClean="0"/>
              <a:t>temperature </a:t>
            </a:r>
            <a:r>
              <a:rPr lang="en-US" altLang="zh-CN" dirty="0" smtClean="0"/>
              <a:t>data</a:t>
            </a:r>
            <a:endParaRPr lang="en-AU" dirty="0" smtClean="0"/>
          </a:p>
          <a:p>
            <a:pPr lvl="1"/>
            <a:endParaRPr lang="en-AU" dirty="0" smtClean="0"/>
          </a:p>
          <a:p>
            <a:pPr marL="342900" lvl="1" indent="-342900">
              <a:buClr>
                <a:schemeClr val="tx2"/>
              </a:buClr>
              <a:buSzPct val="90000"/>
              <a:buFont typeface="Monotype Sorts" pitchFamily="-84" charset="2"/>
              <a:buChar char="n"/>
            </a:pPr>
            <a:r>
              <a:rPr lang="en-AU" dirty="0" smtClean="0"/>
              <a:t>Let the MapReduce execution framework do the sorting (rather than sorting in memory, let the framework sort by using the cluster nodes).</a:t>
            </a:r>
          </a:p>
          <a:p>
            <a:endParaRPr lang="en-US" dirty="0" smtClean="0"/>
          </a:p>
          <a:p>
            <a:r>
              <a:rPr lang="en-AU" dirty="0"/>
              <a:t>Preserve state across multiple key-value pairs to handle </a:t>
            </a:r>
            <a:r>
              <a:rPr lang="en-AU" dirty="0" smtClean="0"/>
              <a:t>processing. Write your own partitioner: partition </a:t>
            </a:r>
            <a:r>
              <a:rPr lang="en-AU" dirty="0"/>
              <a:t>the mapper’s output by the natural </a:t>
            </a:r>
            <a:r>
              <a:rPr lang="en-AU" dirty="0" smtClean="0"/>
              <a:t>key (year-month).</a:t>
            </a:r>
            <a:endParaRPr lang="en-AU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385812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38328" y="2757488"/>
            <a:ext cx="8531352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MS PGothic" pitchFamily="34" charset="-128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9pPr>
          </a:lstStyle>
          <a:p>
            <a:pPr>
              <a:defRPr/>
            </a:pPr>
            <a:r>
              <a:rPr lang="en-US" altLang="zh-CN" kern="0" dirty="0" smtClean="0"/>
              <a:t>How to Implement In-mapper Combiner </a:t>
            </a:r>
          </a:p>
          <a:p>
            <a:pPr>
              <a:defRPr/>
            </a:pPr>
            <a:r>
              <a:rPr lang="en-US" altLang="zh-CN" kern="0" dirty="0" smtClean="0"/>
              <a:t>in MapReduce?</a:t>
            </a:r>
            <a:endParaRPr lang="en-US" altLang="en-US" kern="0" dirty="0" smtClean="0"/>
          </a:p>
        </p:txBody>
      </p:sp>
    </p:spTree>
    <p:extLst>
      <p:ext uri="{BB962C8B-B14F-4D97-AF65-F5344CB8AC3E}">
        <p14:creationId xmlns:p14="http://schemas.microsoft.com/office/powerpoint/2010/main" val="140862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Secondary Sorting Keys</a:t>
            </a:r>
            <a:endParaRPr lang="en-AU" dirty="0"/>
          </a:p>
        </p:txBody>
      </p:sp>
      <p:pic>
        <p:nvPicPr>
          <p:cNvPr id="152578" name="Picture 2" descr="Secondary Sorting Key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900" y="1427770"/>
            <a:ext cx="7487773" cy="4040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298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Customize The Composite Key</a:t>
            </a:r>
            <a:endParaRPr lang="en-AU" dirty="0"/>
          </a:p>
        </p:txBody>
      </p:sp>
      <p:sp>
        <p:nvSpPr>
          <p:cNvPr id="4" name="직사각형 4"/>
          <p:cNvSpPr>
            <a:spLocks noGrp="1"/>
          </p:cNvSpPr>
          <p:nvPr>
            <p:ph idx="1"/>
          </p:nvPr>
        </p:nvSpPr>
        <p:spPr>
          <a:xfrm>
            <a:off x="832676" y="1038924"/>
            <a:ext cx="7661275" cy="52522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/>
              <a:t>public class </a:t>
            </a:r>
            <a:r>
              <a:rPr lang="en-AU" sz="1400" dirty="0" err="1"/>
              <a:t>DateTemperaturePair</a:t>
            </a:r>
            <a:r>
              <a:rPr lang="en-AU" sz="1400" dirty="0"/>
              <a:t> </a:t>
            </a:r>
            <a:endParaRPr lang="en-AU" sz="1400" dirty="0" smtClean="0"/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/>
              <a:t>	</a:t>
            </a:r>
            <a:r>
              <a:rPr lang="en-AU" sz="1400" dirty="0" smtClean="0"/>
              <a:t>implements </a:t>
            </a:r>
            <a:r>
              <a:rPr lang="en-AU" sz="1400" dirty="0"/>
              <a:t>Writable, </a:t>
            </a:r>
            <a:r>
              <a:rPr lang="en-AU" sz="1400" dirty="0" err="1"/>
              <a:t>WritableComparable</a:t>
            </a:r>
            <a:r>
              <a:rPr lang="en-AU" sz="1400" dirty="0"/>
              <a:t>&lt;</a:t>
            </a:r>
            <a:r>
              <a:rPr lang="en-AU" sz="1400" dirty="0" err="1"/>
              <a:t>DateTemperaturePair</a:t>
            </a:r>
            <a:r>
              <a:rPr lang="en-AU" sz="1400" dirty="0"/>
              <a:t>&gt; </a:t>
            </a:r>
            <a:r>
              <a:rPr lang="en-AU" sz="1400" dirty="0" smtClean="0"/>
              <a:t>{</a:t>
            </a:r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 smtClean="0"/>
              <a:t>		private </a:t>
            </a:r>
            <a:r>
              <a:rPr lang="en-AU" sz="1400" dirty="0"/>
              <a:t>Text </a:t>
            </a:r>
            <a:r>
              <a:rPr lang="en-AU" sz="1400" b="1" dirty="0" err="1">
                <a:solidFill>
                  <a:srgbClr val="C00000"/>
                </a:solidFill>
              </a:rPr>
              <a:t>yearMonth</a:t>
            </a:r>
            <a:r>
              <a:rPr lang="en-AU" sz="1400" dirty="0">
                <a:solidFill>
                  <a:srgbClr val="C00000"/>
                </a:solidFill>
              </a:rPr>
              <a:t> </a:t>
            </a:r>
            <a:r>
              <a:rPr lang="en-AU" sz="1400" dirty="0"/>
              <a:t>= new Text(); // natural key </a:t>
            </a:r>
            <a:endParaRPr lang="en-AU" sz="1400" dirty="0" smtClean="0"/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/>
              <a:t>	</a:t>
            </a:r>
            <a:r>
              <a:rPr lang="en-AU" sz="1400" dirty="0" smtClean="0"/>
              <a:t>	private </a:t>
            </a:r>
            <a:r>
              <a:rPr lang="en-AU" sz="1400" dirty="0" err="1"/>
              <a:t>IntWritable</a:t>
            </a:r>
            <a:r>
              <a:rPr lang="en-AU" sz="1400" dirty="0"/>
              <a:t> </a:t>
            </a:r>
            <a:r>
              <a:rPr lang="en-AU" sz="1400" b="1" dirty="0">
                <a:solidFill>
                  <a:srgbClr val="C00000"/>
                </a:solidFill>
              </a:rPr>
              <a:t>temperature</a:t>
            </a:r>
            <a:r>
              <a:rPr lang="en-AU" sz="1400" dirty="0">
                <a:solidFill>
                  <a:srgbClr val="C00000"/>
                </a:solidFill>
              </a:rPr>
              <a:t> </a:t>
            </a:r>
            <a:r>
              <a:rPr lang="en-AU" sz="1400" dirty="0"/>
              <a:t>= new </a:t>
            </a:r>
            <a:r>
              <a:rPr lang="en-AU" sz="1400" dirty="0" err="1"/>
              <a:t>IntWritable</a:t>
            </a:r>
            <a:r>
              <a:rPr lang="en-AU" sz="1400" dirty="0"/>
              <a:t>(); // secondary key </a:t>
            </a:r>
            <a:endParaRPr lang="en-AU" sz="1400" dirty="0" smtClean="0"/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US" sz="1400" dirty="0" smtClean="0"/>
              <a:t>		… …</a:t>
            </a:r>
            <a:endParaRPr lang="en-AU" sz="1400" dirty="0" smtClean="0"/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/>
              <a:t>	</a:t>
            </a:r>
            <a:r>
              <a:rPr lang="en-AU" sz="1400" dirty="0" smtClean="0"/>
              <a:t>	@</a:t>
            </a:r>
            <a:r>
              <a:rPr lang="en-AU" sz="1400" dirty="0"/>
              <a:t>Override </a:t>
            </a:r>
            <a:endParaRPr lang="en-AU" sz="1400" dirty="0" smtClean="0"/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/>
              <a:t>	</a:t>
            </a:r>
            <a:r>
              <a:rPr lang="en-AU" sz="1400" dirty="0" smtClean="0"/>
              <a:t>	/** </a:t>
            </a:r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/>
              <a:t>	</a:t>
            </a:r>
            <a:r>
              <a:rPr lang="en-AU" sz="1400" dirty="0" smtClean="0"/>
              <a:t>	* </a:t>
            </a:r>
            <a:r>
              <a:rPr lang="en-AU" sz="1400" dirty="0"/>
              <a:t>This comparator controls the sort order of the keys. </a:t>
            </a:r>
            <a:endParaRPr lang="en-AU" sz="1400" dirty="0" smtClean="0"/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/>
              <a:t>	</a:t>
            </a:r>
            <a:r>
              <a:rPr lang="en-AU" sz="1400" dirty="0" smtClean="0"/>
              <a:t>	*/ </a:t>
            </a:r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/>
              <a:t>	</a:t>
            </a:r>
            <a:r>
              <a:rPr lang="en-AU" sz="1400" dirty="0" smtClean="0"/>
              <a:t>	public </a:t>
            </a:r>
            <a:r>
              <a:rPr lang="en-AU" sz="1400" dirty="0" err="1"/>
              <a:t>int</a:t>
            </a:r>
            <a:r>
              <a:rPr lang="en-AU" sz="1400" dirty="0"/>
              <a:t> </a:t>
            </a:r>
            <a:r>
              <a:rPr lang="en-AU" sz="1400" dirty="0" err="1">
                <a:solidFill>
                  <a:srgbClr val="C00000"/>
                </a:solidFill>
              </a:rPr>
              <a:t>compareTo</a:t>
            </a:r>
            <a:r>
              <a:rPr lang="en-AU" sz="1400" dirty="0"/>
              <a:t>(</a:t>
            </a:r>
            <a:r>
              <a:rPr lang="en-AU" sz="1400" dirty="0" err="1"/>
              <a:t>DateTemperaturePair</a:t>
            </a:r>
            <a:r>
              <a:rPr lang="en-AU" sz="1400" dirty="0"/>
              <a:t> pair) { </a:t>
            </a:r>
            <a:endParaRPr lang="en-AU" sz="1400" dirty="0" smtClean="0"/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/>
              <a:t>	</a:t>
            </a:r>
            <a:r>
              <a:rPr lang="en-AU" sz="1400" dirty="0" smtClean="0"/>
              <a:t>		</a:t>
            </a:r>
            <a:r>
              <a:rPr lang="en-AU" sz="1400" dirty="0" err="1" smtClean="0"/>
              <a:t>int</a:t>
            </a:r>
            <a:r>
              <a:rPr lang="en-AU" sz="1400" dirty="0" smtClean="0"/>
              <a:t> </a:t>
            </a:r>
            <a:r>
              <a:rPr lang="en-AU" sz="1400" dirty="0" err="1"/>
              <a:t>compareValue</a:t>
            </a:r>
            <a:r>
              <a:rPr lang="en-AU" sz="1400" dirty="0"/>
              <a:t> = </a:t>
            </a:r>
            <a:r>
              <a:rPr lang="en-AU" sz="1400" dirty="0" err="1"/>
              <a:t>this.yearMonth.compareTo</a:t>
            </a:r>
            <a:r>
              <a:rPr lang="en-AU" sz="1400" dirty="0"/>
              <a:t>(</a:t>
            </a:r>
            <a:r>
              <a:rPr lang="en-AU" sz="1400" dirty="0" err="1"/>
              <a:t>pair.getYearMonth</a:t>
            </a:r>
            <a:r>
              <a:rPr lang="en-AU" sz="1400" dirty="0"/>
              <a:t>()); </a:t>
            </a:r>
            <a:endParaRPr lang="en-AU" sz="1400" dirty="0" smtClean="0"/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/>
              <a:t>	</a:t>
            </a:r>
            <a:r>
              <a:rPr lang="en-AU" sz="1400" dirty="0" smtClean="0"/>
              <a:t>		if </a:t>
            </a:r>
            <a:r>
              <a:rPr lang="en-AU" sz="1400" dirty="0"/>
              <a:t>(</a:t>
            </a:r>
            <a:r>
              <a:rPr lang="en-AU" sz="1400" dirty="0" err="1"/>
              <a:t>compareValue</a:t>
            </a:r>
            <a:r>
              <a:rPr lang="en-AU" sz="1400" dirty="0"/>
              <a:t> == 0) { </a:t>
            </a:r>
            <a:endParaRPr lang="en-AU" sz="1400" dirty="0" smtClean="0"/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/>
              <a:t>	</a:t>
            </a:r>
            <a:r>
              <a:rPr lang="en-AU" sz="1400" dirty="0" smtClean="0"/>
              <a:t>			</a:t>
            </a:r>
            <a:r>
              <a:rPr lang="en-AU" sz="1400" dirty="0" err="1" smtClean="0"/>
              <a:t>compareValue</a:t>
            </a:r>
            <a:r>
              <a:rPr lang="en-AU" sz="1400" dirty="0" smtClean="0"/>
              <a:t> </a:t>
            </a:r>
            <a:r>
              <a:rPr lang="en-AU" sz="1400" dirty="0"/>
              <a:t>= </a:t>
            </a:r>
            <a:r>
              <a:rPr lang="en-AU" sz="1400" dirty="0" err="1"/>
              <a:t>temperature.compareTo</a:t>
            </a:r>
            <a:r>
              <a:rPr lang="en-AU" sz="1400" dirty="0"/>
              <a:t>(</a:t>
            </a:r>
            <a:r>
              <a:rPr lang="en-AU" sz="1400" dirty="0" err="1"/>
              <a:t>pair.getTemperature</a:t>
            </a:r>
            <a:r>
              <a:rPr lang="en-AU" sz="1400" dirty="0"/>
              <a:t>()); </a:t>
            </a:r>
            <a:endParaRPr lang="en-AU" sz="1400" dirty="0" smtClean="0"/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/>
              <a:t>	</a:t>
            </a:r>
            <a:r>
              <a:rPr lang="en-AU" sz="1400" dirty="0" smtClean="0"/>
              <a:t>		} </a:t>
            </a:r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/>
              <a:t>	</a:t>
            </a:r>
            <a:r>
              <a:rPr lang="en-AU" sz="1400" dirty="0" smtClean="0"/>
              <a:t>		return </a:t>
            </a:r>
            <a:r>
              <a:rPr lang="en-AU" sz="1400" dirty="0" err="1"/>
              <a:t>compareValue</a:t>
            </a:r>
            <a:r>
              <a:rPr lang="en-AU" sz="1400" dirty="0"/>
              <a:t>; // sort </a:t>
            </a:r>
            <a:r>
              <a:rPr lang="en-AU" sz="1400" dirty="0" smtClean="0"/>
              <a:t>ascending</a:t>
            </a:r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/>
              <a:t>	</a:t>
            </a:r>
            <a:r>
              <a:rPr lang="en-AU" sz="1400" dirty="0" smtClean="0"/>
              <a:t>	}</a:t>
            </a:r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US" sz="1400" dirty="0"/>
              <a:t>	</a:t>
            </a:r>
            <a:r>
              <a:rPr lang="en-US" sz="1400" dirty="0" smtClean="0"/>
              <a:t>	… …</a:t>
            </a:r>
            <a:endParaRPr lang="en-AU" sz="1400" dirty="0" smtClean="0"/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 smtClean="0"/>
              <a:t>}</a:t>
            </a:r>
            <a:endParaRPr lang="ko-KR" altLang="en-US" sz="1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35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Customize The Partitioner</a:t>
            </a:r>
            <a:endParaRPr lang="en-AU" dirty="0"/>
          </a:p>
        </p:txBody>
      </p:sp>
      <p:sp>
        <p:nvSpPr>
          <p:cNvPr id="6" name="직사각형 4"/>
          <p:cNvSpPr>
            <a:spLocks noGrp="1"/>
          </p:cNvSpPr>
          <p:nvPr>
            <p:ph idx="1"/>
          </p:nvPr>
        </p:nvSpPr>
        <p:spPr>
          <a:xfrm>
            <a:off x="759524" y="1942499"/>
            <a:ext cx="7661275" cy="22683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/>
              <a:t>public class </a:t>
            </a:r>
            <a:r>
              <a:rPr lang="en-AU" sz="1400" dirty="0" err="1"/>
              <a:t>DateTemperaturePartitioner</a:t>
            </a:r>
            <a:r>
              <a:rPr lang="en-AU" sz="1400" dirty="0"/>
              <a:t> </a:t>
            </a:r>
            <a:endParaRPr lang="en-AU" sz="1400" dirty="0" smtClean="0"/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/>
              <a:t>	</a:t>
            </a:r>
            <a:r>
              <a:rPr lang="en-AU" sz="1400" dirty="0" smtClean="0"/>
              <a:t>extends </a:t>
            </a:r>
            <a:r>
              <a:rPr lang="en-AU" sz="1400" dirty="0"/>
              <a:t>Partitioner&lt;</a:t>
            </a:r>
            <a:r>
              <a:rPr lang="en-AU" sz="1400" dirty="0" err="1"/>
              <a:t>DateTemperaturePair</a:t>
            </a:r>
            <a:r>
              <a:rPr lang="en-AU" sz="1400" dirty="0"/>
              <a:t>, Text&gt; </a:t>
            </a:r>
            <a:r>
              <a:rPr lang="en-AU" sz="1400" dirty="0" smtClean="0"/>
              <a:t>{</a:t>
            </a:r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/>
              <a:t>	</a:t>
            </a:r>
            <a:r>
              <a:rPr lang="en-AU" sz="1400" dirty="0" smtClean="0"/>
              <a:t>	@</a:t>
            </a:r>
            <a:r>
              <a:rPr lang="en-AU" sz="1400" dirty="0"/>
              <a:t>Override </a:t>
            </a:r>
            <a:r>
              <a:rPr lang="en-AU" sz="1400" dirty="0" smtClean="0"/>
              <a:t>	</a:t>
            </a:r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 smtClean="0"/>
              <a:t>	</a:t>
            </a:r>
            <a:r>
              <a:rPr lang="en-AU" sz="1400" dirty="0"/>
              <a:t>	</a:t>
            </a:r>
            <a:r>
              <a:rPr lang="en-AU" sz="1400" dirty="0" smtClean="0"/>
              <a:t>public </a:t>
            </a:r>
            <a:r>
              <a:rPr lang="en-AU" sz="1400" dirty="0" err="1"/>
              <a:t>int</a:t>
            </a:r>
            <a:r>
              <a:rPr lang="en-AU" sz="1400" dirty="0"/>
              <a:t> </a:t>
            </a:r>
            <a:r>
              <a:rPr lang="en-AU" sz="1400" dirty="0" err="1"/>
              <a:t>getPartition</a:t>
            </a:r>
            <a:r>
              <a:rPr lang="en-AU" sz="1400" dirty="0"/>
              <a:t>(</a:t>
            </a:r>
            <a:r>
              <a:rPr lang="en-AU" sz="1400" dirty="0" err="1"/>
              <a:t>DateTemperaturePair</a:t>
            </a:r>
            <a:r>
              <a:rPr lang="en-AU" sz="1400" dirty="0"/>
              <a:t> pair, </a:t>
            </a:r>
            <a:r>
              <a:rPr lang="en-AU" sz="1400" dirty="0" smtClean="0"/>
              <a:t>Text </a:t>
            </a:r>
            <a:r>
              <a:rPr lang="en-AU" sz="1400" dirty="0" err="1"/>
              <a:t>text</a:t>
            </a:r>
            <a:r>
              <a:rPr lang="en-AU" sz="1400" dirty="0"/>
              <a:t>, </a:t>
            </a:r>
            <a:r>
              <a:rPr lang="en-AU" sz="1400" dirty="0" err="1"/>
              <a:t>i</a:t>
            </a:r>
            <a:r>
              <a:rPr lang="en-AU" sz="1400" dirty="0" err="1" smtClean="0"/>
              <a:t>nt</a:t>
            </a:r>
            <a:r>
              <a:rPr lang="en-AU" sz="1400" dirty="0" smtClean="0"/>
              <a:t> </a:t>
            </a:r>
            <a:r>
              <a:rPr lang="en-AU" sz="1400" dirty="0" err="1"/>
              <a:t>numberOfPartitions</a:t>
            </a:r>
            <a:r>
              <a:rPr lang="en-AU" sz="1400" dirty="0"/>
              <a:t>) { </a:t>
            </a:r>
            <a:r>
              <a:rPr lang="en-AU" sz="1400" dirty="0" smtClean="0"/>
              <a:t>		// make </a:t>
            </a:r>
            <a:r>
              <a:rPr lang="en-AU" sz="1400" dirty="0"/>
              <a:t>sure that partitions are non-negative </a:t>
            </a:r>
            <a:endParaRPr lang="en-AU" sz="1400" dirty="0" smtClean="0"/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/>
              <a:t>	</a:t>
            </a:r>
            <a:r>
              <a:rPr lang="en-AU" sz="1400" dirty="0" smtClean="0"/>
              <a:t>		return </a:t>
            </a:r>
            <a:r>
              <a:rPr lang="en-AU" sz="1400" dirty="0" err="1"/>
              <a:t>Math.abs</a:t>
            </a:r>
            <a:r>
              <a:rPr lang="en-AU" sz="1400" dirty="0"/>
              <a:t>(</a:t>
            </a:r>
            <a:r>
              <a:rPr lang="en-AU" sz="1400" dirty="0" err="1"/>
              <a:t>pair.</a:t>
            </a:r>
            <a:r>
              <a:rPr lang="en-AU" sz="1400" b="1" dirty="0" err="1">
                <a:solidFill>
                  <a:srgbClr val="C00000"/>
                </a:solidFill>
              </a:rPr>
              <a:t>getYearMonth</a:t>
            </a:r>
            <a:r>
              <a:rPr lang="en-AU" sz="1400" dirty="0"/>
              <a:t>().</a:t>
            </a:r>
            <a:r>
              <a:rPr lang="en-AU" sz="1400" dirty="0" err="1"/>
              <a:t>hashCode</a:t>
            </a:r>
            <a:r>
              <a:rPr lang="en-AU" sz="1400" dirty="0" smtClean="0"/>
              <a:t>() </a:t>
            </a:r>
            <a:r>
              <a:rPr lang="en-AU" sz="1400" dirty="0"/>
              <a:t>% </a:t>
            </a:r>
            <a:r>
              <a:rPr lang="en-AU" sz="1400" dirty="0" err="1"/>
              <a:t>numberOfPartitions</a:t>
            </a:r>
            <a:r>
              <a:rPr lang="en-AU" sz="1400" dirty="0"/>
              <a:t>); </a:t>
            </a:r>
            <a:endParaRPr lang="en-AU" sz="1400" dirty="0" smtClean="0"/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/>
              <a:t>	</a:t>
            </a:r>
            <a:r>
              <a:rPr lang="en-AU" sz="1400" dirty="0" smtClean="0"/>
              <a:t>	} </a:t>
            </a:r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 smtClean="0"/>
              <a:t>}</a:t>
            </a:r>
            <a:endParaRPr lang="ko-KR" altLang="en-US" sz="1400" dirty="0">
              <a:cs typeface="Arial" pitchFamily="34" charset="0"/>
            </a:endParaRPr>
          </a:p>
        </p:txBody>
      </p:sp>
      <p:sp>
        <p:nvSpPr>
          <p:cNvPr id="7" name="Rounded Rectangular Callout 6"/>
          <p:cNvSpPr/>
          <p:nvPr/>
        </p:nvSpPr>
        <p:spPr bwMode="auto">
          <a:xfrm>
            <a:off x="3008376" y="4754880"/>
            <a:ext cx="2350008" cy="612648"/>
          </a:xfrm>
          <a:prstGeom prst="wedgeRoundRectCallout">
            <a:avLst>
              <a:gd name="adj1" fmla="val -3162"/>
              <a:gd name="adj2" fmla="val -234515"/>
              <a:gd name="adj3" fmla="val 16667"/>
            </a:avLst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128" charset="0"/>
              </a:rPr>
              <a:t>Utilize the natural key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128" charset="0"/>
              </a:rPr>
              <a:t>only for partitioning</a:t>
            </a:r>
            <a:endParaRPr kumimoji="0" lang="en-A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-12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260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Grouping Comparator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Controls which keys are grouped together for a single call to </a:t>
            </a:r>
            <a:r>
              <a:rPr lang="en-AU" dirty="0" err="1" smtClean="0"/>
              <a:t>Reducer.reduce</a:t>
            </a:r>
            <a:r>
              <a:rPr lang="en-AU" dirty="0" smtClean="0"/>
              <a:t>() function. </a:t>
            </a:r>
            <a:endParaRPr lang="en-AU" dirty="0" smtClean="0"/>
          </a:p>
          <a:p>
            <a:endParaRPr lang="en-AU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Configure the grouping comparator using Job object:</a:t>
            </a:r>
          </a:p>
          <a:p>
            <a:endParaRPr lang="en-US" dirty="0" smtClean="0"/>
          </a:p>
          <a:p>
            <a:endParaRPr lang="en-AU" dirty="0" smtClean="0"/>
          </a:p>
          <a:p>
            <a:endParaRPr lang="en-US" dirty="0" smtClean="0"/>
          </a:p>
          <a:p>
            <a:endParaRPr lang="en-AU" dirty="0" smtClean="0"/>
          </a:p>
          <a:p>
            <a:endParaRPr lang="en-AU" dirty="0"/>
          </a:p>
        </p:txBody>
      </p:sp>
      <p:sp>
        <p:nvSpPr>
          <p:cNvPr id="4" name="직사각형 4"/>
          <p:cNvSpPr txBox="1">
            <a:spLocks/>
          </p:cNvSpPr>
          <p:nvPr/>
        </p:nvSpPr>
        <p:spPr bwMode="auto">
          <a:xfrm>
            <a:off x="832676" y="1741331"/>
            <a:ext cx="7342059" cy="40134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-84" charset="2"/>
              <a:buChar char="n"/>
              <a:defRPr kumimoji="1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Monotype Sorts" pitchFamily="-84" charset="2"/>
              <a:buChar char="l"/>
              <a:defRPr kumimoji="1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085850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33CC33"/>
              </a:buClr>
              <a:buSzPct val="75000"/>
              <a:buFont typeface="Webdings" pitchFamily="18" charset="2"/>
              <a:buChar char="4"/>
              <a:defRPr kumimoji="1"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428750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hlink"/>
              </a:buClr>
              <a:buChar char="–"/>
              <a:defRPr kumimoji="1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1771650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228850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/>
              <a:t>public class </a:t>
            </a:r>
            <a:r>
              <a:rPr lang="en-AU" sz="1400" dirty="0" err="1"/>
              <a:t>DateTemperatureGroupingComparator</a:t>
            </a:r>
            <a:r>
              <a:rPr lang="en-AU" sz="1400" dirty="0"/>
              <a:t> </a:t>
            </a:r>
            <a:r>
              <a:rPr lang="en-AU" sz="1400" dirty="0" smtClean="0"/>
              <a:t>extends </a:t>
            </a:r>
            <a:r>
              <a:rPr lang="en-AU" sz="1400" dirty="0" err="1"/>
              <a:t>WritableComparator</a:t>
            </a:r>
            <a:r>
              <a:rPr lang="en-AU" sz="1400" dirty="0"/>
              <a:t> { </a:t>
            </a:r>
            <a:endParaRPr lang="en-AU" sz="1400" dirty="0" smtClean="0"/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US" sz="1400" dirty="0"/>
              <a:t>	</a:t>
            </a:r>
            <a:r>
              <a:rPr lang="en-US" sz="1400" dirty="0" smtClean="0"/>
              <a:t>… </a:t>
            </a:r>
            <a:r>
              <a:rPr lang="en-US" sz="1400" dirty="0" smtClean="0"/>
              <a:t>…</a:t>
            </a:r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US" sz="1400" dirty="0"/>
              <a:t>	</a:t>
            </a:r>
            <a:r>
              <a:rPr lang="en-US" sz="1400" dirty="0" smtClean="0"/>
              <a:t>protected </a:t>
            </a:r>
            <a:r>
              <a:rPr lang="en-AU" sz="1400" dirty="0" err="1" smtClean="0"/>
              <a:t>DateTemperatureGroupingComparator</a:t>
            </a:r>
            <a:r>
              <a:rPr lang="en-AU" sz="1400" dirty="0" smtClean="0"/>
              <a:t>(){</a:t>
            </a:r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US" sz="1400" dirty="0"/>
              <a:t>	</a:t>
            </a:r>
            <a:r>
              <a:rPr lang="en-US" sz="1400" dirty="0" smtClean="0"/>
              <a:t>	</a:t>
            </a:r>
            <a:r>
              <a:rPr lang="en-US" sz="1400" dirty="0" smtClean="0">
                <a:solidFill>
                  <a:srgbClr val="FF0000"/>
                </a:solidFill>
              </a:rPr>
              <a:t>super(</a:t>
            </a:r>
            <a:r>
              <a:rPr lang="en-AU" sz="1400" dirty="0" err="1" smtClean="0">
                <a:solidFill>
                  <a:srgbClr val="FF0000"/>
                </a:solidFill>
              </a:rPr>
              <a:t>DateTemperaturePair.class</a:t>
            </a:r>
            <a:r>
              <a:rPr lang="en-AU" sz="1400" dirty="0" smtClean="0">
                <a:solidFill>
                  <a:srgbClr val="FF0000"/>
                </a:solidFill>
              </a:rPr>
              <a:t>, true);</a:t>
            </a:r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US" sz="1400" dirty="0"/>
              <a:t>	</a:t>
            </a:r>
            <a:r>
              <a:rPr lang="en-US" sz="1400" dirty="0" smtClean="0"/>
              <a:t>}</a:t>
            </a:r>
            <a:endParaRPr lang="en-AU" sz="1400" dirty="0" smtClean="0"/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 smtClean="0"/>
              <a:t>	@</a:t>
            </a:r>
            <a:r>
              <a:rPr lang="en-AU" sz="1400" dirty="0"/>
              <a:t>Override </a:t>
            </a:r>
            <a:endParaRPr lang="en-AU" sz="1400" dirty="0" smtClean="0"/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/>
              <a:t>	</a:t>
            </a:r>
            <a:r>
              <a:rPr lang="en-AU" sz="1400" dirty="0" smtClean="0"/>
              <a:t>/* </a:t>
            </a:r>
            <a:r>
              <a:rPr lang="en-AU" sz="1400" dirty="0"/>
              <a:t>This comparator controls which keys are grouped </a:t>
            </a:r>
            <a:r>
              <a:rPr lang="en-AU" sz="1400" dirty="0" smtClean="0"/>
              <a:t>together </a:t>
            </a:r>
            <a:r>
              <a:rPr lang="en-AU" sz="1400" dirty="0"/>
              <a:t>into a single call to the reduce() method </a:t>
            </a:r>
            <a:r>
              <a:rPr lang="en-AU" sz="1400" dirty="0" smtClean="0"/>
              <a:t>*/ </a:t>
            </a:r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/>
              <a:t>	</a:t>
            </a:r>
            <a:r>
              <a:rPr lang="en-AU" sz="1400" dirty="0" smtClean="0"/>
              <a:t>public </a:t>
            </a:r>
            <a:r>
              <a:rPr lang="en-AU" sz="1400" dirty="0" err="1"/>
              <a:t>int</a:t>
            </a:r>
            <a:r>
              <a:rPr lang="en-AU" sz="1400" dirty="0"/>
              <a:t> </a:t>
            </a:r>
            <a:r>
              <a:rPr lang="en-AU" sz="1400" b="1" dirty="0">
                <a:solidFill>
                  <a:srgbClr val="FF0000"/>
                </a:solidFill>
              </a:rPr>
              <a:t>compare</a:t>
            </a:r>
            <a:r>
              <a:rPr lang="en-AU" sz="1400" dirty="0"/>
              <a:t>(</a:t>
            </a:r>
            <a:r>
              <a:rPr lang="en-AU" sz="1400" dirty="0" err="1"/>
              <a:t>WritableComparable</a:t>
            </a:r>
            <a:r>
              <a:rPr lang="en-AU" sz="1400" dirty="0"/>
              <a:t> wc1, </a:t>
            </a:r>
            <a:r>
              <a:rPr lang="en-AU" sz="1400" dirty="0" err="1"/>
              <a:t>WritableComparable</a:t>
            </a:r>
            <a:r>
              <a:rPr lang="en-AU" sz="1400" dirty="0"/>
              <a:t> wc2) { </a:t>
            </a:r>
            <a:endParaRPr lang="en-AU" sz="1400" dirty="0" smtClean="0"/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 smtClean="0"/>
              <a:t>		</a:t>
            </a:r>
            <a:r>
              <a:rPr lang="en-AU" sz="1400" dirty="0" err="1" smtClean="0"/>
              <a:t>DateTemperaturePair</a:t>
            </a:r>
            <a:r>
              <a:rPr lang="en-AU" sz="1400" dirty="0" smtClean="0"/>
              <a:t> </a:t>
            </a:r>
            <a:r>
              <a:rPr lang="en-AU" sz="1400" dirty="0"/>
              <a:t>pair = (</a:t>
            </a:r>
            <a:r>
              <a:rPr lang="en-AU" sz="1400" dirty="0" err="1"/>
              <a:t>DateTemperaturePair</a:t>
            </a:r>
            <a:r>
              <a:rPr lang="en-AU" sz="1400" dirty="0"/>
              <a:t>) wc1; </a:t>
            </a:r>
            <a:endParaRPr lang="en-AU" sz="1400" dirty="0" smtClean="0"/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 smtClean="0"/>
              <a:t>		</a:t>
            </a:r>
            <a:r>
              <a:rPr lang="en-AU" sz="1400" dirty="0" err="1" smtClean="0"/>
              <a:t>DateTemperaturePair</a:t>
            </a:r>
            <a:r>
              <a:rPr lang="en-AU" sz="1400" dirty="0" smtClean="0"/>
              <a:t> </a:t>
            </a:r>
            <a:r>
              <a:rPr lang="en-AU" sz="1400" dirty="0"/>
              <a:t>pair2 = (</a:t>
            </a:r>
            <a:r>
              <a:rPr lang="en-AU" sz="1400" dirty="0" err="1"/>
              <a:t>DateTemperaturePair</a:t>
            </a:r>
            <a:r>
              <a:rPr lang="en-AU" sz="1400" dirty="0"/>
              <a:t>) wc2; </a:t>
            </a:r>
            <a:endParaRPr lang="en-AU" sz="1400" dirty="0" smtClean="0"/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/>
              <a:t>	</a:t>
            </a:r>
            <a:r>
              <a:rPr lang="en-AU" sz="1400" dirty="0" smtClean="0"/>
              <a:t>	return </a:t>
            </a:r>
            <a:r>
              <a:rPr lang="en-AU" sz="1400" dirty="0" err="1"/>
              <a:t>pair.getYearMonth</a:t>
            </a:r>
            <a:r>
              <a:rPr lang="en-AU" sz="1400" dirty="0"/>
              <a:t>().</a:t>
            </a:r>
            <a:r>
              <a:rPr lang="en-AU" sz="1400" dirty="0" err="1"/>
              <a:t>compareTo</a:t>
            </a:r>
            <a:r>
              <a:rPr lang="en-AU" sz="1400" dirty="0"/>
              <a:t>(pair2.getYearMonth()); </a:t>
            </a:r>
            <a:endParaRPr lang="en-AU" sz="1400" dirty="0" smtClean="0"/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/>
              <a:t>	</a:t>
            </a:r>
            <a:r>
              <a:rPr lang="en-AU" sz="1400" dirty="0" smtClean="0"/>
              <a:t>} </a:t>
            </a:r>
          </a:p>
          <a:p>
            <a:pPr marL="0" indent="0" defTabSz="1073150" eaLnBrk="1" hangingPunct="1">
              <a:buNone/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 smtClean="0"/>
              <a:t> </a:t>
            </a:r>
            <a:r>
              <a:rPr lang="en-AU" sz="1400" dirty="0"/>
              <a:t>}</a:t>
            </a:r>
            <a:endParaRPr lang="ko-KR" altLang="en-US" sz="1400" kern="0" dirty="0">
              <a:cs typeface="Arial" pitchFamily="34" charset="0"/>
            </a:endParaRPr>
          </a:p>
        </p:txBody>
      </p:sp>
      <p:sp>
        <p:nvSpPr>
          <p:cNvPr id="5" name="Rounded Rectangular Callout 4"/>
          <p:cNvSpPr/>
          <p:nvPr/>
        </p:nvSpPr>
        <p:spPr bwMode="auto">
          <a:xfrm>
            <a:off x="6318504" y="3529584"/>
            <a:ext cx="2350008" cy="612648"/>
          </a:xfrm>
          <a:prstGeom prst="wedgeRoundRectCallout">
            <a:avLst>
              <a:gd name="adj1" fmla="val -62695"/>
              <a:gd name="adj2" fmla="val 44589"/>
              <a:gd name="adj3" fmla="val 16667"/>
            </a:avLst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128" charset="0"/>
              </a:rPr>
              <a:t>Consider the natural key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128" charset="0"/>
              </a:rPr>
              <a:t>only for </a:t>
            </a: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128" charset="0"/>
              </a:rPr>
              <a:t>grouping</a:t>
            </a:r>
            <a:endParaRPr kumimoji="0" lang="en-A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-128" charset="0"/>
            </a:endParaRPr>
          </a:p>
        </p:txBody>
      </p:sp>
      <p:sp>
        <p:nvSpPr>
          <p:cNvPr id="6" name="직사각형 4"/>
          <p:cNvSpPr/>
          <p:nvPr/>
        </p:nvSpPr>
        <p:spPr>
          <a:xfrm>
            <a:off x="869251" y="6216904"/>
            <a:ext cx="734206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defTabSz="1073150" eaLnBrk="1" hangingPunct="1">
              <a:tabLst>
                <a:tab pos="361950" algn="l"/>
                <a:tab pos="712788" algn="l"/>
                <a:tab pos="1073150" algn="l"/>
                <a:tab pos="1435100" algn="l"/>
                <a:tab pos="1797050" algn="l"/>
              </a:tabLst>
              <a:defRPr/>
            </a:pPr>
            <a:r>
              <a:rPr lang="en-AU" sz="1400" dirty="0" smtClean="0"/>
              <a:t>	</a:t>
            </a:r>
            <a:r>
              <a:rPr lang="en-AU" sz="1400" dirty="0" err="1" smtClean="0"/>
              <a:t>job.setGroupingComparatorClass</a:t>
            </a:r>
            <a:r>
              <a:rPr lang="en-AU" sz="1400" dirty="0" smtClean="0"/>
              <a:t>(</a:t>
            </a:r>
            <a:r>
              <a:rPr lang="en-AU" sz="1400" dirty="0" err="1" smtClean="0"/>
              <a:t>YearMonthGroupingComparator.class</a:t>
            </a:r>
            <a:r>
              <a:rPr lang="en-AU" sz="1400" dirty="0"/>
              <a:t>);</a:t>
            </a:r>
            <a:endParaRPr lang="ko-KR" altLang="en-US" sz="1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837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117475"/>
            <a:ext cx="8168894" cy="609600"/>
          </a:xfrm>
        </p:spPr>
        <p:txBody>
          <a:bodyPr/>
          <a:lstStyle/>
          <a:p>
            <a:r>
              <a:rPr lang="en-AU" dirty="0" smtClean="0"/>
              <a:t>Data Flow of This Problem in MapReduce</a:t>
            </a:r>
            <a:endParaRPr lang="en-AU" dirty="0"/>
          </a:p>
        </p:txBody>
      </p:sp>
      <p:pic>
        <p:nvPicPr>
          <p:cNvPr id="155650" name="Picture 2" descr="Secondary Sorting Data Flo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543" y="1545335"/>
            <a:ext cx="7316513" cy="3730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ounded Rectangular Callout 3"/>
          <p:cNvSpPr/>
          <p:nvPr/>
        </p:nvSpPr>
        <p:spPr bwMode="auto">
          <a:xfrm>
            <a:off x="6519672" y="5449824"/>
            <a:ext cx="2459736" cy="612648"/>
          </a:xfrm>
          <a:prstGeom prst="wedgeRoundRectCallout">
            <a:avLst>
              <a:gd name="adj1" fmla="val -62695"/>
              <a:gd name="adj2" fmla="val -289739"/>
              <a:gd name="adj3" fmla="val 16667"/>
            </a:avLst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128" charset="0"/>
              </a:rPr>
              <a:t>An error here: this should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128" charset="0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128" charset="0"/>
              </a:rPr>
              <a:t>be in another partition</a:t>
            </a:r>
            <a:endParaRPr kumimoji="0" lang="en-A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-12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70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MapReduce Algorithm Design</a:t>
            </a:r>
            <a:endParaRPr lang="en-AU" dirty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mtClean="0"/>
              <a:t>Aspects that are not under the control of the designer</a:t>
            </a:r>
          </a:p>
          <a:p>
            <a:pPr lvl="1"/>
            <a:r>
              <a:rPr lang="en-AU" altLang="en-US" smtClean="0"/>
              <a:t>Where a mapper or reducer will run</a:t>
            </a:r>
          </a:p>
          <a:p>
            <a:pPr lvl="1"/>
            <a:r>
              <a:rPr lang="en-AU" altLang="en-US" smtClean="0"/>
              <a:t>When a mapper or reducer begins or finishes</a:t>
            </a:r>
          </a:p>
          <a:p>
            <a:pPr lvl="1"/>
            <a:r>
              <a:rPr lang="en-AU" altLang="en-US" smtClean="0"/>
              <a:t>Which input key-value pairs are processed by a specific mapper</a:t>
            </a:r>
          </a:p>
          <a:p>
            <a:pPr lvl="1"/>
            <a:r>
              <a:rPr lang="en-AU" altLang="en-US" smtClean="0"/>
              <a:t>Which intermediate key-value paris are processed by a specific reducer</a:t>
            </a:r>
          </a:p>
          <a:p>
            <a:r>
              <a:rPr lang="en-AU" altLang="en-US" smtClean="0"/>
              <a:t>Aspects that can be controlled</a:t>
            </a:r>
          </a:p>
          <a:p>
            <a:pPr lvl="1"/>
            <a:r>
              <a:rPr lang="en-AU" altLang="en-US" smtClean="0"/>
              <a:t>Construct data structures as keys and values</a:t>
            </a:r>
          </a:p>
          <a:p>
            <a:pPr lvl="1"/>
            <a:r>
              <a:rPr lang="en-AU" altLang="en-US" smtClean="0"/>
              <a:t>Execute user-specified initialization and termination code for mappers and reducers (pre-process and post-process)</a:t>
            </a:r>
          </a:p>
          <a:p>
            <a:pPr lvl="1"/>
            <a:r>
              <a:rPr lang="en-AU" altLang="en-US" smtClean="0">
                <a:solidFill>
                  <a:srgbClr val="FF0000"/>
                </a:solidFill>
              </a:rPr>
              <a:t>Preserve state</a:t>
            </a:r>
            <a:r>
              <a:rPr lang="en-AU" altLang="en-US" smtClean="0"/>
              <a:t> across multiple input and intermediate keys in mappers and reducers (in-mapper combining)</a:t>
            </a:r>
          </a:p>
          <a:p>
            <a:pPr lvl="1"/>
            <a:r>
              <a:rPr lang="en-AU" altLang="en-US" smtClean="0">
                <a:solidFill>
                  <a:srgbClr val="FF0000"/>
                </a:solidFill>
              </a:rPr>
              <a:t>Control the sort order</a:t>
            </a:r>
            <a:r>
              <a:rPr lang="en-AU" altLang="en-US" smtClean="0"/>
              <a:t> of intermediate keys, and therefore the order in which a reducer will encounter particular keys </a:t>
            </a:r>
            <a:r>
              <a:rPr lang="en-US" altLang="en-US" smtClean="0"/>
              <a:t>(order inversion)</a:t>
            </a:r>
            <a:endParaRPr lang="en-AU" altLang="en-US" smtClean="0"/>
          </a:p>
          <a:p>
            <a:pPr lvl="1"/>
            <a:r>
              <a:rPr lang="en-AU" altLang="en-US" smtClean="0">
                <a:solidFill>
                  <a:srgbClr val="FF0000"/>
                </a:solidFill>
              </a:rPr>
              <a:t>Control the partitioning of the key space</a:t>
            </a:r>
            <a:r>
              <a:rPr lang="en-AU" altLang="en-US" smtClean="0"/>
              <a:t>, and therefore the set of keys that will be encountered by a particular reducer (partitioner)</a:t>
            </a:r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endParaRPr lang="en-A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MapReduce Algorithm Design Patterns</a:t>
            </a:r>
            <a:endParaRPr lang="en-AU" dirty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In-mapper combining, </a:t>
            </a:r>
            <a:r>
              <a:rPr lang="en-AU" altLang="en-US" smtClean="0"/>
              <a:t>where the functionality of the combiner is moved into the mapper. </a:t>
            </a:r>
            <a:endParaRPr lang="en-US" altLang="en-US" smtClean="0"/>
          </a:p>
          <a:p>
            <a:endParaRPr lang="en-US" altLang="en-US" smtClean="0"/>
          </a:p>
          <a:p>
            <a:r>
              <a:rPr lang="en-AU" altLang="en-US" smtClean="0"/>
              <a:t>The related patterns </a:t>
            </a:r>
            <a:r>
              <a:rPr lang="zh-CN" altLang="en-US" smtClean="0"/>
              <a:t>“</a:t>
            </a:r>
            <a:r>
              <a:rPr lang="en-AU" altLang="en-US" smtClean="0"/>
              <a:t>pairs</a:t>
            </a:r>
            <a:r>
              <a:rPr lang="zh-CN" altLang="en-US" smtClean="0"/>
              <a:t>”</a:t>
            </a:r>
            <a:r>
              <a:rPr lang="en-AU" altLang="en-US" smtClean="0"/>
              <a:t> and </a:t>
            </a:r>
            <a:r>
              <a:rPr lang="zh-CN" altLang="en-US" smtClean="0"/>
              <a:t>“</a:t>
            </a:r>
            <a:r>
              <a:rPr lang="en-AU" altLang="en-US" smtClean="0"/>
              <a:t>stripes</a:t>
            </a:r>
            <a:r>
              <a:rPr lang="zh-CN" altLang="en-US" smtClean="0"/>
              <a:t>”</a:t>
            </a:r>
            <a:r>
              <a:rPr lang="en-AU" altLang="en-US" smtClean="0"/>
              <a:t> for keeping track of joint events from a large number of observations.</a:t>
            </a:r>
          </a:p>
          <a:p>
            <a:endParaRPr lang="en-US" altLang="en-US" smtClean="0"/>
          </a:p>
          <a:p>
            <a:r>
              <a:rPr lang="zh-CN" altLang="en-US" smtClean="0"/>
              <a:t>“</a:t>
            </a:r>
            <a:r>
              <a:rPr lang="en-AU" altLang="en-US" smtClean="0"/>
              <a:t>Order inversion</a:t>
            </a:r>
            <a:r>
              <a:rPr lang="zh-CN" altLang="en-US" smtClean="0"/>
              <a:t>”</a:t>
            </a:r>
            <a:r>
              <a:rPr lang="en-AU" altLang="en-US" smtClean="0"/>
              <a:t>, where the main idea is to convert the sequencing of computations into a sorting problem. </a:t>
            </a:r>
          </a:p>
          <a:p>
            <a:endParaRPr lang="en-US" altLang="en-US" smtClean="0"/>
          </a:p>
          <a:p>
            <a:r>
              <a:rPr lang="zh-CN" altLang="en-US" smtClean="0"/>
              <a:t>“</a:t>
            </a:r>
            <a:r>
              <a:rPr lang="en-AU" altLang="en-US" smtClean="0"/>
              <a:t>Value-to-key conversion</a:t>
            </a:r>
            <a:r>
              <a:rPr lang="zh-CN" altLang="en-US" smtClean="0"/>
              <a:t>”</a:t>
            </a:r>
            <a:r>
              <a:rPr lang="en-AU" altLang="en-US" smtClean="0"/>
              <a:t>, which provides a scalable solution for secondary sorting.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References</a:t>
            </a:r>
            <a:endParaRPr lang="en-GB" dirty="0"/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Chapters 3.3, 3.4, 4.2, 4.3, and 4.4. Data-Intensive Text Processing with MapReduce. Jimmy Lin and Chris Dyer. University of Maryland, College Park.</a:t>
            </a:r>
          </a:p>
          <a:p>
            <a:r>
              <a:rPr lang="en-GB" altLang="en-US" dirty="0" smtClean="0"/>
              <a:t>Chapter 5 Hadoop I/O. </a:t>
            </a:r>
            <a:r>
              <a:rPr lang="en-US" altLang="en-US" dirty="0" smtClean="0"/>
              <a:t>Hadoop The Definitive Guide.</a:t>
            </a:r>
            <a:endParaRPr lang="en-GB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End of Chapter3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Lifecycle of Mapper/Reducer</a:t>
            </a:r>
            <a:endParaRPr lang="en-AU" dirty="0"/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Lifecycle: </a:t>
            </a:r>
            <a:r>
              <a:rPr lang="en-AU" altLang="en-US" dirty="0" smtClean="0"/>
              <a:t>setup -&gt; map -&gt; </a:t>
            </a:r>
            <a:r>
              <a:rPr lang="en-AU" altLang="en-US" dirty="0" err="1" smtClean="0"/>
              <a:t>cleanup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setup(): </a:t>
            </a:r>
            <a:r>
              <a:rPr lang="en-AU" altLang="en-US" dirty="0" smtClean="0"/>
              <a:t>called once at the beginning of the task</a:t>
            </a:r>
          </a:p>
          <a:p>
            <a:pPr lvl="1"/>
            <a:r>
              <a:rPr lang="en-US" altLang="en-US" dirty="0" smtClean="0"/>
              <a:t>map(): do the map</a:t>
            </a:r>
          </a:p>
          <a:p>
            <a:pPr lvl="1"/>
            <a:r>
              <a:rPr lang="en-US" altLang="en-US" dirty="0" smtClean="0"/>
              <a:t>cleanup(): </a:t>
            </a:r>
            <a:r>
              <a:rPr lang="en-AU" altLang="en-US" dirty="0" smtClean="0"/>
              <a:t>called once at the end of the task.</a:t>
            </a:r>
          </a:p>
          <a:p>
            <a:pPr lvl="1"/>
            <a:r>
              <a:rPr lang="en-US" altLang="en-US" dirty="0" smtClean="0"/>
              <a:t>We do not invoke these functions</a:t>
            </a:r>
          </a:p>
          <a:p>
            <a:r>
              <a:rPr lang="en-US" altLang="en-US" dirty="0" smtClean="0"/>
              <a:t>In-mapper Combining:</a:t>
            </a:r>
          </a:p>
          <a:p>
            <a:pPr lvl="1"/>
            <a:r>
              <a:rPr lang="en-US" altLang="en-US" dirty="0" smtClean="0"/>
              <a:t>Us</a:t>
            </a:r>
            <a:r>
              <a:rPr lang="en-US" altLang="zh-CN" dirty="0" smtClean="0"/>
              <a:t>e</a:t>
            </a:r>
            <a:r>
              <a:rPr lang="en-US" altLang="en-US" dirty="0" smtClean="0"/>
              <a:t> setup() to initialize the state preserving data structure</a:t>
            </a:r>
          </a:p>
          <a:p>
            <a:pPr lvl="1"/>
            <a:r>
              <a:rPr lang="en-US" altLang="en-US" dirty="0" smtClean="0"/>
              <a:t>Use </a:t>
            </a:r>
            <a:r>
              <a:rPr lang="en-US" altLang="en-US" dirty="0" err="1" smtClean="0"/>
              <a:t>clearnup</a:t>
            </a:r>
            <a:r>
              <a:rPr lang="en-US" altLang="en-US" dirty="0" smtClean="0"/>
              <a:t>() to emit the final key-value pairs</a:t>
            </a:r>
          </a:p>
          <a:p>
            <a:pPr lvl="1"/>
            <a:endParaRPr lang="en-US" altLang="en-US" dirty="0" smtClean="0"/>
          </a:p>
          <a:p>
            <a:endParaRPr lang="en-AU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570943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Word Count: Version 2</a:t>
            </a:r>
            <a:endParaRPr lang="en-AU" dirty="0"/>
          </a:p>
        </p:txBody>
      </p:sp>
      <p:pic>
        <p:nvPicPr>
          <p:cNvPr id="56323" name="Picture 3" descr="wc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275" y="2286000"/>
            <a:ext cx="8162925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 bwMode="auto">
          <a:xfrm>
            <a:off x="1033272" y="2551175"/>
            <a:ext cx="3465576" cy="576074"/>
          </a:xfrm>
          <a:prstGeom prst="rect">
            <a:avLst/>
          </a:prstGeom>
          <a:noFill/>
          <a:ln w="25400">
            <a:solidFill>
              <a:schemeClr val="tx2"/>
            </a:solidFill>
            <a:headEnd type="none" w="med" len="med"/>
            <a:tailEnd type="none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0" anchor="b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000" kern="0" dirty="0">
              <a:solidFill>
                <a:schemeClr val="tx1"/>
              </a:solidFill>
              <a:latin typeface="Corbel"/>
              <a:cs typeface="Corbel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033272" y="3983735"/>
            <a:ext cx="3465576" cy="807340"/>
          </a:xfrm>
          <a:prstGeom prst="rect">
            <a:avLst/>
          </a:prstGeom>
          <a:noFill/>
          <a:ln w="25400">
            <a:solidFill>
              <a:schemeClr val="tx2"/>
            </a:solidFill>
            <a:headEnd type="none" w="med" len="med"/>
            <a:tailEnd type="none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0" anchor="b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000" kern="0" dirty="0">
              <a:solidFill>
                <a:schemeClr val="tx1"/>
              </a:solidFill>
              <a:latin typeface="Corbel"/>
              <a:cs typeface="Corbel"/>
            </a:endParaRPr>
          </a:p>
        </p:txBody>
      </p:sp>
      <p:sp>
        <p:nvSpPr>
          <p:cNvPr id="3" name="Rounded Rectangular Callout 2"/>
          <p:cNvSpPr/>
          <p:nvPr/>
        </p:nvSpPr>
        <p:spPr bwMode="auto">
          <a:xfrm>
            <a:off x="2212848" y="1755648"/>
            <a:ext cx="1472184" cy="612648"/>
          </a:xfrm>
          <a:prstGeom prst="wedgeRoundRectCallout">
            <a:avLst>
              <a:gd name="adj1" fmla="val -18833"/>
              <a:gd name="adj2" fmla="val 77425"/>
              <a:gd name="adj3" fmla="val 16667"/>
            </a:avLst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128" charset="0"/>
              </a:rPr>
              <a:t>setup()</a:t>
            </a:r>
            <a:endParaRPr kumimoji="0" lang="en-A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-128" charset="0"/>
            </a:endParaRPr>
          </a:p>
        </p:txBody>
      </p:sp>
      <p:sp>
        <p:nvSpPr>
          <p:cNvPr id="9" name="Rounded Rectangular Callout 8"/>
          <p:cNvSpPr/>
          <p:nvPr/>
        </p:nvSpPr>
        <p:spPr bwMode="auto">
          <a:xfrm>
            <a:off x="2456688" y="5279136"/>
            <a:ext cx="1472184" cy="612648"/>
          </a:xfrm>
          <a:prstGeom prst="wedgeRoundRectCallout">
            <a:avLst>
              <a:gd name="adj1" fmla="val -23181"/>
              <a:gd name="adj2" fmla="val -116605"/>
              <a:gd name="adj3" fmla="val 16667"/>
            </a:avLst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-128" charset="0"/>
              </a:rPr>
              <a:t>cleanup()</a:t>
            </a:r>
            <a:endParaRPr kumimoji="0" lang="en-A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-12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112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3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85800" y="2757488"/>
            <a:ext cx="7772400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MS PGothic" pitchFamily="34" charset="-128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  <a:ea typeface="MS PGothic" pitchFamily="34" charset="-128"/>
                <a:cs typeface="ＭＳ Ｐゴシック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-128" charset="0"/>
              </a:defRPr>
            </a:lvl9pPr>
          </a:lstStyle>
          <a:p>
            <a:pPr>
              <a:defRPr/>
            </a:pPr>
            <a:r>
              <a:rPr lang="en-US" dirty="0"/>
              <a:t>Design Pattern </a:t>
            </a:r>
            <a:r>
              <a:rPr lang="en-US" dirty="0" smtClean="0"/>
              <a:t>2: Pairs vs Stripes</a:t>
            </a:r>
            <a:endParaRPr lang="en-US" altLang="en-US" kern="0" dirty="0" smtClean="0"/>
          </a:p>
        </p:txBody>
      </p:sp>
    </p:spTree>
    <p:extLst>
      <p:ext uri="{BB962C8B-B14F-4D97-AF65-F5344CB8AC3E}">
        <p14:creationId xmlns:p14="http://schemas.microsoft.com/office/powerpoint/2010/main" val="420873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b-5-grey">
  <a:themeElements>
    <a:clrScheme name="">
      <a:dk1>
        <a:srgbClr val="000000"/>
      </a:dk1>
      <a:lt1>
        <a:srgbClr val="CCECFF"/>
      </a:lt1>
      <a:dk2>
        <a:srgbClr val="CC3300"/>
      </a:dk2>
      <a:lt2>
        <a:srgbClr val="666699"/>
      </a:lt2>
      <a:accent1>
        <a:srgbClr val="FFFFFF"/>
      </a:accent1>
      <a:accent2>
        <a:srgbClr val="CCCC00"/>
      </a:accent2>
      <a:accent3>
        <a:srgbClr val="E2F4FF"/>
      </a:accent3>
      <a:accent4>
        <a:srgbClr val="000000"/>
      </a:accent4>
      <a:accent5>
        <a:srgbClr val="FFFFFF"/>
      </a:accent5>
      <a:accent6>
        <a:srgbClr val="B9B900"/>
      </a:accent6>
      <a:hlink>
        <a:srgbClr val="FF9900"/>
      </a:hlink>
      <a:folHlink>
        <a:srgbClr val="FF9933"/>
      </a:folHlink>
    </a:clrScheme>
    <a:fontScheme name="db-5-grey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-12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-128" charset="0"/>
          </a:defRPr>
        </a:defPPr>
      </a:lstStyle>
    </a:lnDef>
  </a:objectDefaults>
  <a:extraClrSchemeLst>
    <a:extraClrScheme>
      <a:clrScheme name="db-5-grey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-5-grey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-5-grey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6234E059086442ABEDED148870ED9F" ma:contentTypeVersion="0" ma:contentTypeDescription="Create a new document." ma:contentTypeScope="" ma:versionID="cc63a846be6f86c6ef4721d6604d9bf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E484230-E82F-4985-BB3B-3592A93661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34D4C0A-BDA5-474A-8805-C07CE02E7324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Settings\mt\Application Data\Microsoft\Templates\db-5-grey.pot</Template>
  <TotalTime>47307</TotalTime>
  <Words>3835</Words>
  <Application>Microsoft Office PowerPoint</Application>
  <PresentationFormat>On-screen Show (4:3)</PresentationFormat>
  <Paragraphs>793</Paragraphs>
  <Slides>68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69" baseType="lpstr">
      <vt:lpstr>db-5-grey</vt:lpstr>
      <vt:lpstr>COMP9313: Big Data Management         Lecturer: Xin Cao Course web site: http://www.cse.unsw.edu.au/~cs9313/ </vt:lpstr>
      <vt:lpstr>PowerPoint Presentation</vt:lpstr>
      <vt:lpstr>Overview of Previous Lecture</vt:lpstr>
      <vt:lpstr>Combiner Function</vt:lpstr>
      <vt:lpstr>In-mapper Combining</vt:lpstr>
      <vt:lpstr>PowerPoint Presentation</vt:lpstr>
      <vt:lpstr>Lifecycle of Mapper/Reducer</vt:lpstr>
      <vt:lpstr>Word Count: Version 2</vt:lpstr>
      <vt:lpstr>PowerPoint Presentation</vt:lpstr>
      <vt:lpstr>Term Co-occurrence Computation</vt:lpstr>
      <vt:lpstr>First Try: “Pairs”</vt:lpstr>
      <vt:lpstr>“Pairs” Analysis</vt:lpstr>
      <vt:lpstr>Another Try: “Stripes”</vt:lpstr>
      <vt:lpstr>Stripes: Pseudo-Code</vt:lpstr>
      <vt:lpstr>“Stripes” Analysis</vt:lpstr>
      <vt:lpstr>Compare “Pairs” and “Stripes”</vt:lpstr>
      <vt:lpstr>Pairs vs. Stripes</vt:lpstr>
      <vt:lpstr>PowerPoint Presentation</vt:lpstr>
      <vt:lpstr>Serialization</vt:lpstr>
      <vt:lpstr>Writable Interface</vt:lpstr>
      <vt:lpstr>PowerPoint Presentation</vt:lpstr>
      <vt:lpstr>Writable Wrappers for Java Primitives</vt:lpstr>
      <vt:lpstr>Writable Examples</vt:lpstr>
      <vt:lpstr>Stripes Implementation</vt:lpstr>
      <vt:lpstr>Pairs Implementation</vt:lpstr>
      <vt:lpstr>Multiple Output Values </vt:lpstr>
      <vt:lpstr>Implement a Custom Writable</vt:lpstr>
      <vt:lpstr>Implement a Custom Writable</vt:lpstr>
      <vt:lpstr>Implement a Custom Writable</vt:lpstr>
      <vt:lpstr>Complex Key</vt:lpstr>
      <vt:lpstr>Implement a Custom WritableComparable</vt:lpstr>
      <vt:lpstr>Implement a Custom WritableComparable</vt:lpstr>
      <vt:lpstr>Implement a Custom WritableComparable</vt:lpstr>
      <vt:lpstr>Implement a Custom WritableComparable</vt:lpstr>
      <vt:lpstr>Implement a Custom WritableComparable</vt:lpstr>
      <vt:lpstr>Implement a Custom WritableComparable</vt:lpstr>
      <vt:lpstr>Implement a Custom WritableComparable</vt:lpstr>
      <vt:lpstr>PowerPoint Presentation</vt:lpstr>
      <vt:lpstr>Computing Relative Frequencies</vt:lpstr>
      <vt:lpstr>f(wj|wi) : “Stripes” </vt:lpstr>
      <vt:lpstr>f(wj|wi) : “Pairs” </vt:lpstr>
      <vt:lpstr>f(wj|wi) : “Pairs” </vt:lpstr>
      <vt:lpstr>f(wj|wi) : “Pairs” </vt:lpstr>
      <vt:lpstr>f(wj|wi) : “Pairs” </vt:lpstr>
      <vt:lpstr>f(wj|wi) : “Pairs” </vt:lpstr>
      <vt:lpstr>f(wj|wi) : “Pairs” – Order Inversion</vt:lpstr>
      <vt:lpstr>f(wj|wi) : “Pairs” – Order Inversion</vt:lpstr>
      <vt:lpstr>f(wj|wi) : “Pairs” – Order Inversion</vt:lpstr>
      <vt:lpstr>Order Inversion</vt:lpstr>
      <vt:lpstr>Synchronization: Pairs vs. Stripes</vt:lpstr>
      <vt:lpstr>PowerPoint Presentation</vt:lpstr>
      <vt:lpstr>Implement a Custom Partitioner</vt:lpstr>
      <vt:lpstr>PowerPoint Presentation</vt:lpstr>
      <vt:lpstr>Secondary Sort</vt:lpstr>
      <vt:lpstr>Secondary Sort</vt:lpstr>
      <vt:lpstr>Secondary Sort</vt:lpstr>
      <vt:lpstr>PowerPoint Presentation</vt:lpstr>
      <vt:lpstr>Secondary Sort： Another Example</vt:lpstr>
      <vt:lpstr>Solutions to the Secondary Sort Problem</vt:lpstr>
      <vt:lpstr>Secondary Sorting Keys</vt:lpstr>
      <vt:lpstr>Customize The Composite Key</vt:lpstr>
      <vt:lpstr>Customize The Partitioner</vt:lpstr>
      <vt:lpstr>Grouping Comparator</vt:lpstr>
      <vt:lpstr>Data Flow of This Problem in MapReduce</vt:lpstr>
      <vt:lpstr>MapReduce Algorithm Design</vt:lpstr>
      <vt:lpstr>MapReduce Algorithm Design Patterns</vt:lpstr>
      <vt:lpstr>References</vt:lpstr>
      <vt:lpstr>End of Chapter3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 Introduction</dc:title>
  <dc:creator>xcao</dc:creator>
  <cp:lastModifiedBy>xcao</cp:lastModifiedBy>
  <cp:revision>800</cp:revision>
  <cp:lastPrinted>2005-01-10T21:51:57Z</cp:lastPrinted>
  <dcterms:created xsi:type="dcterms:W3CDTF">1999-11-04T20:50:09Z</dcterms:created>
  <dcterms:modified xsi:type="dcterms:W3CDTF">2017-04-03T01:46:53Z</dcterms:modified>
</cp:coreProperties>
</file>