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1" r:id="rId3"/>
    <p:sldId id="268" r:id="rId4"/>
    <p:sldId id="269" r:id="rId5"/>
    <p:sldId id="270" r:id="rId6"/>
    <p:sldId id="267" r:id="rId7"/>
    <p:sldId id="257" r:id="rId8"/>
    <p:sldId id="264" r:id="rId9"/>
    <p:sldId id="258" r:id="rId10"/>
    <p:sldId id="262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14" y="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3AB5A-6CD6-4563-8FC5-51A498E321B0}" type="datetimeFigureOut">
              <a:rPr lang="en-AU" smtClean="0"/>
              <a:t>28/02/2018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51731-A1E3-4595-BDB6-19946E03EC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6871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5C1B-7774-4944-B227-8D14F0785787}" type="datetimeFigureOut">
              <a:rPr lang="en-AU" smtClean="0"/>
              <a:pPr/>
              <a:t>28/02/2018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8178-1CCA-414C-A5BB-64812772CD6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5C1B-7774-4944-B227-8D14F0785787}" type="datetimeFigureOut">
              <a:rPr lang="en-AU" smtClean="0"/>
              <a:pPr/>
              <a:t>28/02/2018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8178-1CCA-414C-A5BB-64812772CD6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5C1B-7774-4944-B227-8D14F0785787}" type="datetimeFigureOut">
              <a:rPr lang="en-AU" smtClean="0"/>
              <a:pPr/>
              <a:t>28/02/2018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8178-1CCA-414C-A5BB-64812772CD6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5C1B-7774-4944-B227-8D14F0785787}" type="datetimeFigureOut">
              <a:rPr lang="en-AU" smtClean="0"/>
              <a:pPr/>
              <a:t>28/02/2018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8178-1CCA-414C-A5BB-64812772CD6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5C1B-7774-4944-B227-8D14F0785787}" type="datetimeFigureOut">
              <a:rPr lang="en-AU" smtClean="0"/>
              <a:pPr/>
              <a:t>28/02/2018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8178-1CCA-414C-A5BB-64812772CD6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5C1B-7774-4944-B227-8D14F0785787}" type="datetimeFigureOut">
              <a:rPr lang="en-AU" smtClean="0"/>
              <a:pPr/>
              <a:t>28/02/2018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8178-1CCA-414C-A5BB-64812772CD6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5C1B-7774-4944-B227-8D14F0785787}" type="datetimeFigureOut">
              <a:rPr lang="en-AU" smtClean="0"/>
              <a:pPr/>
              <a:t>28/02/2018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8178-1CCA-414C-A5BB-64812772CD6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5C1B-7774-4944-B227-8D14F0785787}" type="datetimeFigureOut">
              <a:rPr lang="en-AU" smtClean="0"/>
              <a:pPr/>
              <a:t>28/02/2018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8178-1CCA-414C-A5BB-64812772CD6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5C1B-7774-4944-B227-8D14F0785787}" type="datetimeFigureOut">
              <a:rPr lang="en-AU" smtClean="0"/>
              <a:pPr/>
              <a:t>28/02/2018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8178-1CCA-414C-A5BB-64812772CD6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5C1B-7774-4944-B227-8D14F0785787}" type="datetimeFigureOut">
              <a:rPr lang="en-AU" smtClean="0"/>
              <a:pPr/>
              <a:t>28/02/2018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8178-1CCA-414C-A5BB-64812772CD6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5C1B-7774-4944-B227-8D14F0785787}" type="datetimeFigureOut">
              <a:rPr lang="en-AU" smtClean="0"/>
              <a:pPr/>
              <a:t>28/02/2018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8178-1CCA-414C-A5BB-64812772CD6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95C1B-7774-4944-B227-8D14F0785787}" type="datetimeFigureOut">
              <a:rPr lang="en-AU" smtClean="0"/>
              <a:pPr/>
              <a:t>28/02/2018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88178-1CCA-414C-A5BB-64812772CD66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COMP9322 Software </a:t>
            </a:r>
            <a:r>
              <a:rPr lang="en-AU" dirty="0"/>
              <a:t>Service Design and </a:t>
            </a:r>
            <a:r>
              <a:rPr lang="en-AU" dirty="0" smtClean="0"/>
              <a:t>Engineering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Fethi Rabhi and Onur Demirors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Group assignment and tutors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en-AU" dirty="0" smtClean="0"/>
              <a:t>4-5 members per team </a:t>
            </a:r>
          </a:p>
          <a:p>
            <a:r>
              <a:rPr lang="en-AU" dirty="0" smtClean="0"/>
              <a:t>Form and register teams on course Web site</a:t>
            </a:r>
          </a:p>
          <a:p>
            <a:r>
              <a:rPr lang="en-AU" dirty="0" smtClean="0"/>
              <a:t>Let course admin know by Friday if</a:t>
            </a:r>
          </a:p>
          <a:p>
            <a:pPr lvl="1"/>
            <a:r>
              <a:rPr lang="en-AU" dirty="0" smtClean="0"/>
              <a:t>You are a team in need of members</a:t>
            </a:r>
          </a:p>
          <a:p>
            <a:pPr lvl="1"/>
            <a:r>
              <a:rPr lang="en-AU" dirty="0" smtClean="0"/>
              <a:t>You are a member in need of a team</a:t>
            </a:r>
          </a:p>
          <a:p>
            <a:r>
              <a:rPr lang="en-AU" dirty="0" smtClean="0"/>
              <a:t>Course </a:t>
            </a:r>
            <a:r>
              <a:rPr lang="en-AU" dirty="0"/>
              <a:t>admin </a:t>
            </a:r>
            <a:r>
              <a:rPr lang="en-AU" dirty="0" smtClean="0"/>
              <a:t>and tutor: </a:t>
            </a:r>
            <a:r>
              <a:rPr lang="en-AU" dirty="0"/>
              <a:t>George </a:t>
            </a:r>
            <a:r>
              <a:rPr lang="en-AU"/>
              <a:t>Joukhadar </a:t>
            </a:r>
            <a:r>
              <a:rPr lang="en-AU"/>
              <a:t>(g.joukhadar@unsw.edu.au)</a:t>
            </a:r>
            <a:endParaRPr lang="en-AU" dirty="0" smtClean="0"/>
          </a:p>
          <a:p>
            <a:r>
              <a:rPr lang="en-AU" dirty="0" smtClean="0"/>
              <a:t>2</a:t>
            </a:r>
            <a:r>
              <a:rPr lang="en-AU" baseline="30000" dirty="0" smtClean="0"/>
              <a:t>nd</a:t>
            </a:r>
            <a:r>
              <a:rPr lang="en-AU" dirty="0" smtClean="0"/>
              <a:t> Tutor</a:t>
            </a:r>
            <a:r>
              <a:rPr lang="en-AU" dirty="0"/>
              <a:t>: Madhushi Bandara (madhushib@gmail.com)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93557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Final word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Warning, this is not a technical course!</a:t>
            </a:r>
          </a:p>
          <a:p>
            <a:r>
              <a:rPr lang="en-AU" dirty="0" smtClean="0"/>
              <a:t>Heavy on:</a:t>
            </a:r>
          </a:p>
          <a:p>
            <a:pPr lvl="1"/>
            <a:r>
              <a:rPr lang="en-AU" dirty="0" smtClean="0"/>
              <a:t>Business analysis</a:t>
            </a:r>
          </a:p>
          <a:p>
            <a:pPr lvl="1"/>
            <a:r>
              <a:rPr lang="en-AU" smtClean="0"/>
              <a:t>Industry applications</a:t>
            </a:r>
            <a:endParaRPr lang="en-AU" dirty="0"/>
          </a:p>
          <a:p>
            <a:pPr lvl="1"/>
            <a:r>
              <a:rPr lang="en-AU" dirty="0" smtClean="0"/>
              <a:t>Design and modelling</a:t>
            </a:r>
          </a:p>
          <a:p>
            <a:pPr lvl="1"/>
            <a:r>
              <a:rPr lang="en-AU" dirty="0" smtClean="0"/>
              <a:t>Critical thinking</a:t>
            </a:r>
          </a:p>
          <a:p>
            <a:r>
              <a:rPr lang="en-AU" dirty="0" smtClean="0"/>
              <a:t>Continuous feedback important</a:t>
            </a:r>
          </a:p>
          <a:p>
            <a:r>
              <a:rPr lang="en-AU" dirty="0" smtClean="0"/>
              <a:t>If interested in this topic beyond the course, let us know!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29869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Content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AU" dirty="0" smtClean="0"/>
              <a:t>SOC Research Group presentation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Overview of course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84244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5170"/>
            <a:ext cx="8229600" cy="50117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AU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SOC is </a:t>
            </a:r>
            <a:r>
              <a:rPr lang="en-AU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recipient of a significant component of UNSW’s extensive investment in research, capacity building and IT infrastructure. </a:t>
            </a:r>
            <a:endParaRPr lang="en-AU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AU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SOC’s </a:t>
            </a:r>
            <a:r>
              <a:rPr lang="en-AU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presence has enabled CSE to move rapidly – concurrently developing research, teaching, postgraduate supervision capability and leadership in service </a:t>
            </a:r>
            <a:r>
              <a:rPr lang="en-AU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engineering.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1, Service </a:t>
            </a:r>
            <a:r>
              <a:rPr lang="en-AU" sz="24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Oriented </a:t>
            </a:r>
            <a:r>
              <a:rPr lang="en-AU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Computing (SOC) Research Group</a:t>
            </a:r>
            <a:endParaRPr lang="en-AU" sz="2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105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5170"/>
            <a:ext cx="8229600" cy="50117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AU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Recognition of SOC research resulted in several invitations to researchers to act as general chair, steering committee member, and PC chair of major international conferences, and a strong partnership with the Smart Services CRC (since 2007), </a:t>
            </a:r>
          </a:p>
          <a:p>
            <a:pPr>
              <a:buFont typeface="Arial" panose="020B0604020202020204" pitchFamily="34" charset="0"/>
              <a:buChar char="•"/>
            </a:pPr>
            <a:endParaRPr lang="en-AU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SOC members have attracted an average of $400,000 per year in CRC funding). </a:t>
            </a:r>
          </a:p>
          <a:p>
            <a:pPr marL="0" indent="0"/>
            <a:endParaRPr lang="en-AU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AU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 the last 10 years, SOC researchers attracted over $3 million in ARC and DEST competitive research grants.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Service </a:t>
            </a:r>
            <a:r>
              <a:rPr lang="en-AU" sz="24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Oriented Computer Group (SOC)</a:t>
            </a:r>
          </a:p>
        </p:txBody>
      </p:sp>
    </p:spTree>
    <p:extLst>
      <p:ext uri="{BB962C8B-B14F-4D97-AF65-F5344CB8AC3E}">
        <p14:creationId xmlns:p14="http://schemas.microsoft.com/office/powerpoint/2010/main" val="376697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23122"/>
            <a:ext cx="8568952" cy="50117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Scientia Prof Boualem Benatallah (Group Leader)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Service oriented computing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Prof </a:t>
            </a:r>
            <a:r>
              <a:rPr lang="en-AU" sz="20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Fethi</a:t>
            </a:r>
            <a:r>
              <a:rPr lang="en-AU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AU" sz="20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Rabhi</a:t>
            </a:r>
            <a:endParaRPr lang="en-AU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Service engineering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Dr Helen Paik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BPM and Semantic technologies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Dr Lina Yao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Internet of Things</a:t>
            </a:r>
          </a:p>
          <a:p>
            <a:r>
              <a:rPr lang="en-AU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Prof Onur Demirors (Visiting Professor)</a:t>
            </a:r>
          </a:p>
          <a:p>
            <a:pPr>
              <a:buFont typeface="Arial" panose="020B0604020202020204" pitchFamily="34" charset="0"/>
              <a:buChar char="•"/>
            </a:pPr>
            <a:endParaRPr lang="en-AU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Past </a:t>
            </a:r>
            <a:r>
              <a:rPr lang="en-AU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SOC research graduates and post-docs are now academics or researchers in reputable universities or prestigious research labs (e.g., IBM T.J. Watson, USA; HP Labs, USA; SAP Research, Australia; Microsoft, USA; CSIRO and </a:t>
            </a:r>
            <a:r>
              <a:rPr lang="en-AU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Data61, </a:t>
            </a:r>
            <a:r>
              <a:rPr lang="en-AU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Australia).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AU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231845"/>
            <a:ext cx="8229600" cy="792088"/>
          </a:xfrm>
        </p:spPr>
        <p:txBody>
          <a:bodyPr/>
          <a:lstStyle/>
          <a:p>
            <a:pPr algn="ctr"/>
            <a:r>
              <a:rPr lang="en-AU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SOC Staff Research Capabilities</a:t>
            </a:r>
            <a:endParaRPr lang="en-AU" sz="2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81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2. COMP9322 Overview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Leverages knowledge of SOC Research group</a:t>
            </a:r>
          </a:p>
          <a:p>
            <a:r>
              <a:rPr lang="en-AU" dirty="0" smtClean="0"/>
              <a:t>Part of three-part </a:t>
            </a:r>
            <a:r>
              <a:rPr lang="en-AU" dirty="0"/>
              <a:t>series of the Data and API Engineering </a:t>
            </a:r>
            <a:r>
              <a:rPr lang="en-AU" dirty="0" smtClean="0"/>
              <a:t>stream</a:t>
            </a:r>
          </a:p>
          <a:p>
            <a:r>
              <a:rPr lang="en-AU" dirty="0" smtClean="0"/>
              <a:t>Connecting business concepts to IT concepts</a:t>
            </a:r>
          </a:p>
          <a:p>
            <a:pPr lvl="1"/>
            <a:r>
              <a:rPr lang="en-AU" dirty="0" smtClean="0"/>
              <a:t>Service computing</a:t>
            </a:r>
          </a:p>
          <a:p>
            <a:pPr lvl="1"/>
            <a:r>
              <a:rPr lang="en-AU" dirty="0" smtClean="0"/>
              <a:t>Business/IT alignment</a:t>
            </a:r>
          </a:p>
          <a:p>
            <a:pPr lvl="1"/>
            <a:r>
              <a:rPr lang="en-AU" dirty="0" smtClean="0"/>
              <a:t>Semantic modelling</a:t>
            </a:r>
          </a:p>
          <a:p>
            <a:r>
              <a:rPr lang="en-AU" dirty="0" smtClean="0"/>
              <a:t>Industry (vs academic) focused</a:t>
            </a:r>
          </a:p>
          <a:p>
            <a:r>
              <a:rPr lang="en-AU" dirty="0" smtClean="0"/>
              <a:t>Multidisciplinary approach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4713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Learning 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Describe </a:t>
            </a:r>
            <a:r>
              <a:rPr lang="en-AU" dirty="0"/>
              <a:t>different architectural design approaches and their role in engineering </a:t>
            </a:r>
            <a:r>
              <a:rPr lang="en-AU" dirty="0" smtClean="0"/>
              <a:t>software.</a:t>
            </a:r>
          </a:p>
          <a:p>
            <a:r>
              <a:rPr lang="en-AU" dirty="0" smtClean="0"/>
              <a:t>Apply </a:t>
            </a:r>
            <a:r>
              <a:rPr lang="en-AU" dirty="0"/>
              <a:t>modelling of services in different </a:t>
            </a:r>
            <a:r>
              <a:rPr lang="en-AU" dirty="0" smtClean="0"/>
              <a:t>settings</a:t>
            </a:r>
          </a:p>
          <a:p>
            <a:r>
              <a:rPr lang="en-AU" dirty="0" smtClean="0"/>
              <a:t>Be </a:t>
            </a:r>
            <a:r>
              <a:rPr lang="en-AU" dirty="0"/>
              <a:t>competent in designing, managing and documenting </a:t>
            </a:r>
            <a:r>
              <a:rPr lang="en-AU" dirty="0" smtClean="0"/>
              <a:t>APIs</a:t>
            </a:r>
          </a:p>
          <a:p>
            <a:r>
              <a:rPr lang="en-AU" dirty="0" smtClean="0"/>
              <a:t>Understand </a:t>
            </a:r>
            <a:r>
              <a:rPr lang="en-AU" dirty="0"/>
              <a:t>techniques for enterprise modelling and semantic modelling of simple and complex structures, as well as their associated technical standards and </a:t>
            </a:r>
            <a:r>
              <a:rPr lang="en-AU" dirty="0" smtClean="0"/>
              <a:t>technologies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Organisation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2 hour lecture slots (</a:t>
            </a:r>
            <a:r>
              <a:rPr lang="en-AU" dirty="0" err="1" smtClean="0"/>
              <a:t>inc.</a:t>
            </a:r>
            <a:r>
              <a:rPr lang="en-AU" dirty="0" smtClean="0"/>
              <a:t> guest speakers)</a:t>
            </a:r>
          </a:p>
          <a:p>
            <a:r>
              <a:rPr lang="en-AU" dirty="0" smtClean="0"/>
              <a:t>1 hour tutorial/discussion</a:t>
            </a:r>
          </a:p>
          <a:p>
            <a:r>
              <a:rPr lang="en-AU" dirty="0" smtClean="0"/>
              <a:t>Computer labs</a:t>
            </a:r>
          </a:p>
          <a:p>
            <a:r>
              <a:rPr lang="en-AU" dirty="0" smtClean="0"/>
              <a:t>Assignments</a:t>
            </a:r>
          </a:p>
          <a:p>
            <a:r>
              <a:rPr lang="en-AU" dirty="0" smtClean="0"/>
              <a:t>See schedule on course web sites (changes are possible based on feedback)</a:t>
            </a:r>
          </a:p>
        </p:txBody>
      </p:sp>
    </p:spTree>
    <p:extLst>
      <p:ext uri="{BB962C8B-B14F-4D97-AF65-F5344CB8AC3E}">
        <p14:creationId xmlns:p14="http://schemas.microsoft.com/office/powerpoint/2010/main" val="388957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Assessment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781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/>
              <a:t>● Group Assignments (30%): This component assesses the modelling skills related to learning outcomes. </a:t>
            </a: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● </a:t>
            </a:r>
            <a:r>
              <a:rPr lang="en-AU" dirty="0"/>
              <a:t>Practical Labs (10%): various assessments based on the lab activities. </a:t>
            </a: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● </a:t>
            </a:r>
            <a:r>
              <a:rPr lang="en-AU" dirty="0"/>
              <a:t>Written final exam (60%): individual assessment</a:t>
            </a:r>
            <a:r>
              <a:rPr lang="en-AU" dirty="0" smtClean="0"/>
              <a:t>.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511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 Unicode MS</vt:lpstr>
      <vt:lpstr>Arial</vt:lpstr>
      <vt:lpstr>Calibri</vt:lpstr>
      <vt:lpstr>Office Theme</vt:lpstr>
      <vt:lpstr>COMP9322 Software Service Design and Engineering</vt:lpstr>
      <vt:lpstr>Content</vt:lpstr>
      <vt:lpstr>1, Service Oriented Computing (SOC) Research Group</vt:lpstr>
      <vt:lpstr>Service Oriented Computer Group (SOC)</vt:lpstr>
      <vt:lpstr>SOC Staff Research Capabilities</vt:lpstr>
      <vt:lpstr>2. COMP9322 Overview</vt:lpstr>
      <vt:lpstr>Learning Objectives</vt:lpstr>
      <vt:lpstr>Organisation</vt:lpstr>
      <vt:lpstr>Assessment</vt:lpstr>
      <vt:lpstr>Group assignment and tutors</vt:lpstr>
      <vt:lpstr>Final word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Engineering Workshops 3B</dc:title>
  <dc:creator>fethi</dc:creator>
  <cp:lastModifiedBy>George Joukhadar</cp:lastModifiedBy>
  <cp:revision>29</cp:revision>
  <dcterms:created xsi:type="dcterms:W3CDTF">2011-07-22T00:15:40Z</dcterms:created>
  <dcterms:modified xsi:type="dcterms:W3CDTF">2018-02-28T01:11:52Z</dcterms:modified>
</cp:coreProperties>
</file>