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8" r:id="rId2"/>
    <p:sldId id="304" r:id="rId3"/>
    <p:sldId id="259" r:id="rId4"/>
    <p:sldId id="260" r:id="rId5"/>
    <p:sldId id="299" r:id="rId6"/>
    <p:sldId id="300" r:id="rId7"/>
    <p:sldId id="261" r:id="rId8"/>
    <p:sldId id="262" r:id="rId9"/>
    <p:sldId id="293" r:id="rId10"/>
    <p:sldId id="281" r:id="rId11"/>
    <p:sldId id="297" r:id="rId12"/>
    <p:sldId id="298" r:id="rId13"/>
    <p:sldId id="294" r:id="rId14"/>
    <p:sldId id="267" r:id="rId15"/>
    <p:sldId id="268" r:id="rId16"/>
    <p:sldId id="285" r:id="rId17"/>
    <p:sldId id="283" r:id="rId18"/>
    <p:sldId id="269" r:id="rId19"/>
    <p:sldId id="315" r:id="rId20"/>
    <p:sldId id="301" r:id="rId21"/>
    <p:sldId id="282" r:id="rId22"/>
    <p:sldId id="284" r:id="rId23"/>
    <p:sldId id="295" r:id="rId24"/>
    <p:sldId id="280" r:id="rId25"/>
    <p:sldId id="279" r:id="rId26"/>
    <p:sldId id="286" r:id="rId27"/>
    <p:sldId id="287" r:id="rId28"/>
    <p:sldId id="288" r:id="rId29"/>
    <p:sldId id="303" r:id="rId30"/>
    <p:sldId id="291" r:id="rId31"/>
    <p:sldId id="321" r:id="rId32"/>
    <p:sldId id="296" r:id="rId33"/>
    <p:sldId id="290" r:id="rId34"/>
    <p:sldId id="318" r:id="rId35"/>
    <p:sldId id="317" r:id="rId36"/>
    <p:sldId id="319" r:id="rId37"/>
    <p:sldId id="320" r:id="rId38"/>
    <p:sldId id="289" r:id="rId39"/>
    <p:sldId id="273" r:id="rId40"/>
  </p:sldIdLst>
  <p:sldSz cx="9144000" cy="6858000" type="screen4x3"/>
  <p:notesSz cx="6705600" cy="9982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76962" autoAdjust="0"/>
  </p:normalViewPr>
  <p:slideViewPr>
    <p:cSldViewPr>
      <p:cViewPr varScale="1">
        <p:scale>
          <a:sx n="82" d="100"/>
          <a:sy n="82" d="100"/>
        </p:scale>
        <p:origin x="8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06283" cy="49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797751" y="0"/>
            <a:ext cx="2906283" cy="49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9481175"/>
            <a:ext cx="2906283" cy="4994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797751" y="9481175"/>
            <a:ext cx="2906283" cy="4994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7344683-B607-471A-BAC6-11C8C53C3E5F}" type="slidenum">
              <a:rPr lang="en-US"/>
              <a:pPr>
                <a:defRPr/>
              </a:pPr>
              <a:t>‹#›</a:t>
            </a:fld>
            <a:endParaRPr lang="en-US"/>
          </a:p>
        </p:txBody>
      </p:sp>
    </p:spTree>
    <p:extLst>
      <p:ext uri="{BB962C8B-B14F-4D97-AF65-F5344CB8AC3E}">
        <p14:creationId xmlns:p14="http://schemas.microsoft.com/office/powerpoint/2010/main" val="244952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6283" cy="49943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797751" y="0"/>
            <a:ext cx="2906283" cy="499430"/>
          </a:xfrm>
          <a:prstGeom prst="rect">
            <a:avLst/>
          </a:prstGeom>
        </p:spPr>
        <p:txBody>
          <a:bodyPr vert="horz" lIns="91440" tIns="45720" rIns="91440" bIns="45720" rtlCol="0"/>
          <a:lstStyle>
            <a:lvl1pPr algn="r">
              <a:defRPr sz="1200"/>
            </a:lvl1pPr>
          </a:lstStyle>
          <a:p>
            <a:pPr>
              <a:defRPr/>
            </a:pPr>
            <a:fld id="{268B1C6E-AF08-413E-86EE-358AD88FB71C}" type="datetimeFigureOut">
              <a:rPr lang="en-US"/>
              <a:pPr>
                <a:defRPr/>
              </a:pPr>
              <a:t>2/21/2019</a:t>
            </a:fld>
            <a:endParaRPr lang="en-US"/>
          </a:p>
        </p:txBody>
      </p:sp>
      <p:sp>
        <p:nvSpPr>
          <p:cNvPr id="4" name="Slide Image Placeholder 3"/>
          <p:cNvSpPr>
            <a:spLocks noGrp="1" noRot="1" noChangeAspect="1"/>
          </p:cNvSpPr>
          <p:nvPr>
            <p:ph type="sldImg" idx="2"/>
          </p:nvPr>
        </p:nvSpPr>
        <p:spPr>
          <a:xfrm>
            <a:off x="857250" y="747713"/>
            <a:ext cx="4991100" cy="37433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0560" y="4742184"/>
            <a:ext cx="5364480" cy="449167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81175"/>
            <a:ext cx="2906283" cy="49943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797751" y="9481175"/>
            <a:ext cx="2906283" cy="499430"/>
          </a:xfrm>
          <a:prstGeom prst="rect">
            <a:avLst/>
          </a:prstGeom>
        </p:spPr>
        <p:txBody>
          <a:bodyPr vert="horz" lIns="91440" tIns="45720" rIns="91440" bIns="45720" rtlCol="0" anchor="b"/>
          <a:lstStyle>
            <a:lvl1pPr algn="r">
              <a:defRPr sz="1200"/>
            </a:lvl1pPr>
          </a:lstStyle>
          <a:p>
            <a:pPr>
              <a:defRPr/>
            </a:pPr>
            <a:fld id="{8E4AA269-2DCC-4839-8A9D-B16F309719E8}" type="slidenum">
              <a:rPr lang="en-US"/>
              <a:pPr>
                <a:defRPr/>
              </a:pPr>
              <a:t>‹#›</a:t>
            </a:fld>
            <a:endParaRPr lang="en-US"/>
          </a:p>
        </p:txBody>
      </p:sp>
    </p:spTree>
    <p:extLst>
      <p:ext uri="{BB962C8B-B14F-4D97-AF65-F5344CB8AC3E}">
        <p14:creationId xmlns:p14="http://schemas.microsoft.com/office/powerpoint/2010/main" val="2671879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a:t>In this lecture I wish to give you a very quick introduction to JavaScript, the programming language, some</a:t>
            </a:r>
            <a:r>
              <a:rPr lang="en-AU" baseline="0" dirty="0"/>
              <a:t> of the associated libraries and related Web technologies, and lots of references for you to find out more about how to develop Web applications using JavaScript as the main programming language.</a:t>
            </a:r>
            <a:endParaRPr lang="en-US"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381163-CF31-4684-8B1F-CE1FF44E6E1F}" type="slidenum">
              <a:rPr lang="en-US" smtClean="0"/>
              <a:pPr/>
              <a:t>1</a:t>
            </a:fld>
            <a:endParaRPr lang="en-US"/>
          </a:p>
        </p:txBody>
      </p:sp>
    </p:spTree>
    <p:extLst>
      <p:ext uri="{BB962C8B-B14F-4D97-AF65-F5344CB8AC3E}">
        <p14:creationId xmlns:p14="http://schemas.microsoft.com/office/powerpoint/2010/main" val="321045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A basic Web page starts</a:t>
            </a:r>
            <a:r>
              <a:rPr lang="en-AU" baseline="0" dirty="0"/>
              <a:t> with some HTML mark up code. The HTML mark up is converted into a Document Object Model when displayed in a Web browser. We can inspect the Document Object Model in a Web browser.</a:t>
            </a:r>
          </a:p>
          <a:p>
            <a:endParaRPr lang="en-AU" baseline="0" dirty="0"/>
          </a:p>
          <a:p>
            <a:r>
              <a:rPr lang="en-AU" baseline="0" dirty="0"/>
              <a:t>We can also change the DOM without refreshing or reloading the Web page. This is essentially how a Web page moves from been a visually static experience to provide a dynamic or responsive or interactive.</a:t>
            </a: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D5A9F4-F723-4C07-BCE8-E63ED8DFFA8E}" type="slidenum">
              <a:rPr lang="en-US" smtClean="0"/>
              <a:pPr/>
              <a:t>14</a:t>
            </a:fld>
            <a:endParaRPr lang="en-US"/>
          </a:p>
        </p:txBody>
      </p:sp>
    </p:spTree>
    <p:extLst>
      <p:ext uri="{BB962C8B-B14F-4D97-AF65-F5344CB8AC3E}">
        <p14:creationId xmlns:p14="http://schemas.microsoft.com/office/powerpoint/2010/main" val="272882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While HTML controls the content of a Web</a:t>
            </a:r>
            <a:r>
              <a:rPr lang="en-AU" baseline="0" dirty="0"/>
              <a:t> page, CSS controls the formatting of the content and the page. CSS enables formatting elements to be grouped together in a separate file, so that you do not have to embed explicit formatting tags in a HTML document. Keeping HTML content and CSS formatting apart is extremely useful, because it allow us to develop themes for styling Web pages separately from the content. We will see this when we talk about Bootstrap and front-end frameworks.</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11721F-3794-4923-8E83-7F310740A4FE}" type="slidenum">
              <a:rPr lang="en-US" smtClean="0"/>
              <a:pPr/>
              <a:t>15</a:t>
            </a:fld>
            <a:endParaRPr lang="en-US"/>
          </a:p>
        </p:txBody>
      </p:sp>
    </p:spTree>
    <p:extLst>
      <p:ext uri="{BB962C8B-B14F-4D97-AF65-F5344CB8AC3E}">
        <p14:creationId xmlns:p14="http://schemas.microsoft.com/office/powerpoint/2010/main" val="219977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I</a:t>
            </a:r>
            <a:r>
              <a:rPr lang="en-AU" baseline="0" dirty="0"/>
              <a:t> show you what CSS styles look like, I need to explain o</a:t>
            </a:r>
            <a:r>
              <a:rPr lang="en-AU" dirty="0"/>
              <a:t>ne of the</a:t>
            </a:r>
            <a:r>
              <a:rPr lang="en-AU" baseline="0" dirty="0"/>
              <a:t> most important concept</a:t>
            </a:r>
            <a:r>
              <a:rPr lang="en-AU" dirty="0"/>
              <a:t> in CSS technology, which is that of selectors. You use selectors to identify DOM</a:t>
            </a:r>
            <a:r>
              <a:rPr lang="en-AU" baseline="0" dirty="0"/>
              <a:t> elements to apply styles to.</a:t>
            </a:r>
          </a:p>
          <a:p>
            <a:endParaRPr lang="en-AU" baseline="0" dirty="0"/>
          </a:p>
          <a:p>
            <a:r>
              <a:rPr lang="en-AU" baseline="0" dirty="0"/>
              <a:t>Here we see a simple Web page example. I will use this example to demonstrate how selectors work.</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16</a:t>
            </a:fld>
            <a:endParaRPr lang="en-US"/>
          </a:p>
        </p:txBody>
      </p:sp>
    </p:spTree>
    <p:extLst>
      <p:ext uri="{BB962C8B-B14F-4D97-AF65-F5344CB8AC3E}">
        <p14:creationId xmlns:p14="http://schemas.microsoft.com/office/powerpoint/2010/main" val="148348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JavaScript</a:t>
            </a:r>
            <a:r>
              <a:rPr lang="en-AU" baseline="0" dirty="0"/>
              <a:t> can be used to change the styling of DOM elements or change the structure of DOM elements, so as to achieve a dynamic Web page. To retrieve DOM elements to change, a syntax similar to selectors is used. You simply make an API call to obtain the DOM element, and then change the element’s attributes. In this example….</a:t>
            </a:r>
          </a:p>
          <a:p>
            <a:endParaRPr lang="en-AU" baseline="0" dirty="0"/>
          </a:p>
          <a:p>
            <a:r>
              <a:rPr lang="en-AU" baseline="0" dirty="0"/>
              <a:t>You can also get elements by class name in a similar manner to the example shown here. The methods used to access DOM elements are standardised by the W3C DOM specification, which you can read more about using the link shown here. The document variable is usually provided by the Web browser that executes the JavaScript code.</a:t>
            </a: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140A1-0B43-4B59-9CF2-79B6817CBE77}" type="slidenum">
              <a:rPr lang="en-US" smtClean="0"/>
              <a:pPr/>
              <a:t>17</a:t>
            </a:fld>
            <a:endParaRPr lang="en-US"/>
          </a:p>
        </p:txBody>
      </p:sp>
    </p:spTree>
    <p:extLst>
      <p:ext uri="{BB962C8B-B14F-4D97-AF65-F5344CB8AC3E}">
        <p14:creationId xmlns:p14="http://schemas.microsoft.com/office/powerpoint/2010/main" val="259946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Talk</a:t>
            </a:r>
            <a:r>
              <a:rPr lang="en-AU" baseline="0" dirty="0"/>
              <a:t> about the role of the Web browser.</a:t>
            </a:r>
          </a:p>
          <a:p>
            <a:endParaRPr lang="en-AU" baseline="0" dirty="0"/>
          </a:p>
          <a:p>
            <a:r>
              <a:rPr lang="en-AU" baseline="0" dirty="0"/>
              <a:t>It reads HTML page and associated CSS files from server, then creates a DOM and applies the CSS styles. Then JavaScript code is executed that may alter the DOM. Finally, the resulting DOM is interpreted into a visual representation for the end-user’s consumption.</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140A1-0B43-4B59-9CF2-79B6817CBE77}" type="slidenum">
              <a:rPr lang="en-US" smtClean="0"/>
              <a:pPr/>
              <a:t>18</a:t>
            </a:fld>
            <a:endParaRPr lang="en-US"/>
          </a:p>
        </p:txBody>
      </p:sp>
    </p:spTree>
    <p:extLst>
      <p:ext uri="{BB962C8B-B14F-4D97-AF65-F5344CB8AC3E}">
        <p14:creationId xmlns:p14="http://schemas.microsoft.com/office/powerpoint/2010/main" val="242837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where separation of content</a:t>
            </a:r>
            <a:r>
              <a:rPr lang="en-AU" baseline="0" dirty="0"/>
              <a:t> and styling into separate files help.</a:t>
            </a:r>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20</a:t>
            </a:fld>
            <a:endParaRPr lang="en-US"/>
          </a:p>
        </p:txBody>
      </p:sp>
    </p:spTree>
    <p:extLst>
      <p:ext uri="{BB962C8B-B14F-4D97-AF65-F5344CB8AC3E}">
        <p14:creationId xmlns:p14="http://schemas.microsoft.com/office/powerpoint/2010/main" val="154309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jQuery uses selectors to identify DOM elements to change.</a:t>
            </a:r>
            <a:r>
              <a:rPr lang="en-US" baseline="0" dirty="0"/>
              <a:t> It also provides a lot of often </a:t>
            </a:r>
            <a:r>
              <a:rPr lang="en-US" baseline="0"/>
              <a:t>used functionality to </a:t>
            </a:r>
            <a:r>
              <a:rPr lang="en-US" baseline="0" dirty="0"/>
              <a:t>make the life of an interactive Web programmer easier.</a:t>
            </a:r>
            <a:endParaRPr lang="en-AU" baseline="0"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140A1-0B43-4B59-9CF2-79B6817CBE77}" type="slidenum">
              <a:rPr lang="en-US" smtClean="0"/>
              <a:pPr/>
              <a:t>21</a:t>
            </a:fld>
            <a:endParaRPr lang="en-US"/>
          </a:p>
        </p:txBody>
      </p:sp>
    </p:spTree>
    <p:extLst>
      <p:ext uri="{BB962C8B-B14F-4D97-AF65-F5344CB8AC3E}">
        <p14:creationId xmlns:p14="http://schemas.microsoft.com/office/powerpoint/2010/main" val="278967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JSFiddle</a:t>
            </a:r>
            <a:r>
              <a:rPr lang="en-AU" baseline="0" dirty="0"/>
              <a:t> is an sandbox environment for you to quickly write small snippets of HTML, CSS, and JavaScript and see how it works.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22</a:t>
            </a:fld>
            <a:endParaRPr lang="en-US"/>
          </a:p>
        </p:txBody>
      </p:sp>
    </p:spTree>
    <p:extLst>
      <p:ext uri="{BB962C8B-B14F-4D97-AF65-F5344CB8AC3E}">
        <p14:creationId xmlns:p14="http://schemas.microsoft.com/office/powerpoint/2010/main" val="2647113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Just a screen shot in case I don’t</a:t>
            </a:r>
            <a:r>
              <a:rPr lang="en-AU" baseline="0" dirty="0"/>
              <a:t> (or cannot) show http://jsfiddle.net because there is no Internet connection.</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23</a:t>
            </a:fld>
            <a:endParaRPr lang="en-US"/>
          </a:p>
        </p:txBody>
      </p:sp>
    </p:spTree>
    <p:extLst>
      <p:ext uri="{BB962C8B-B14F-4D97-AF65-F5344CB8AC3E}">
        <p14:creationId xmlns:p14="http://schemas.microsoft.com/office/powerpoint/2010/main" val="427447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As you can see, it combines elements from HTML and CSS.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24</a:t>
            </a:fld>
            <a:endParaRPr lang="en-US"/>
          </a:p>
        </p:txBody>
      </p:sp>
    </p:spTree>
    <p:extLst>
      <p:ext uri="{BB962C8B-B14F-4D97-AF65-F5344CB8AC3E}">
        <p14:creationId xmlns:p14="http://schemas.microsoft.com/office/powerpoint/2010/main" val="16480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AU" baseline="0" dirty="0"/>
              <a:t>Before we begin, I want to point out that the latest technology always seem to go in and out of fashion. Let’s look back over the last 10 years or so and see a few examples.</a:t>
            </a:r>
          </a:p>
          <a:p>
            <a:endParaRPr lang="en-AU" baseline="0" dirty="0"/>
          </a:p>
          <a:p>
            <a:r>
              <a:rPr lang="en-AU" baseline="0" dirty="0"/>
              <a:t>I thought the iPhone when it first came out was really exciting and innovative. But then I think </a:t>
            </a:r>
            <a:r>
              <a:rPr lang="en-AU" b="1" baseline="0" dirty="0"/>
              <a:t>most of you are over that now</a:t>
            </a:r>
            <a:r>
              <a:rPr lang="en-AU" baseline="0" dirty="0"/>
              <a:t>. Perhaps you think, a few years later, that the Google Glass or Android Wear will become the next big thing.</a:t>
            </a:r>
          </a:p>
          <a:p>
            <a:endParaRPr lang="en-AU" baseline="0" dirty="0"/>
          </a:p>
          <a:p>
            <a:r>
              <a:rPr lang="en-AU" baseline="0" dirty="0"/>
              <a:t>What about VR such as oculus rift, </a:t>
            </a:r>
            <a:r>
              <a:rPr lang="en-AU" baseline="0" dirty="0" err="1"/>
              <a:t>Playstation</a:t>
            </a:r>
            <a:r>
              <a:rPr lang="en-AU" baseline="0" dirty="0"/>
              <a:t> VR.</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7CE732-FA7E-489A-ABE6-79A9F498512F}" type="slidenum">
              <a:rPr lang="en-US" smtClean="0"/>
              <a:pPr/>
              <a:t>3</a:t>
            </a:fld>
            <a:endParaRPr lang="en-US"/>
          </a:p>
        </p:txBody>
      </p:sp>
    </p:spTree>
    <p:extLst>
      <p:ext uri="{BB962C8B-B14F-4D97-AF65-F5344CB8AC3E}">
        <p14:creationId xmlns:p14="http://schemas.microsoft.com/office/powerpoint/2010/main" val="379606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In this case, I have applied</a:t>
            </a:r>
            <a:r>
              <a:rPr lang="en-AU" baseline="0" dirty="0"/>
              <a:t> the style using a CSS declaration block.</a:t>
            </a:r>
            <a:endParaRPr lang="en-US"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C9E137-755D-4972-9F18-DC1BDB608DF8}" type="slidenum">
              <a:rPr lang="en-US" smtClean="0"/>
              <a:pPr/>
              <a:t>25</a:t>
            </a:fld>
            <a:endParaRPr lang="en-US"/>
          </a:p>
        </p:txBody>
      </p:sp>
    </p:spTree>
    <p:extLst>
      <p:ext uri="{BB962C8B-B14F-4D97-AF65-F5344CB8AC3E}">
        <p14:creationId xmlns:p14="http://schemas.microsoft.com/office/powerpoint/2010/main" val="2971926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 SVG technology, we can now develop great Web graphics.</a:t>
            </a:r>
          </a:p>
          <a:p>
            <a:endParaRPr lang="en-AU" dirty="0"/>
          </a:p>
          <a:p>
            <a:r>
              <a:rPr lang="en-AU" dirty="0"/>
              <a:t>Where D3 library fits in, is in the development of great visualisations.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26</a:t>
            </a:fld>
            <a:endParaRPr lang="en-US"/>
          </a:p>
        </p:txBody>
      </p:sp>
    </p:spTree>
    <p:extLst>
      <p:ext uri="{BB962C8B-B14F-4D97-AF65-F5344CB8AC3E}">
        <p14:creationId xmlns:p14="http://schemas.microsoft.com/office/powerpoint/2010/main" val="189446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D3 takes</a:t>
            </a:r>
            <a:r>
              <a:rPr lang="en-AU" baseline="0" dirty="0"/>
              <a:t> raw data and process It through JavaScript in combination with HTML, CSS and SVG to produce great visualisations viewable in a Web browser.</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27</a:t>
            </a:fld>
            <a:endParaRPr lang="en-US"/>
          </a:p>
        </p:txBody>
      </p:sp>
    </p:spTree>
    <p:extLst>
      <p:ext uri="{BB962C8B-B14F-4D97-AF65-F5344CB8AC3E}">
        <p14:creationId xmlns:p14="http://schemas.microsoft.com/office/powerpoint/2010/main" val="163341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28</a:t>
            </a:fld>
            <a:endParaRPr lang="en-US"/>
          </a:p>
        </p:txBody>
      </p:sp>
    </p:spTree>
    <p:extLst>
      <p:ext uri="{BB962C8B-B14F-4D97-AF65-F5344CB8AC3E}">
        <p14:creationId xmlns:p14="http://schemas.microsoft.com/office/powerpoint/2010/main" val="225692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you can see, we have only touched</a:t>
            </a:r>
            <a:r>
              <a:rPr lang="en-AU" baseline="0" dirty="0"/>
              <a:t> on a small part of the whole Web browser technology stack.</a:t>
            </a:r>
          </a:p>
          <a:p>
            <a:endParaRPr lang="en-AU" baseline="0" dirty="0"/>
          </a:p>
          <a:p>
            <a:r>
              <a:rPr lang="en-AU" baseline="0" dirty="0"/>
              <a:t>But the technologies we did talk about is already more than enough to develop a great infographics Web site.</a:t>
            </a:r>
          </a:p>
          <a:p>
            <a:endParaRPr lang="en-AU" baseline="0" dirty="0"/>
          </a:p>
          <a:p>
            <a:r>
              <a:rPr lang="en-AU" baseline="0" dirty="0"/>
              <a:t>The Web technology space is really big indeed.</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29</a:t>
            </a:fld>
            <a:endParaRPr lang="en-US"/>
          </a:p>
        </p:txBody>
      </p:sp>
    </p:spTree>
    <p:extLst>
      <p:ext uri="{BB962C8B-B14F-4D97-AF65-F5344CB8AC3E}">
        <p14:creationId xmlns:p14="http://schemas.microsoft.com/office/powerpoint/2010/main" val="751336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Mash</a:t>
            </a:r>
            <a:r>
              <a:rPr lang="en-AU" baseline="0" dirty="0"/>
              <a:t> uses </a:t>
            </a:r>
            <a:r>
              <a:rPr lang="en-AU" b="1" baseline="0" dirty="0"/>
              <a:t>technologies</a:t>
            </a:r>
          </a:p>
          <a:p>
            <a:endParaRPr lang="en-AU" baseline="0" dirty="0"/>
          </a:p>
          <a:p>
            <a:r>
              <a:rPr lang="en-AU" baseline="0" dirty="0"/>
              <a:t>Mash uses </a:t>
            </a:r>
            <a:r>
              <a:rPr lang="en-AU" b="1" baseline="0" dirty="0"/>
              <a:t>frameworks and libraries</a:t>
            </a:r>
            <a:r>
              <a:rPr lang="en-AU" baseline="0" dirty="0"/>
              <a:t>.</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30</a:t>
            </a:fld>
            <a:endParaRPr lang="en-US"/>
          </a:p>
        </p:txBody>
      </p:sp>
    </p:spTree>
    <p:extLst>
      <p:ext uri="{BB962C8B-B14F-4D97-AF65-F5344CB8AC3E}">
        <p14:creationId xmlns:p14="http://schemas.microsoft.com/office/powerpoint/2010/main" val="2676443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34</a:t>
            </a:fld>
            <a:endParaRPr lang="en-US"/>
          </a:p>
        </p:txBody>
      </p:sp>
    </p:spTree>
    <p:extLst>
      <p:ext uri="{BB962C8B-B14F-4D97-AF65-F5344CB8AC3E}">
        <p14:creationId xmlns:p14="http://schemas.microsoft.com/office/powerpoint/2010/main" val="93641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aseline="0" dirty="0"/>
              <a:t>At the beginning of last year, I thought it was the Google Home Mini, Amazon Echo and Apple </a:t>
            </a:r>
            <a:r>
              <a:rPr lang="en-AU" baseline="0" dirty="0" err="1"/>
              <a:t>HomePod</a:t>
            </a:r>
            <a:r>
              <a:rPr lang="en-AU" baseline="0" dirty="0"/>
              <a:t>. And this year, as a continuation of that, smart home technology looks to be really taking off. I was surprised to see a </a:t>
            </a:r>
            <a:r>
              <a:rPr lang="en-AU" baseline="0" dirty="0" err="1"/>
              <a:t>CNet</a:t>
            </a:r>
            <a:r>
              <a:rPr lang="en-AU" baseline="0" dirty="0"/>
              <a:t> article that had IFTTT and Raspberry Pi on the same line as smart hubs and home automation. I thought things like Raspberry Pi was too nerdy for the general public.</a:t>
            </a:r>
          </a:p>
          <a:p>
            <a:endParaRPr lang="en-AU" baseline="0" dirty="0"/>
          </a:p>
          <a:p>
            <a:r>
              <a:rPr lang="en-AU" baseline="0" dirty="0"/>
              <a:t>What I’m trying to get at, is that new and exciting things will continuingly pop up to replace what we know already, so it is important to keep learning. The same applies to what I’m showing you today, JavaScript may become outdated one day, and we will definitely see new JavaScript library versions that do things differently to what we do today. New versions of JavaScript and Typescript and so on.</a:t>
            </a:r>
          </a:p>
          <a:p>
            <a:endParaRPr lang="en-AU" baseline="0" dirty="0"/>
          </a:p>
          <a:p>
            <a:r>
              <a:rPr lang="en-AU" baseline="0" dirty="0"/>
              <a:t>That’s why we have to keep on learning, even after we leave uni.</a:t>
            </a:r>
          </a:p>
          <a:p>
            <a:endParaRPr lang="en-AU" baseline="0" dirty="0"/>
          </a:p>
          <a:p>
            <a:r>
              <a:rPr lang="en-AU" baseline="0" dirty="0"/>
              <a:t>References:</a:t>
            </a:r>
          </a:p>
          <a:p>
            <a:r>
              <a:rPr lang="en-US" dirty="0"/>
              <a:t>http://www.google.com/glass/start/assets/img/homepage/dvf/homepage_lightbox_dvf_01.jpg</a:t>
            </a:r>
          </a:p>
          <a:p>
            <a:endParaRPr lang="en-US" dirty="0"/>
          </a:p>
          <a:p>
            <a:endParaRPr lang="en-AU" dirty="0"/>
          </a:p>
          <a:p>
            <a:r>
              <a:rPr lang="en-AU" dirty="0"/>
              <a:t>That’s why, we have to be prepared to get our hands dirty,</a:t>
            </a:r>
            <a:r>
              <a:rPr lang="en-AU" baseline="0" dirty="0"/>
              <a:t> try the latest things, use the latest programming languages and play with their newest libraries.</a:t>
            </a:r>
            <a:endParaRPr lang="en-AU" dirty="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2CD634-FE68-4E8B-B1C7-BBC378EE5B24}" type="slidenum">
              <a:rPr lang="en-US" smtClean="0"/>
              <a:pPr/>
              <a:t>4</a:t>
            </a:fld>
            <a:endParaRPr lang="en-US"/>
          </a:p>
        </p:txBody>
      </p:sp>
    </p:spTree>
    <p:extLst>
      <p:ext uri="{BB962C8B-B14F-4D97-AF65-F5344CB8AC3E}">
        <p14:creationId xmlns:p14="http://schemas.microsoft.com/office/powerpoint/2010/main" val="359342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Stack: all of the systems and services that comes</a:t>
            </a:r>
            <a:r>
              <a:rPr lang="en-AU" baseline="0" dirty="0"/>
              <a:t> together to fulfil an end-to-end request.</a:t>
            </a:r>
          </a:p>
          <a:p>
            <a:endParaRPr lang="en-AU" baseline="0" dirty="0"/>
          </a:p>
          <a:p>
            <a:r>
              <a:rPr lang="en-AU" baseline="0" dirty="0"/>
              <a:t>Or the largest box that you can draw around the things you control.</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5</a:t>
            </a:fld>
            <a:endParaRPr lang="en-US"/>
          </a:p>
        </p:txBody>
      </p:sp>
    </p:spTree>
    <p:extLst>
      <p:ext uri="{BB962C8B-B14F-4D97-AF65-F5344CB8AC3E}">
        <p14:creationId xmlns:p14="http://schemas.microsoft.com/office/powerpoint/2010/main" val="412506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baseline="0" dirty="0"/>
              <a:t>If you want to know every bit of fundamental knowledge (which is useful) about JavaScript the language, then I highly recommend this book. I think the first to 4</a:t>
            </a:r>
            <a:r>
              <a:rPr lang="en-AU" baseline="30000" dirty="0"/>
              <a:t>th</a:t>
            </a:r>
            <a:r>
              <a:rPr lang="en-AU" baseline="0" dirty="0"/>
              <a:t> editions are available from the UNSW Library.</a:t>
            </a:r>
          </a:p>
          <a:p>
            <a:pPr marL="0" marR="0" indent="0" algn="l" defTabSz="914400" rtl="0" eaLnBrk="1" fontAlgn="base" latinLnBrk="0" hangingPunct="1">
              <a:lnSpc>
                <a:spcPct val="100000"/>
              </a:lnSpc>
              <a:spcBef>
                <a:spcPct val="0"/>
              </a:spcBef>
              <a:spcAft>
                <a:spcPct val="0"/>
              </a:spcAft>
              <a:buClrTx/>
              <a:buSzTx/>
              <a:buFontTx/>
              <a:buNone/>
              <a:tabLst/>
              <a:defRPr/>
            </a:pPr>
            <a:endParaRPr lang="en-AU"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AU" baseline="0" dirty="0"/>
              <a:t>The book is extremely useful if you have minimal JavaScript programming experience, it can also be used as a reference book by seasoned JavaScript programmers.</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816305-7566-4174-B96E-880D11A757D9}" type="slidenum">
              <a:rPr lang="en-US" smtClean="0"/>
              <a:pPr/>
              <a:t>7</a:t>
            </a:fld>
            <a:endParaRPr lang="en-US"/>
          </a:p>
        </p:txBody>
      </p:sp>
    </p:spTree>
    <p:extLst>
      <p:ext uri="{BB962C8B-B14F-4D97-AF65-F5344CB8AC3E}">
        <p14:creationId xmlns:p14="http://schemas.microsoft.com/office/powerpoint/2010/main" val="321099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Explain</a:t>
            </a:r>
            <a:r>
              <a:rPr lang="en-AU" baseline="0" dirty="0"/>
              <a:t> that JavaScript has now been used on both client and server, so it is not just a scripting language for Web browsers. One way to think about it is that JavaScript has always been associated with a context, where a context can be the Web browser, or a server platform such as Node.js.</a:t>
            </a:r>
          </a:p>
          <a:p>
            <a:endParaRPr lang="en-AU" baseline="0" dirty="0"/>
          </a:p>
          <a:p>
            <a:r>
              <a:rPr lang="en-AU" baseline="0" dirty="0"/>
              <a:t>In this lecture we will first discuss server-side JavaScript with Node.js, and then client-side JavaScript.</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CCD1D4-BBCF-4B74-B324-5923B9571FEA}" type="slidenum">
              <a:rPr lang="en-US" smtClean="0"/>
              <a:pPr/>
              <a:t>8</a:t>
            </a:fld>
            <a:endParaRPr lang="en-US"/>
          </a:p>
        </p:txBody>
      </p:sp>
    </p:spTree>
    <p:extLst>
      <p:ext uri="{BB962C8B-B14F-4D97-AF65-F5344CB8AC3E}">
        <p14:creationId xmlns:p14="http://schemas.microsoft.com/office/powerpoint/2010/main" val="233393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On the server side, we can use the node.js platform to develop</a:t>
            </a:r>
            <a:r>
              <a:rPr lang="en-AU" baseline="0" dirty="0"/>
              <a:t> a Web server listening on port 1337 using JavaScript.</a:t>
            </a:r>
            <a:endParaRPr lang="en-AU" dirty="0"/>
          </a:p>
          <a:p>
            <a:endParaRPr lang="en-AU" dirty="0"/>
          </a:p>
          <a:p>
            <a:r>
              <a:rPr lang="en-AU" dirty="0"/>
              <a:t>For more examples,</a:t>
            </a:r>
            <a:r>
              <a:rPr lang="en-AU" baseline="0" dirty="0"/>
              <a:t> visit the Node.js web site.</a:t>
            </a:r>
            <a:endParaRPr lang="en-AU"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10</a:t>
            </a:fld>
            <a:endParaRPr lang="en-US"/>
          </a:p>
        </p:txBody>
      </p:sp>
    </p:spTree>
    <p:extLst>
      <p:ext uri="{BB962C8B-B14F-4D97-AF65-F5344CB8AC3E}">
        <p14:creationId xmlns:p14="http://schemas.microsoft.com/office/powerpoint/2010/main" val="354400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a:t>
            </a:r>
            <a:r>
              <a:rPr lang="en-AU" baseline="0" dirty="0"/>
              <a:t> suggest you visit these Web sites to learn how to use Node.js.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11</a:t>
            </a:fld>
            <a:endParaRPr lang="en-US"/>
          </a:p>
        </p:txBody>
      </p:sp>
    </p:spTree>
    <p:extLst>
      <p:ext uri="{BB962C8B-B14F-4D97-AF65-F5344CB8AC3E}">
        <p14:creationId xmlns:p14="http://schemas.microsoft.com/office/powerpoint/2010/main" val="58216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is </a:t>
            </a:r>
            <a:r>
              <a:rPr lang="en-AU" b="1" baseline="0" dirty="0"/>
              <a:t>the end </a:t>
            </a:r>
            <a:r>
              <a:rPr lang="en-AU" baseline="0" dirty="0"/>
              <a:t>of my talk on Node.js and server-side JavaScript.</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12</a:t>
            </a:fld>
            <a:endParaRPr lang="en-US"/>
          </a:p>
        </p:txBody>
      </p:sp>
    </p:spTree>
    <p:extLst>
      <p:ext uri="{BB962C8B-B14F-4D97-AF65-F5344CB8AC3E}">
        <p14:creationId xmlns:p14="http://schemas.microsoft.com/office/powerpoint/2010/main" val="2316826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304800" y="228600"/>
            <a:ext cx="8610600" cy="6400800"/>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5" name="Picture 9"/>
          <p:cNvPicPr>
            <a:picLocks noChangeAspect="1" noChangeArrowheads="1"/>
          </p:cNvPicPr>
          <p:nvPr userDrawn="1"/>
        </p:nvPicPr>
        <p:blipFill>
          <a:blip r:embed="rId2" cstate="print"/>
          <a:srcRect/>
          <a:stretch>
            <a:fillRect/>
          </a:stretch>
        </p:blipFill>
        <p:spPr bwMode="auto">
          <a:xfrm>
            <a:off x="609600" y="533400"/>
            <a:ext cx="3733800" cy="977900"/>
          </a:xfrm>
          <a:prstGeom prst="rect">
            <a:avLst/>
          </a:prstGeom>
          <a:noFill/>
          <a:ln w="9525">
            <a:noFill/>
            <a:miter lim="800000"/>
            <a:headEnd/>
            <a:tailEnd/>
          </a:ln>
        </p:spPr>
      </p:pic>
      <p:sp>
        <p:nvSpPr>
          <p:cNvPr id="3074" name="Rectangle 2"/>
          <p:cNvSpPr>
            <a:spLocks noGrp="1" noChangeArrowheads="1"/>
          </p:cNvSpPr>
          <p:nvPr>
            <p:ph type="ctrTitle"/>
          </p:nvPr>
        </p:nvSpPr>
        <p:spPr>
          <a:xfrm>
            <a:off x="762000" y="2568575"/>
            <a:ext cx="7772400" cy="1470025"/>
          </a:xfrm>
        </p:spPr>
        <p:txBody>
          <a:bodyPr/>
          <a:lstStyle>
            <a:lvl1pPr algn="r">
              <a:defRPr sz="4000"/>
            </a:lvl1pPr>
          </a:lstStyle>
          <a:p>
            <a:r>
              <a:rPr lang="en-US"/>
              <a:t>Click to edit Master title style</a:t>
            </a:r>
          </a:p>
        </p:txBody>
      </p:sp>
      <p:sp>
        <p:nvSpPr>
          <p:cNvPr id="3075" name="Rectangle 3"/>
          <p:cNvSpPr>
            <a:spLocks noGrp="1" noChangeArrowheads="1"/>
          </p:cNvSpPr>
          <p:nvPr>
            <p:ph type="subTitle" idx="1"/>
          </p:nvPr>
        </p:nvSpPr>
        <p:spPr>
          <a:xfrm>
            <a:off x="2133600" y="4191000"/>
            <a:ext cx="6400800" cy="1600200"/>
          </a:xfrm>
        </p:spPr>
        <p:txBody>
          <a:bodyPr/>
          <a:lstStyle>
            <a:lvl1pPr marL="0" indent="0" algn="r">
              <a:buFontTx/>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B12E13A-31A8-40BC-B683-39ADB47E5D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3216EF4-D6B0-41AD-9EBD-C6808D1BB8B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0B720F7-41D7-4758-A877-33E4CC76A3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6E43FBE-522E-4781-A953-DD89F63552A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A9088A9-4FF8-4066-9C32-379E96E43E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7EDE4FCA-A3A8-42D2-95BE-08E6A722C6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338A5A3-2CDA-4EEF-BBCE-D6EEA294D6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1444739-5F62-4AAD-95D6-3CDD0A6A2A7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DF76CF3-13D0-4BEB-8BA0-E50EDF6F85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9BC528C-0867-4409-A8C0-1976D8A19C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5334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C810ACC-4778-48A4-921F-529CEFB77F5C}" type="slidenum">
              <a:rPr lang="en-US"/>
              <a:pPr>
                <a:defRPr/>
              </a:pPr>
              <a:t>‹#›</a:t>
            </a:fld>
            <a:endParaRPr lang="en-US" dirty="0"/>
          </a:p>
        </p:txBody>
      </p:sp>
      <p:pic>
        <p:nvPicPr>
          <p:cNvPr id="2" name="Picture 7"/>
          <p:cNvPicPr>
            <a:picLocks noChangeAspect="1" noChangeArrowheads="1"/>
          </p:cNvPicPr>
          <p:nvPr userDrawn="1"/>
        </p:nvPicPr>
        <p:blipFill>
          <a:blip r:embed="rId13" cstate="print"/>
          <a:srcRect/>
          <a:stretch>
            <a:fillRect/>
          </a:stretch>
        </p:blipFill>
        <p:spPr bwMode="auto">
          <a:xfrm>
            <a:off x="6934200" y="6019800"/>
            <a:ext cx="1981200" cy="658813"/>
          </a:xfrm>
          <a:prstGeom prst="rect">
            <a:avLst/>
          </a:prstGeom>
          <a:noFill/>
          <a:ln w="9525">
            <a:noFill/>
            <a:miter lim="800000"/>
            <a:headEnd/>
            <a:tailEnd/>
          </a:ln>
        </p:spPr>
      </p:pic>
      <p:sp>
        <p:nvSpPr>
          <p:cNvPr id="7" name="TextBox 6"/>
          <p:cNvSpPr txBox="1"/>
          <p:nvPr userDrawn="1"/>
        </p:nvSpPr>
        <p:spPr>
          <a:xfrm>
            <a:off x="3657600" y="6411913"/>
            <a:ext cx="1981200" cy="339725"/>
          </a:xfrm>
          <a:prstGeom prst="rect">
            <a:avLst/>
          </a:prstGeom>
          <a:noFill/>
        </p:spPr>
        <p:txBody>
          <a:bodyPr>
            <a:spAutoFit/>
          </a:bodyPr>
          <a:lstStyle/>
          <a:p>
            <a:pPr algn="ctr">
              <a:defRPr/>
            </a:pPr>
            <a:r>
              <a:rPr lang="en-AU" sz="1600" dirty="0"/>
              <a:t>Slide </a:t>
            </a:r>
            <a:fld id="{A81D27CD-2059-4CB6-A647-D43C92D903B5}" type="slidenum">
              <a:rPr lang="en-AU" sz="1600"/>
              <a:pPr algn="ctr">
                <a:defRPr/>
              </a:pPr>
              <a:t>‹#›</a:t>
            </a:fld>
            <a:endParaRPr lang="en-US" sz="1600" dirty="0"/>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Optima" pitchFamily="34" charset="0"/>
        </a:defRPr>
      </a:lvl2pPr>
      <a:lvl3pPr algn="ctr" rtl="0" eaLnBrk="0" fontAlgn="base" hangingPunct="0">
        <a:spcBef>
          <a:spcPct val="0"/>
        </a:spcBef>
        <a:spcAft>
          <a:spcPct val="0"/>
        </a:spcAft>
        <a:defRPr sz="4400">
          <a:solidFill>
            <a:schemeClr val="tx2"/>
          </a:solidFill>
          <a:latin typeface="Optima" pitchFamily="34" charset="0"/>
        </a:defRPr>
      </a:lvl3pPr>
      <a:lvl4pPr algn="ctr" rtl="0" eaLnBrk="0" fontAlgn="base" hangingPunct="0">
        <a:spcBef>
          <a:spcPct val="0"/>
        </a:spcBef>
        <a:spcAft>
          <a:spcPct val="0"/>
        </a:spcAft>
        <a:defRPr sz="4400">
          <a:solidFill>
            <a:schemeClr val="tx2"/>
          </a:solidFill>
          <a:latin typeface="Optima" pitchFamily="34" charset="0"/>
        </a:defRPr>
      </a:lvl4pPr>
      <a:lvl5pPr algn="ctr" rtl="0" eaLnBrk="0" fontAlgn="base" hangingPunct="0">
        <a:spcBef>
          <a:spcPct val="0"/>
        </a:spcBef>
        <a:spcAft>
          <a:spcPct val="0"/>
        </a:spcAft>
        <a:defRPr sz="4400">
          <a:solidFill>
            <a:schemeClr val="tx2"/>
          </a:solidFill>
          <a:latin typeface="Optima" pitchFamily="34" charset="0"/>
        </a:defRPr>
      </a:lvl5pPr>
      <a:lvl6pPr marL="457200" algn="ctr" rtl="0" fontAlgn="base">
        <a:spcBef>
          <a:spcPct val="0"/>
        </a:spcBef>
        <a:spcAft>
          <a:spcPct val="0"/>
        </a:spcAft>
        <a:defRPr sz="4400">
          <a:solidFill>
            <a:schemeClr val="tx2"/>
          </a:solidFill>
          <a:latin typeface="Optima" pitchFamily="34" charset="0"/>
        </a:defRPr>
      </a:lvl6pPr>
      <a:lvl7pPr marL="914400" algn="ctr" rtl="0" fontAlgn="base">
        <a:spcBef>
          <a:spcPct val="0"/>
        </a:spcBef>
        <a:spcAft>
          <a:spcPct val="0"/>
        </a:spcAft>
        <a:defRPr sz="4400">
          <a:solidFill>
            <a:schemeClr val="tx2"/>
          </a:solidFill>
          <a:latin typeface="Optima" pitchFamily="34" charset="0"/>
        </a:defRPr>
      </a:lvl7pPr>
      <a:lvl8pPr marL="1371600" algn="ctr" rtl="0" fontAlgn="base">
        <a:spcBef>
          <a:spcPct val="0"/>
        </a:spcBef>
        <a:spcAft>
          <a:spcPct val="0"/>
        </a:spcAft>
        <a:defRPr sz="4400">
          <a:solidFill>
            <a:schemeClr val="tx2"/>
          </a:solidFill>
          <a:latin typeface="Optima" pitchFamily="34" charset="0"/>
        </a:defRPr>
      </a:lvl8pPr>
      <a:lvl9pPr marL="1828800" algn="ctr" rtl="0" fontAlgn="base">
        <a:spcBef>
          <a:spcPct val="0"/>
        </a:spcBef>
        <a:spcAft>
          <a:spcPct val="0"/>
        </a:spcAft>
        <a:defRPr sz="4400">
          <a:solidFill>
            <a:schemeClr val="tx2"/>
          </a:solidFill>
          <a:latin typeface="Opti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odebeginner.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nodejs.org/api/" TargetMode="External"/><Relationship Id="rId4" Type="http://schemas.openxmlformats.org/officeDocument/2006/relationships/hyperlink" Target="http://code.tutsplus.com/tutorials/this-time-youll-learn-node-js--net-1944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veloper.mozilla.org/en-US/docs/Web/JavaScri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w3.org/DOM/DOMT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jso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etbootstrap.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getbootstrap.com/examples/grid/" TargetMode="External"/><Relationship Id="rId4" Type="http://schemas.openxmlformats.org/officeDocument/2006/relationships/hyperlink" Target="http://foundation.zurb.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api.jquery.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jsfiddle.net/" TargetMode="External"/><Relationship Id="rId4" Type="http://schemas.openxmlformats.org/officeDocument/2006/relationships/hyperlink" Target="http://stackoverflow.com/questions/tagged/jque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3.org/TR/SVG/Overview.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3j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mbostock/d3/wiki/Tutorial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github.com/mbostock/d3/wiki/Gallery" TargetMode="External"/><Relationship Id="rId5" Type="http://schemas.openxmlformats.org/officeDocument/2006/relationships/hyperlink" Target="http://alignedleft.com/tutorials/d3/" TargetMode="External"/><Relationship Id="rId4" Type="http://schemas.openxmlformats.org/officeDocument/2006/relationships/hyperlink" Target="http://bost.ocks.org/mike/circ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youtu.be/_2EDDPUMnk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odeclipse.org/ubuntu/linux/java/nodejs/2015/2015/07/09/Starting-with-Java-and-Node.js-development-on-Ubuntu-Linu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blog.modulus.io/absolute-beginners-guide-to-nodejs" TargetMode="External"/><Relationship Id="rId4" Type="http://schemas.openxmlformats.org/officeDocument/2006/relationships/hyperlink" Target="https://github.com/timboudreau/nb-nodej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hannel9.msdn.com/Blogs/Seth-Juarez/Nodejs-Tools-for-Visual-Studi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evcenter.heroku.com/articles/getting-started-with-nodejs#introduction" TargetMode="External"/><Relationship Id="rId2" Type="http://schemas.openxmlformats.org/officeDocument/2006/relationships/hyperlink" Target="https://codeforgeek.com/2014/10/express-complete-tutorial-part-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ytimes.com/interactive/2014/02/11/sports/sochi-2014-interactive-stories.html" TargetMode="External"/><Relationship Id="rId2" Type="http://schemas.openxmlformats.org/officeDocument/2006/relationships/hyperlink" Target="http://www.nytimes.com/newsgraphics/2013/09/13/fashion-week-editors-picks/" TargetMode="External"/><Relationship Id="rId1" Type="http://schemas.openxmlformats.org/officeDocument/2006/relationships/slideLayout" Target="../slideLayouts/slideLayout2.xml"/><Relationship Id="rId4" Type="http://schemas.openxmlformats.org/officeDocument/2006/relationships/hyperlink" Target="http://onedrive.live.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reillynet.com/pub/au/1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algn="ctr" eaLnBrk="1" hangingPunct="1"/>
            <a:r>
              <a:rPr lang="en-AU" dirty="0"/>
              <a:t>Web Technology Overview</a:t>
            </a:r>
            <a:br>
              <a:rPr lang="en-AU" dirty="0"/>
            </a:br>
            <a:r>
              <a:rPr lang="en-AU" sz="2800" dirty="0"/>
              <a:t>with a focus on JavaScript-based technologies</a:t>
            </a:r>
          </a:p>
        </p:txBody>
      </p:sp>
      <p:sp>
        <p:nvSpPr>
          <p:cNvPr id="3075" name="Rectangle 5"/>
          <p:cNvSpPr>
            <a:spLocks noGrp="1" noChangeArrowheads="1"/>
          </p:cNvSpPr>
          <p:nvPr>
            <p:ph type="subTitle" idx="1"/>
          </p:nvPr>
        </p:nvSpPr>
        <p:spPr/>
        <p:txBody>
          <a:bodyPr/>
          <a:lstStyle/>
          <a:p>
            <a:pPr algn="ctr" eaLnBrk="1" hangingPunct="1"/>
            <a:endParaRPr lang="en-AU" dirty="0"/>
          </a:p>
          <a:p>
            <a:pPr eaLnBrk="1" hangingPunct="1"/>
            <a:r>
              <a:rPr lang="en-AU" dirty="0"/>
              <a:t>Lawrence Yao</a:t>
            </a:r>
          </a:p>
          <a:p>
            <a:pPr eaLnBrk="1" hangingPunct="1"/>
            <a:r>
              <a:rPr lang="en-AU" dirty="0"/>
              <a:t>lawrence.yao@unswalumni.com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http://nodejs.org/</a:t>
            </a:r>
          </a:p>
        </p:txBody>
      </p:sp>
      <p:sp>
        <p:nvSpPr>
          <p:cNvPr id="4" name="Content Placeholder 3"/>
          <p:cNvSpPr>
            <a:spLocks noGrp="1"/>
          </p:cNvSpPr>
          <p:nvPr>
            <p:ph idx="1"/>
          </p:nvPr>
        </p:nvSpPr>
        <p:spPr/>
        <p:txBody>
          <a:bodyPr/>
          <a:lstStyle/>
          <a:p>
            <a:r>
              <a:rPr lang="en-US" sz="2800" dirty="0"/>
              <a:t>This simple web server written in Node responds with “Hello World” for every request.</a:t>
            </a:r>
          </a:p>
          <a:p>
            <a:endParaRPr lang="en-US" sz="2800" dirty="0"/>
          </a:p>
        </p:txBody>
      </p:sp>
      <p:pic>
        <p:nvPicPr>
          <p:cNvPr id="6" name="Picture 5"/>
          <p:cNvPicPr>
            <a:picLocks noChangeAspect="1"/>
          </p:cNvPicPr>
          <p:nvPr/>
        </p:nvPicPr>
        <p:blipFill>
          <a:blip r:embed="rId3"/>
          <a:stretch>
            <a:fillRect/>
          </a:stretch>
        </p:blipFill>
        <p:spPr>
          <a:xfrm>
            <a:off x="685800" y="2971800"/>
            <a:ext cx="8035192" cy="2667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a:t>
            </a:r>
            <a:endParaRPr lang="en-US" dirty="0"/>
          </a:p>
        </p:txBody>
      </p:sp>
      <p:sp>
        <p:nvSpPr>
          <p:cNvPr id="3" name="Content Placeholder 2"/>
          <p:cNvSpPr>
            <a:spLocks noGrp="1"/>
          </p:cNvSpPr>
          <p:nvPr>
            <p:ph idx="1"/>
          </p:nvPr>
        </p:nvSpPr>
        <p:spPr/>
        <p:txBody>
          <a:bodyPr/>
          <a:lstStyle/>
          <a:p>
            <a:r>
              <a:rPr lang="en-AU" dirty="0"/>
              <a:t>How does it work? Read these tutorials</a:t>
            </a:r>
          </a:p>
          <a:p>
            <a:pPr lvl="1"/>
            <a:r>
              <a:rPr lang="en-US" dirty="0">
                <a:hlinkClick r:id="rId3"/>
              </a:rPr>
              <a:t>http://www.nodebeginner.org/</a:t>
            </a:r>
            <a:endParaRPr lang="en-US" dirty="0"/>
          </a:p>
          <a:p>
            <a:pPr lvl="2"/>
            <a:r>
              <a:rPr lang="en-AU" dirty="0"/>
              <a:t>Highly recommended, but not entirely free</a:t>
            </a:r>
          </a:p>
          <a:p>
            <a:pPr lvl="2"/>
            <a:r>
              <a:rPr lang="en-AU" dirty="0"/>
              <a:t>First section free, last updated June 2017</a:t>
            </a:r>
            <a:endParaRPr lang="en-US" dirty="0"/>
          </a:p>
          <a:p>
            <a:pPr lvl="1"/>
            <a:r>
              <a:rPr lang="en-US" dirty="0">
                <a:hlinkClick r:id="rId4"/>
              </a:rPr>
              <a:t>http://code.tutsplus.com/tutorials/this-time-youll-learn-node-js--net-19448</a:t>
            </a:r>
            <a:endParaRPr lang="en-US" dirty="0"/>
          </a:p>
          <a:p>
            <a:pPr lvl="2"/>
            <a:r>
              <a:rPr lang="en-AU" dirty="0"/>
              <a:t>Last updated in 2011</a:t>
            </a:r>
            <a:endParaRPr lang="en-US" dirty="0"/>
          </a:p>
          <a:p>
            <a:r>
              <a:rPr lang="en-AU" dirty="0"/>
              <a:t>Official API</a:t>
            </a:r>
          </a:p>
          <a:p>
            <a:pPr lvl="1"/>
            <a:r>
              <a:rPr lang="en-US" dirty="0">
                <a:hlinkClick r:id="rId5"/>
              </a:rPr>
              <a:t>http://nodejs.org/api/</a:t>
            </a:r>
            <a:endParaRPr lang="en-US" dirty="0"/>
          </a:p>
        </p:txBody>
      </p:sp>
    </p:spTree>
    <p:extLst>
      <p:ext uri="{BB962C8B-B14F-4D97-AF65-F5344CB8AC3E}">
        <p14:creationId xmlns:p14="http://schemas.microsoft.com/office/powerpoint/2010/main" val="260064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architecture</a:t>
            </a:r>
            <a:endParaRPr lang="en-US" dirty="0"/>
          </a:p>
        </p:txBody>
      </p:sp>
      <p:sp>
        <p:nvSpPr>
          <p:cNvPr id="5" name="Rectangle 4"/>
          <p:cNvSpPr/>
          <p:nvPr/>
        </p:nvSpPr>
        <p:spPr>
          <a:xfrm>
            <a:off x="392430" y="3276522"/>
            <a:ext cx="836676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JavaScript Engine (Google V8)</a:t>
            </a:r>
            <a:endParaRPr lang="en-US" sz="2000" dirty="0">
              <a:solidFill>
                <a:schemeClr val="tx1"/>
              </a:solidFill>
            </a:endParaRPr>
          </a:p>
        </p:txBody>
      </p:sp>
      <p:sp>
        <p:nvSpPr>
          <p:cNvPr id="6" name="Rectangle 5"/>
          <p:cNvSpPr/>
          <p:nvPr/>
        </p:nvSpPr>
        <p:spPr>
          <a:xfrm>
            <a:off x="392430" y="2438322"/>
            <a:ext cx="167259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Event Loop Library</a:t>
            </a:r>
            <a:endParaRPr lang="en-US" sz="2000" dirty="0">
              <a:solidFill>
                <a:schemeClr val="tx1"/>
              </a:solidFill>
            </a:endParaRPr>
          </a:p>
        </p:txBody>
      </p:sp>
      <p:sp>
        <p:nvSpPr>
          <p:cNvPr id="7" name="TextBox 6"/>
          <p:cNvSpPr txBox="1"/>
          <p:nvPr/>
        </p:nvSpPr>
        <p:spPr>
          <a:xfrm>
            <a:off x="304800" y="5772834"/>
            <a:ext cx="6477000" cy="646331"/>
          </a:xfrm>
          <a:prstGeom prst="rect">
            <a:avLst/>
          </a:prstGeom>
          <a:noFill/>
        </p:spPr>
        <p:txBody>
          <a:bodyPr wrap="square" rtlCol="0">
            <a:spAutoFit/>
          </a:bodyPr>
          <a:lstStyle/>
          <a:p>
            <a:r>
              <a:rPr lang="en-AU" dirty="0"/>
              <a:t>Based on slides from: http://s3.amazonaws.com/four.livejournal/20091117/jsconf.pdf</a:t>
            </a:r>
            <a:endParaRPr lang="en-US" dirty="0"/>
          </a:p>
        </p:txBody>
      </p:sp>
      <p:sp>
        <p:nvSpPr>
          <p:cNvPr id="8" name="Rectangle 7"/>
          <p:cNvSpPr/>
          <p:nvPr/>
        </p:nvSpPr>
        <p:spPr>
          <a:xfrm>
            <a:off x="2065020" y="2438321"/>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Thread Pool Library</a:t>
            </a:r>
            <a:endParaRPr lang="en-US" sz="2000" dirty="0">
              <a:solidFill>
                <a:schemeClr val="tx1"/>
              </a:solidFill>
            </a:endParaRPr>
          </a:p>
        </p:txBody>
      </p:sp>
      <p:sp>
        <p:nvSpPr>
          <p:cNvPr id="9" name="Rectangle 8"/>
          <p:cNvSpPr/>
          <p:nvPr/>
        </p:nvSpPr>
        <p:spPr>
          <a:xfrm>
            <a:off x="5410200" y="2438243"/>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HTTP Parser</a:t>
            </a:r>
            <a:endParaRPr lang="en-US" sz="2000" dirty="0">
              <a:solidFill>
                <a:schemeClr val="tx1"/>
              </a:solidFill>
            </a:endParaRPr>
          </a:p>
        </p:txBody>
      </p:sp>
      <p:sp>
        <p:nvSpPr>
          <p:cNvPr id="10" name="Rectangle 9"/>
          <p:cNvSpPr/>
          <p:nvPr/>
        </p:nvSpPr>
        <p:spPr>
          <a:xfrm>
            <a:off x="7082790" y="2438243"/>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DNS Resolver</a:t>
            </a:r>
            <a:endParaRPr lang="en-US" sz="2000" dirty="0">
              <a:solidFill>
                <a:schemeClr val="tx1"/>
              </a:solidFill>
            </a:endParaRPr>
          </a:p>
        </p:txBody>
      </p:sp>
      <p:sp>
        <p:nvSpPr>
          <p:cNvPr id="11" name="Rectangle 10"/>
          <p:cNvSpPr/>
          <p:nvPr/>
        </p:nvSpPr>
        <p:spPr>
          <a:xfrm>
            <a:off x="3737610" y="2438479"/>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Stream Socket Library</a:t>
            </a:r>
            <a:endParaRPr lang="en-US" dirty="0">
              <a:solidFill>
                <a:schemeClr val="tx1"/>
              </a:solidFill>
            </a:endParaRPr>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Operating System (Linux)</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Database (MySQL)</a:t>
            </a:r>
            <a:endParaRPr lang="en-US" sz="2400" dirty="0">
              <a:solidFill>
                <a:schemeClr val="bg1">
                  <a:lumMod val="50000"/>
                </a:schemeClr>
              </a:solidFill>
            </a:endParaRPr>
          </a:p>
        </p:txBody>
      </p:sp>
      <p:sp>
        <p:nvSpPr>
          <p:cNvPr id="14" name="Rectangle 13"/>
          <p:cNvSpPr/>
          <p:nvPr/>
        </p:nvSpPr>
        <p:spPr>
          <a:xfrm>
            <a:off x="388620" y="1600043"/>
            <a:ext cx="836676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User developed modules… Third party modules…</a:t>
            </a:r>
            <a:endParaRPr lang="en-US" sz="2000" dirty="0">
              <a:solidFill>
                <a:schemeClr val="tx1"/>
              </a:solidFill>
            </a:endParaRPr>
          </a:p>
        </p:txBody>
      </p:sp>
    </p:spTree>
    <p:extLst>
      <p:ext uri="{BB962C8B-B14F-4D97-AF65-F5344CB8AC3E}">
        <p14:creationId xmlns:p14="http://schemas.microsoft.com/office/powerpoint/2010/main" val="180297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AU" sz="5400" b="1" dirty="0"/>
              <a:t>Client-side JavaScript</a:t>
            </a:r>
            <a:endParaRPr lang="en-US" sz="5400" b="1" dirty="0"/>
          </a:p>
        </p:txBody>
      </p:sp>
      <p:grpSp>
        <p:nvGrpSpPr>
          <p:cNvPr id="9" name="Group 8"/>
          <p:cNvGrpSpPr/>
          <p:nvPr/>
        </p:nvGrpSpPr>
        <p:grpSpPr>
          <a:xfrm>
            <a:off x="1680528" y="990600"/>
            <a:ext cx="5855970" cy="2032711"/>
            <a:chOff x="2754630" y="2285998"/>
            <a:chExt cx="5855970" cy="203271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0030" y="2445104"/>
              <a:ext cx="1820570" cy="1804111"/>
            </a:xfrm>
            <a:prstGeom prst="rect">
              <a:avLst/>
            </a:prstGeom>
          </p:spPr>
        </p:pic>
        <p:sp>
          <p:nvSpPr>
            <p:cNvPr id="7" name="Cloud 6"/>
            <p:cNvSpPr/>
            <p:nvPr/>
          </p:nvSpPr>
          <p:spPr>
            <a:xfrm>
              <a:off x="2754630" y="2285998"/>
              <a:ext cx="2743200" cy="2032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5644515" y="3149953"/>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03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3"/>
          <p:cNvSpPr>
            <a:spLocks noGrp="1"/>
          </p:cNvSpPr>
          <p:nvPr>
            <p:ph type="title"/>
          </p:nvPr>
        </p:nvSpPr>
        <p:spPr/>
        <p:txBody>
          <a:bodyPr/>
          <a:lstStyle/>
          <a:p>
            <a:pPr eaLnBrk="1" hangingPunct="1"/>
            <a:r>
              <a:rPr lang="en-AU" dirty="0"/>
              <a:t>HTML DOM</a:t>
            </a:r>
            <a:endParaRPr lang="en-US" dirty="0"/>
          </a:p>
        </p:txBody>
      </p:sp>
      <p:sp>
        <p:nvSpPr>
          <p:cNvPr id="14339" name="Content Placeholder 24"/>
          <p:cNvSpPr>
            <a:spLocks noGrp="1"/>
          </p:cNvSpPr>
          <p:nvPr>
            <p:ph idx="1"/>
          </p:nvPr>
        </p:nvSpPr>
        <p:spPr/>
        <p:txBody>
          <a:bodyPr/>
          <a:lstStyle/>
          <a:p>
            <a:pPr eaLnBrk="1" hangingPunct="1"/>
            <a:r>
              <a:rPr lang="en-AU" sz="2800" dirty="0"/>
              <a:t>To see the Document Object Model (DOM)</a:t>
            </a:r>
          </a:p>
          <a:p>
            <a:pPr lvl="1" eaLnBrk="1" hangingPunct="1"/>
            <a:r>
              <a:rPr lang="en-AU" sz="2400" dirty="0"/>
              <a:t>Open Web browser</a:t>
            </a:r>
          </a:p>
          <a:p>
            <a:pPr lvl="1" eaLnBrk="1" hangingPunct="1"/>
            <a:r>
              <a:rPr lang="en-AU" sz="2400" dirty="0"/>
              <a:t>Go to any Web page</a:t>
            </a:r>
          </a:p>
          <a:p>
            <a:pPr lvl="1" eaLnBrk="1" hangingPunct="1"/>
            <a:r>
              <a:rPr lang="en-AU" sz="2400" dirty="0"/>
              <a:t>Press F12 on keyboard to bring up the “Web Developer Tools” (works for Firefox and IE)</a:t>
            </a:r>
          </a:p>
          <a:p>
            <a:pPr lvl="1"/>
            <a:r>
              <a:rPr lang="en-AU" sz="2400" dirty="0"/>
              <a:t>(IE10) Don’t forget to refresh DOM</a:t>
            </a:r>
          </a:p>
          <a:p>
            <a:pPr lvl="1"/>
            <a:r>
              <a:rPr lang="en-AU" sz="2400" dirty="0"/>
              <a:t>Type JavaScript directly in the Console</a:t>
            </a:r>
            <a:endParaRPr lang="en-US" sz="2400" dirty="0"/>
          </a:p>
          <a:p>
            <a:pPr eaLnBrk="1" hangingPunct="1"/>
            <a:r>
              <a:rPr lang="en-AU" sz="2800" dirty="0"/>
              <a:t>DOM can be changed without reloading entire Web page</a:t>
            </a:r>
          </a:p>
          <a:p>
            <a:pPr lvl="1" eaLnBrk="1" hangingPunct="1"/>
            <a:r>
              <a:rPr lang="en-AU" sz="2400" dirty="0"/>
              <a:t>Manually: Web Developer Tools</a:t>
            </a:r>
          </a:p>
          <a:p>
            <a:pPr lvl="1" eaLnBrk="1" hangingPunct="1"/>
            <a:r>
              <a:rPr lang="en-AU" sz="2400" dirty="0"/>
              <a:t>Programmatically: JavaScript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calcmode="lin" valueType="num">
                                      <p:cBhvr additive="base">
                                        <p:cTn id="1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 calcmode="lin" valueType="num">
                                      <p:cBhvr additive="base">
                                        <p:cTn id="23"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 calcmode="lin" valueType="num">
                                      <p:cBhvr additive="base">
                                        <p:cTn id="2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339">
                                            <p:txEl>
                                              <p:pRg st="6" end="6"/>
                                            </p:txEl>
                                          </p:spTgt>
                                        </p:tgtEl>
                                        <p:attrNameLst>
                                          <p:attrName>style.visibility</p:attrName>
                                        </p:attrNameLst>
                                      </p:cBhvr>
                                      <p:to>
                                        <p:strVal val="visible"/>
                                      </p:to>
                                    </p:set>
                                    <p:anim calcmode="lin" valueType="num">
                                      <p:cBhvr additive="base">
                                        <p:cTn id="3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anim calcmode="lin" valueType="num">
                                      <p:cBhvr additive="base">
                                        <p:cTn id="37"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339">
                                            <p:txEl>
                                              <p:pRg st="8" end="8"/>
                                            </p:txEl>
                                          </p:spTgt>
                                        </p:tgtEl>
                                        <p:attrNameLst>
                                          <p:attrName>style.visibility</p:attrName>
                                        </p:attrNameLst>
                                      </p:cBhvr>
                                      <p:to>
                                        <p:strVal val="visible"/>
                                      </p:to>
                                    </p:set>
                                    <p:anim calcmode="lin" valueType="num">
                                      <p:cBhvr additive="base">
                                        <p:cTn id="41"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Cascading Style Sheets</a:t>
            </a:r>
          </a:p>
        </p:txBody>
      </p:sp>
      <p:sp>
        <p:nvSpPr>
          <p:cNvPr id="2" name="Content Placeholder 1"/>
          <p:cNvSpPr>
            <a:spLocks noGrp="1"/>
          </p:cNvSpPr>
          <p:nvPr>
            <p:ph idx="1"/>
          </p:nvPr>
        </p:nvSpPr>
        <p:spPr/>
        <p:txBody>
          <a:bodyPr/>
          <a:lstStyle/>
          <a:p>
            <a:endParaRPr lang="en-AU" dirty="0"/>
          </a:p>
          <a:p>
            <a:endParaRPr lang="en-AU" dirty="0"/>
          </a:p>
          <a:p>
            <a:endParaRPr lang="en-AU" dirty="0"/>
          </a:p>
          <a:p>
            <a:r>
              <a:rPr lang="en-AU" dirty="0"/>
              <a:t>HTML: content; CSS: formatting</a:t>
            </a:r>
          </a:p>
          <a:p>
            <a:r>
              <a:rPr lang="en-AU" dirty="0"/>
              <a:t>Colour, margin, position, animation, etc…</a:t>
            </a:r>
          </a:p>
          <a:p>
            <a:r>
              <a:rPr lang="en-AU" dirty="0"/>
              <a:t>Specified in-line or in a separate .</a:t>
            </a:r>
            <a:r>
              <a:rPr lang="en-AU" dirty="0" err="1"/>
              <a:t>css</a:t>
            </a:r>
            <a:r>
              <a:rPr lang="en-AU" dirty="0"/>
              <a:t> file</a:t>
            </a:r>
          </a:p>
          <a:p>
            <a:pPr eaLnBrk="1" hangingPunct="1"/>
            <a:r>
              <a:rPr lang="en-AU" sz="2800" dirty="0"/>
              <a:t>CSS can be changed without reloading</a:t>
            </a:r>
          </a:p>
          <a:p>
            <a:pPr lvl="1" eaLnBrk="1" hangingPunct="1"/>
            <a:r>
              <a:rPr lang="en-AU" sz="2400" dirty="0"/>
              <a:t>Manually: Web Developer Tools</a:t>
            </a:r>
          </a:p>
          <a:p>
            <a:pPr lvl="1" eaLnBrk="1" hangingPunct="1"/>
            <a:r>
              <a:rPr lang="en-AU" sz="2400" dirty="0"/>
              <a:t>Programmatically: JavaScript</a:t>
            </a:r>
          </a:p>
          <a:p>
            <a:endParaRPr lang="en-AU" dirty="0"/>
          </a:p>
          <a:p>
            <a:endParaRPr lang="en-US" dirty="0"/>
          </a:p>
        </p:txBody>
      </p:sp>
      <p:pic>
        <p:nvPicPr>
          <p:cNvPr id="4098" name="Picture 2" descr="Product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1524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1490981"/>
            <a:ext cx="6096000" cy="1200329"/>
          </a:xfrm>
          <a:prstGeom prst="rect">
            <a:avLst/>
          </a:prstGeom>
        </p:spPr>
        <p:txBody>
          <a:bodyPr wrap="square">
            <a:spAutoFit/>
          </a:bodyPr>
          <a:lstStyle/>
          <a:p>
            <a:r>
              <a:rPr lang="en-US" b="1" dirty="0"/>
              <a:t>HTML5 and CSS3</a:t>
            </a:r>
          </a:p>
          <a:p>
            <a:r>
              <a:rPr lang="en-US" b="1" dirty="0"/>
              <a:t>Elizabeth Castro and Bruce </a:t>
            </a:r>
            <a:r>
              <a:rPr lang="en-US" b="1" dirty="0" err="1"/>
              <a:t>Hyslop</a:t>
            </a:r>
            <a:endParaRPr lang="en-US" b="1" dirty="0"/>
          </a:p>
          <a:p>
            <a:r>
              <a:rPr lang="en-US" b="1" dirty="0"/>
              <a:t>7th ed. Berkeley, Calif. : </a:t>
            </a:r>
            <a:r>
              <a:rPr lang="en-US" b="1" dirty="0" err="1"/>
              <a:t>Peachpit</a:t>
            </a:r>
            <a:r>
              <a:rPr lang="en-US" b="1" dirty="0"/>
              <a:t>, c2012</a:t>
            </a:r>
          </a:p>
          <a:p>
            <a:r>
              <a:rPr lang="en-US" i="1" dirty="0"/>
              <a:t>Checked out at Main Library Level 3 (006.74/5)</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CSS selectors</a:t>
            </a:r>
            <a:endParaRPr lang="en-US" dirty="0"/>
          </a:p>
        </p:txBody>
      </p:sp>
      <p:pic>
        <p:nvPicPr>
          <p:cNvPr id="5" name="Picture 4"/>
          <p:cNvPicPr>
            <a:picLocks noChangeAspect="1"/>
          </p:cNvPicPr>
          <p:nvPr/>
        </p:nvPicPr>
        <p:blipFill>
          <a:blip r:embed="rId3"/>
          <a:stretch>
            <a:fillRect/>
          </a:stretch>
        </p:blipFill>
        <p:spPr>
          <a:xfrm>
            <a:off x="176193" y="2133600"/>
            <a:ext cx="8791614" cy="3200400"/>
          </a:xfrm>
          <a:prstGeom prst="rect">
            <a:avLst/>
          </a:prstGeom>
        </p:spPr>
      </p:pic>
    </p:spTree>
    <p:extLst>
      <p:ext uri="{BB962C8B-B14F-4D97-AF65-F5344CB8AC3E}">
        <p14:creationId xmlns:p14="http://schemas.microsoft.com/office/powerpoint/2010/main" val="314852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5287961"/>
            <a:ext cx="8458200" cy="1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p:txBody>
          <a:bodyPr/>
          <a:lstStyle/>
          <a:p>
            <a:pPr eaLnBrk="1" hangingPunct="1"/>
            <a:r>
              <a:rPr lang="en-AU" dirty="0"/>
              <a:t>JavaScript</a:t>
            </a:r>
            <a:endParaRPr lang="en-US" dirty="0"/>
          </a:p>
        </p:txBody>
      </p:sp>
      <p:sp>
        <p:nvSpPr>
          <p:cNvPr id="2" name="Content Placeholder 1"/>
          <p:cNvSpPr>
            <a:spLocks noGrp="1"/>
          </p:cNvSpPr>
          <p:nvPr>
            <p:ph idx="1"/>
          </p:nvPr>
        </p:nvSpPr>
        <p:spPr/>
        <p:txBody>
          <a:bodyPr/>
          <a:lstStyle/>
          <a:p>
            <a:r>
              <a:rPr lang="en-US" sz="2000" dirty="0"/>
              <a:t>Guide: </a:t>
            </a:r>
            <a:r>
              <a:rPr lang="en-US" sz="2000" dirty="0">
                <a:hlinkClick r:id="rId3"/>
              </a:rPr>
              <a:t>https://developer.mozilla.org/en-US/docs/Web/JavaScript</a:t>
            </a:r>
            <a:endParaRPr lang="en-US" sz="2000" dirty="0"/>
          </a:p>
          <a:p>
            <a:r>
              <a:rPr lang="en-AU" sz="2000" dirty="0"/>
              <a:t>W3C DOM specification: </a:t>
            </a:r>
            <a:r>
              <a:rPr lang="en-AU" sz="2000" dirty="0">
                <a:hlinkClick r:id="rId4"/>
              </a:rPr>
              <a:t>http://www.w3.org/DOM/DOMTR</a:t>
            </a:r>
            <a:endParaRPr lang="en-AU" sz="2000" dirty="0"/>
          </a:p>
        </p:txBody>
      </p:sp>
      <p:pic>
        <p:nvPicPr>
          <p:cNvPr id="4" name="Picture 3"/>
          <p:cNvPicPr>
            <a:picLocks noChangeAspect="1"/>
          </p:cNvPicPr>
          <p:nvPr/>
        </p:nvPicPr>
        <p:blipFill>
          <a:blip r:embed="rId5"/>
          <a:stretch>
            <a:fillRect/>
          </a:stretch>
        </p:blipFill>
        <p:spPr>
          <a:xfrm>
            <a:off x="704669" y="2514601"/>
            <a:ext cx="7677331" cy="2666999"/>
          </a:xfrm>
          <a:prstGeom prst="rect">
            <a:avLst/>
          </a:prstGeom>
        </p:spPr>
      </p:pic>
      <p:pic>
        <p:nvPicPr>
          <p:cNvPr id="6" name="Picture 5"/>
          <p:cNvPicPr>
            <a:picLocks noChangeAspect="1"/>
          </p:cNvPicPr>
          <p:nvPr/>
        </p:nvPicPr>
        <p:blipFill>
          <a:blip r:embed="rId6"/>
          <a:stretch>
            <a:fillRect/>
          </a:stretch>
        </p:blipFill>
        <p:spPr>
          <a:xfrm>
            <a:off x="461009" y="5436288"/>
            <a:ext cx="8290903" cy="8883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AU" dirty="0"/>
              <a:t>Web browser</a:t>
            </a:r>
            <a:endParaRPr lang="en-US" dirty="0"/>
          </a:p>
        </p:txBody>
      </p:sp>
      <p:sp>
        <p:nvSpPr>
          <p:cNvPr id="2" name="Content Placeholder 1"/>
          <p:cNvSpPr>
            <a:spLocks noGrp="1"/>
          </p:cNvSpPr>
          <p:nvPr>
            <p:ph idx="1"/>
          </p:nvPr>
        </p:nvSpPr>
        <p:spPr>
          <a:xfrm>
            <a:off x="457200" y="1427499"/>
            <a:ext cx="8229600" cy="4724400"/>
          </a:xfrm>
        </p:spPr>
        <p:txBody>
          <a:bodyPr>
            <a:normAutofit/>
          </a:bodyPr>
          <a:lstStyle/>
          <a:p>
            <a:r>
              <a:rPr lang="en-AU" sz="3600" dirty="0"/>
              <a:t>Provides an environment to run JavaScript</a:t>
            </a:r>
          </a:p>
          <a:p>
            <a:pPr lvl="1"/>
            <a:r>
              <a:rPr lang="en-AU" sz="3200" dirty="0"/>
              <a:t>The JavaScript code changes the DOM/CSS</a:t>
            </a:r>
          </a:p>
          <a:p>
            <a:pPr lvl="1"/>
            <a:r>
              <a:rPr lang="en-AU" sz="3200" dirty="0"/>
              <a:t>DOM/CSS changes &gt;&gt; dynamic Web page</a:t>
            </a:r>
          </a:p>
          <a:p>
            <a:r>
              <a:rPr lang="en-AU" sz="3600" dirty="0"/>
              <a:t>Ties things together</a:t>
            </a:r>
          </a:p>
          <a:p>
            <a:pPr lvl="1"/>
            <a:r>
              <a:rPr lang="en-AU" sz="3200" dirty="0"/>
              <a:t>Reads HTML and CSS, creates DOM, applies CSS, executes JavaScript, interprets result as the final Web page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Ajax</a:t>
            </a:r>
            <a:endParaRPr lang="en-US" dirty="0"/>
          </a:p>
        </p:txBody>
      </p:sp>
      <p:sp>
        <p:nvSpPr>
          <p:cNvPr id="3" name="Content Placeholder 2"/>
          <p:cNvSpPr>
            <a:spLocks noGrp="1"/>
          </p:cNvSpPr>
          <p:nvPr>
            <p:ph idx="1"/>
          </p:nvPr>
        </p:nvSpPr>
        <p:spPr/>
        <p:txBody>
          <a:bodyPr/>
          <a:lstStyle/>
          <a:p>
            <a:r>
              <a:rPr lang="en-US" dirty="0"/>
              <a:t>Asynchronous JavaScript and XML</a:t>
            </a:r>
          </a:p>
          <a:p>
            <a:r>
              <a:rPr lang="en-AU" dirty="0"/>
              <a:t>Partially update a Web page in reaction to some event</a:t>
            </a:r>
          </a:p>
          <a:p>
            <a:pPr lvl="1"/>
            <a:r>
              <a:rPr lang="en-AU" dirty="0"/>
              <a:t>No need to refresh entire Web page</a:t>
            </a:r>
          </a:p>
          <a:p>
            <a:pPr lvl="1"/>
            <a:r>
              <a:rPr lang="en-AU" dirty="0"/>
              <a:t>Smoother user experience (less disruptive)</a:t>
            </a:r>
          </a:p>
          <a:p>
            <a:r>
              <a:rPr lang="en-AU" dirty="0"/>
              <a:t>Relies on Web browser functionality</a:t>
            </a:r>
          </a:p>
          <a:p>
            <a:pPr lvl="1"/>
            <a:r>
              <a:rPr lang="en-AU" dirty="0"/>
              <a:t>Exposed as </a:t>
            </a:r>
            <a:r>
              <a:rPr lang="en-AU" dirty="0" err="1"/>
              <a:t>XMLHttpRequest</a:t>
            </a:r>
            <a:r>
              <a:rPr lang="en-AU" dirty="0"/>
              <a:t> (XHR) API</a:t>
            </a:r>
          </a:p>
          <a:p>
            <a:r>
              <a:rPr lang="en-AU" dirty="0"/>
              <a:t>Usually send/receive JSON in background</a:t>
            </a:r>
          </a:p>
          <a:p>
            <a:pPr lvl="1"/>
            <a:r>
              <a:rPr lang="en-AU" dirty="0"/>
              <a:t>JSON data format: </a:t>
            </a:r>
            <a:r>
              <a:rPr lang="en-AU" dirty="0">
                <a:hlinkClick r:id="rId2"/>
              </a:rPr>
              <a:t>http://json.org/</a:t>
            </a:r>
            <a:endParaRPr lang="en-US" dirty="0"/>
          </a:p>
        </p:txBody>
      </p:sp>
    </p:spTree>
    <p:extLst>
      <p:ext uri="{BB962C8B-B14F-4D97-AF65-F5344CB8AC3E}">
        <p14:creationId xmlns:p14="http://schemas.microsoft.com/office/powerpoint/2010/main" val="235248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am I?</a:t>
            </a:r>
            <a:endParaRPr lang="en-US" dirty="0"/>
          </a:p>
        </p:txBody>
      </p:sp>
      <p:sp>
        <p:nvSpPr>
          <p:cNvPr id="3" name="Content Placeholder 2"/>
          <p:cNvSpPr>
            <a:spLocks noGrp="1"/>
          </p:cNvSpPr>
          <p:nvPr>
            <p:ph idx="1"/>
          </p:nvPr>
        </p:nvSpPr>
        <p:spPr/>
        <p:txBody>
          <a:bodyPr/>
          <a:lstStyle/>
          <a:p>
            <a:pPr marL="0" indent="0" algn="ctr">
              <a:buNone/>
            </a:pPr>
            <a:endParaRPr lang="en-AU" dirty="0"/>
          </a:p>
          <a:p>
            <a:pPr marL="0" indent="0" algn="ctr">
              <a:buNone/>
            </a:pPr>
            <a:r>
              <a:rPr lang="en-AU" dirty="0"/>
              <a:t>Lawrence Yao</a:t>
            </a:r>
          </a:p>
          <a:p>
            <a:pPr marL="0" indent="0" algn="ctr">
              <a:buNone/>
            </a:pPr>
            <a:endParaRPr lang="en-AU" dirty="0"/>
          </a:p>
          <a:p>
            <a:pPr marL="0" indent="0" algn="ctr">
              <a:buNone/>
            </a:pPr>
            <a:r>
              <a:rPr lang="en-AU" dirty="0"/>
              <a:t>UNSW alumnus (PhD)</a:t>
            </a:r>
          </a:p>
          <a:p>
            <a:pPr marL="0" indent="0" algn="ctr">
              <a:buNone/>
            </a:pPr>
            <a:r>
              <a:rPr lang="en-AU" dirty="0"/>
              <a:t>Developer Analyst at YTML Consulting</a:t>
            </a:r>
          </a:p>
        </p:txBody>
      </p:sp>
    </p:spTree>
    <p:extLst>
      <p:ext uri="{BB962C8B-B14F-4D97-AF65-F5344CB8AC3E}">
        <p14:creationId xmlns:p14="http://schemas.microsoft.com/office/powerpoint/2010/main" val="350178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Front-End Frameworks</a:t>
            </a:r>
            <a:endParaRPr lang="en-US" dirty="0"/>
          </a:p>
        </p:txBody>
      </p:sp>
      <p:sp>
        <p:nvSpPr>
          <p:cNvPr id="3" name="Content Placeholder 2"/>
          <p:cNvSpPr>
            <a:spLocks noGrp="1"/>
          </p:cNvSpPr>
          <p:nvPr>
            <p:ph idx="1"/>
          </p:nvPr>
        </p:nvSpPr>
        <p:spPr/>
        <p:txBody>
          <a:bodyPr/>
          <a:lstStyle/>
          <a:p>
            <a:r>
              <a:rPr lang="en-AU" dirty="0"/>
              <a:t>A compilation of complementary display elements that works like a theme</a:t>
            </a:r>
          </a:p>
          <a:p>
            <a:pPr lvl="1"/>
            <a:r>
              <a:rPr lang="en-AU" dirty="0"/>
              <a:t>Focus on responsive design</a:t>
            </a:r>
          </a:p>
          <a:p>
            <a:r>
              <a:rPr lang="en-AU" dirty="0"/>
              <a:t>Bootstrap: </a:t>
            </a:r>
            <a:r>
              <a:rPr lang="en-AU" dirty="0">
                <a:hlinkClick r:id="rId3"/>
              </a:rPr>
              <a:t>http://getbootstrap.com/</a:t>
            </a:r>
            <a:endParaRPr lang="en-US" dirty="0"/>
          </a:p>
          <a:p>
            <a:pPr lvl="1"/>
            <a:r>
              <a:rPr lang="en-US" dirty="0"/>
              <a:t>A popular HTML, CSS, and JS framework for developing responsive, mobile first projects on the web</a:t>
            </a:r>
          </a:p>
          <a:p>
            <a:r>
              <a:rPr lang="en-US" dirty="0"/>
              <a:t>Foundation: </a:t>
            </a:r>
            <a:r>
              <a:rPr lang="en-US" dirty="0">
                <a:hlinkClick r:id="rId4"/>
              </a:rPr>
              <a:t>http://foundation.zurb.com/</a:t>
            </a:r>
            <a:endParaRPr lang="en-US" dirty="0"/>
          </a:p>
          <a:p>
            <a:r>
              <a:rPr lang="en-AU" dirty="0"/>
              <a:t>Demo Grid system: </a:t>
            </a:r>
            <a:r>
              <a:rPr lang="en-AU" sz="2400" dirty="0">
                <a:hlinkClick r:id="rId5"/>
              </a:rPr>
              <a:t>http://getbootstrap.com/examples/grid/</a:t>
            </a:r>
            <a:endParaRPr lang="en-US" sz="2400" dirty="0"/>
          </a:p>
        </p:txBody>
      </p:sp>
    </p:spTree>
    <p:extLst>
      <p:ext uri="{BB962C8B-B14F-4D97-AF65-F5344CB8AC3E}">
        <p14:creationId xmlns:p14="http://schemas.microsoft.com/office/powerpoint/2010/main" val="3760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AU" dirty="0"/>
              <a:t>jQuery JavaScript library</a:t>
            </a:r>
            <a:endParaRPr lang="en-US" dirty="0"/>
          </a:p>
        </p:txBody>
      </p:sp>
      <p:sp>
        <p:nvSpPr>
          <p:cNvPr id="2" name="Content Placeholder 1"/>
          <p:cNvSpPr>
            <a:spLocks noGrp="1"/>
          </p:cNvSpPr>
          <p:nvPr>
            <p:ph idx="1"/>
          </p:nvPr>
        </p:nvSpPr>
        <p:spPr/>
        <p:txBody>
          <a:bodyPr/>
          <a:lstStyle/>
          <a:p>
            <a:r>
              <a:rPr lang="en-AU" sz="2800" dirty="0"/>
              <a:t>W3C DOM API is tedious and verbose</a:t>
            </a:r>
          </a:p>
          <a:p>
            <a:r>
              <a:rPr lang="en-AU" sz="2800" dirty="0"/>
              <a:t>jQuery is succinct and convenient</a:t>
            </a:r>
          </a:p>
          <a:p>
            <a:r>
              <a:rPr lang="en-AU" sz="2800" dirty="0"/>
              <a:t>Defines a global variable </a:t>
            </a:r>
            <a:r>
              <a:rPr lang="en-AU" sz="2800" i="1" dirty="0"/>
              <a:t>$</a:t>
            </a:r>
            <a:r>
              <a:rPr lang="en-AU" sz="2800" dirty="0"/>
              <a:t> (or </a:t>
            </a:r>
            <a:r>
              <a:rPr lang="en-AU" sz="2800" i="1" dirty="0"/>
              <a:t>jQuery</a:t>
            </a:r>
            <a:r>
              <a:rPr lang="en-AU" sz="2800" dirty="0"/>
              <a:t>)</a:t>
            </a:r>
            <a:endParaRPr lang="en-US" sz="2800" dirty="0"/>
          </a:p>
        </p:txBody>
      </p:sp>
      <p:pic>
        <p:nvPicPr>
          <p:cNvPr id="21" name="Picture 20"/>
          <p:cNvPicPr>
            <a:picLocks noChangeAspect="1"/>
          </p:cNvPicPr>
          <p:nvPr/>
        </p:nvPicPr>
        <p:blipFill>
          <a:blip r:embed="rId3"/>
          <a:stretch>
            <a:fillRect/>
          </a:stretch>
        </p:blipFill>
        <p:spPr>
          <a:xfrm>
            <a:off x="914400" y="3206696"/>
            <a:ext cx="6781800" cy="2355904"/>
          </a:xfrm>
          <a:prstGeom prst="rect">
            <a:avLst/>
          </a:prstGeom>
        </p:spPr>
      </p:pic>
      <p:grpSp>
        <p:nvGrpSpPr>
          <p:cNvPr id="4" name="Group 3"/>
          <p:cNvGrpSpPr/>
          <p:nvPr/>
        </p:nvGrpSpPr>
        <p:grpSpPr>
          <a:xfrm>
            <a:off x="1371600" y="5638800"/>
            <a:ext cx="5943600" cy="792163"/>
            <a:chOff x="1371600" y="5638800"/>
            <a:chExt cx="5943600" cy="792163"/>
          </a:xfrm>
        </p:grpSpPr>
        <p:sp>
          <p:nvSpPr>
            <p:cNvPr id="24" name="Rectangle 23"/>
            <p:cNvSpPr/>
            <p:nvPr/>
          </p:nvSpPr>
          <p:spPr>
            <a:xfrm>
              <a:off x="1371600" y="5638800"/>
              <a:ext cx="5943600"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447800" y="5791200"/>
              <a:ext cx="5730142" cy="497655"/>
            </a:xfrm>
            <a:prstGeom prst="rect">
              <a:avLst/>
            </a:prstGeom>
          </p:spPr>
        </p:pic>
      </p:grpSp>
      <p:grpSp>
        <p:nvGrpSpPr>
          <p:cNvPr id="5" name="Group 4"/>
          <p:cNvGrpSpPr/>
          <p:nvPr/>
        </p:nvGrpSpPr>
        <p:grpSpPr>
          <a:xfrm>
            <a:off x="457200" y="4297361"/>
            <a:ext cx="8458200" cy="1112839"/>
            <a:chOff x="381000" y="5287961"/>
            <a:chExt cx="8458200" cy="1112839"/>
          </a:xfrm>
        </p:grpSpPr>
        <p:sp>
          <p:nvSpPr>
            <p:cNvPr id="8" name="Rectangle 7"/>
            <p:cNvSpPr/>
            <p:nvPr/>
          </p:nvSpPr>
          <p:spPr>
            <a:xfrm>
              <a:off x="381000" y="5287961"/>
              <a:ext cx="8458200" cy="1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461009" y="5436288"/>
              <a:ext cx="8290903" cy="88831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jQuery</a:t>
            </a:r>
            <a:endParaRPr lang="en-US" dirty="0"/>
          </a:p>
        </p:txBody>
      </p:sp>
      <p:sp>
        <p:nvSpPr>
          <p:cNvPr id="5" name="Content Placeholder 4"/>
          <p:cNvSpPr>
            <a:spLocks noGrp="1"/>
          </p:cNvSpPr>
          <p:nvPr>
            <p:ph idx="1"/>
          </p:nvPr>
        </p:nvSpPr>
        <p:spPr/>
        <p:txBody>
          <a:bodyPr/>
          <a:lstStyle/>
          <a:p>
            <a:r>
              <a:rPr lang="en-AU" dirty="0"/>
              <a:t>API Doc: </a:t>
            </a:r>
            <a:r>
              <a:rPr lang="en-AU" dirty="0">
                <a:hlinkClick r:id="rId3"/>
              </a:rPr>
              <a:t>http://api.jquery.com/</a:t>
            </a:r>
            <a:endParaRPr lang="en-AU" dirty="0"/>
          </a:p>
          <a:p>
            <a:r>
              <a:rPr lang="en-AU" dirty="0"/>
              <a:t>Cook book: </a:t>
            </a:r>
            <a:r>
              <a:rPr lang="en-AU" sz="2800" dirty="0">
                <a:hlinkClick r:id="rId4"/>
              </a:rPr>
              <a:t>http://stackoverflow.com/questions/tagged/jquery</a:t>
            </a:r>
            <a:endParaRPr lang="en-AU" sz="2800" dirty="0"/>
          </a:p>
          <a:p>
            <a:r>
              <a:rPr lang="en-AU" dirty="0"/>
              <a:t>Let’s play</a:t>
            </a:r>
          </a:p>
          <a:p>
            <a:pPr lvl="1"/>
            <a:r>
              <a:rPr lang="en-AU" dirty="0" err="1"/>
              <a:t>JSFiddle</a:t>
            </a:r>
            <a:r>
              <a:rPr lang="en-AU" dirty="0"/>
              <a:t> </a:t>
            </a:r>
            <a:r>
              <a:rPr lang="en-AU" dirty="0">
                <a:hlinkClick r:id="rId5"/>
              </a:rPr>
              <a:t>http://jsfiddle.net/</a:t>
            </a:r>
            <a:endParaRPr lang="en-AU" dirty="0"/>
          </a:p>
          <a:p>
            <a:pPr lvl="1"/>
            <a:r>
              <a:rPr lang="en-AU" dirty="0"/>
              <a:t>Don’t forget to View Source on the Result frame</a:t>
            </a:r>
          </a:p>
          <a:p>
            <a:endParaRPr lang="en-AU"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JSFiddle</a:t>
            </a:r>
            <a:endParaRPr lang="en-US" dirty="0"/>
          </a:p>
        </p:txBody>
      </p:sp>
      <p:pic>
        <p:nvPicPr>
          <p:cNvPr id="4" name="Picture 3"/>
          <p:cNvPicPr>
            <a:picLocks noChangeAspect="1"/>
          </p:cNvPicPr>
          <p:nvPr/>
        </p:nvPicPr>
        <p:blipFill>
          <a:blip r:embed="rId3"/>
          <a:stretch>
            <a:fillRect/>
          </a:stretch>
        </p:blipFill>
        <p:spPr>
          <a:xfrm>
            <a:off x="280916" y="1600200"/>
            <a:ext cx="8582168" cy="4800600"/>
          </a:xfrm>
          <a:prstGeom prst="rect">
            <a:avLst/>
          </a:prstGeom>
        </p:spPr>
      </p:pic>
    </p:spTree>
    <p:extLst>
      <p:ext uri="{BB962C8B-B14F-4D97-AF65-F5344CB8AC3E}">
        <p14:creationId xmlns:p14="http://schemas.microsoft.com/office/powerpoint/2010/main" val="29756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SVG</a:t>
            </a:r>
          </a:p>
        </p:txBody>
      </p:sp>
      <p:sp>
        <p:nvSpPr>
          <p:cNvPr id="3" name="Content Placeholder 2"/>
          <p:cNvSpPr>
            <a:spLocks noGrp="1"/>
          </p:cNvSpPr>
          <p:nvPr>
            <p:ph idx="1"/>
          </p:nvPr>
        </p:nvSpPr>
        <p:spPr/>
        <p:txBody>
          <a:bodyPr/>
          <a:lstStyle/>
          <a:p>
            <a:r>
              <a:rPr lang="en-AU" dirty="0"/>
              <a:t>Scalable Vector Graphics (SVG)</a:t>
            </a:r>
          </a:p>
          <a:p>
            <a:pPr lvl="1"/>
            <a:r>
              <a:rPr lang="en-AU" dirty="0"/>
              <a:t>Vector graphics in XML</a:t>
            </a:r>
          </a:p>
          <a:p>
            <a:pPr lvl="1"/>
            <a:r>
              <a:rPr lang="en-AU" dirty="0"/>
              <a:t>Specification: </a:t>
            </a:r>
            <a:r>
              <a:rPr lang="en-AU" dirty="0">
                <a:hlinkClick r:id="rId3"/>
              </a:rPr>
              <a:t>http://www.w3.org/TR/SVG/Overview.html</a:t>
            </a:r>
            <a:endParaRPr lang="en-AU" dirty="0"/>
          </a:p>
        </p:txBody>
      </p:sp>
      <p:pic>
        <p:nvPicPr>
          <p:cNvPr id="4" name="Picture 3"/>
          <p:cNvPicPr>
            <a:picLocks noChangeAspect="1"/>
          </p:cNvPicPr>
          <p:nvPr/>
        </p:nvPicPr>
        <p:blipFill>
          <a:blip r:embed="rId4"/>
          <a:stretch>
            <a:fillRect/>
          </a:stretch>
        </p:blipFill>
        <p:spPr>
          <a:xfrm>
            <a:off x="914400" y="3733800"/>
            <a:ext cx="7010400" cy="29487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SVG in </a:t>
            </a:r>
            <a:r>
              <a:rPr lang="en-US" dirty="0" err="1"/>
              <a:t>JSFiddle</a:t>
            </a:r>
            <a:endParaRPr lang="en-US" dirty="0"/>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304800" y="1336626"/>
            <a:ext cx="8534400" cy="50531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 graphics</a:t>
            </a:r>
            <a:endParaRPr lang="en-US" dirty="0"/>
          </a:p>
        </p:txBody>
      </p:sp>
      <p:sp>
        <p:nvSpPr>
          <p:cNvPr id="3" name="Content Placeholder 2"/>
          <p:cNvSpPr>
            <a:spLocks noGrp="1"/>
          </p:cNvSpPr>
          <p:nvPr>
            <p:ph idx="1"/>
          </p:nvPr>
        </p:nvSpPr>
        <p:spPr/>
        <p:txBody>
          <a:bodyPr/>
          <a:lstStyle/>
          <a:p>
            <a:r>
              <a:rPr lang="en-AU" dirty="0"/>
              <a:t>Great graphics = HTML + CSS + SVG</a:t>
            </a:r>
          </a:p>
          <a:p>
            <a:pPr lvl="1"/>
            <a:r>
              <a:rPr lang="en-AU" dirty="0"/>
              <a:t>View in any browser, always sharp, quick to load</a:t>
            </a:r>
          </a:p>
          <a:p>
            <a:pPr lvl="1"/>
            <a:r>
              <a:rPr lang="en-AU" dirty="0"/>
              <a:t>But static!!</a:t>
            </a:r>
          </a:p>
          <a:p>
            <a:r>
              <a:rPr lang="en-AU" dirty="0"/>
              <a:t>Great visualisation needs interactivity</a:t>
            </a:r>
          </a:p>
          <a:p>
            <a:r>
              <a:rPr lang="en-AU" dirty="0"/>
              <a:t>Great visualisations =</a:t>
            </a:r>
            <a:br>
              <a:rPr lang="en-AU" dirty="0"/>
            </a:br>
            <a:r>
              <a:rPr lang="en-AU" dirty="0"/>
              <a:t>  HTML + CSS + SVG + JavaScript (D3.js)</a:t>
            </a:r>
          </a:p>
        </p:txBody>
      </p:sp>
    </p:spTree>
    <p:extLst>
      <p:ext uri="{BB962C8B-B14F-4D97-AF65-F5344CB8AC3E}">
        <p14:creationId xmlns:p14="http://schemas.microsoft.com/office/powerpoint/2010/main" val="32446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Data-Driven Documents</a:t>
            </a:r>
            <a:endParaRPr lang="en-US" dirty="0"/>
          </a:p>
        </p:txBody>
      </p:sp>
      <p:sp>
        <p:nvSpPr>
          <p:cNvPr id="3" name="Content Placeholder 2"/>
          <p:cNvSpPr>
            <a:spLocks noGrp="1"/>
          </p:cNvSpPr>
          <p:nvPr>
            <p:ph idx="1"/>
          </p:nvPr>
        </p:nvSpPr>
        <p:spPr/>
        <p:txBody>
          <a:bodyPr/>
          <a:lstStyle/>
          <a:p>
            <a:r>
              <a:rPr lang="en-AU" dirty="0"/>
              <a:t>D3.js JavaScript library: </a:t>
            </a:r>
            <a:r>
              <a:rPr lang="en-AU" dirty="0">
                <a:hlinkClick r:id="rId3"/>
              </a:rPr>
              <a:t>http://d3js.org/</a:t>
            </a:r>
            <a:endParaRPr lang="en-AU"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362200"/>
            <a:ext cx="1613002" cy="1827886"/>
          </a:xfrm>
          <a:prstGeom prst="rect">
            <a:avLst/>
          </a:prstGeom>
        </p:spPr>
      </p:pic>
      <p:pic>
        <p:nvPicPr>
          <p:cNvPr id="5" name="Picture 4"/>
          <p:cNvPicPr>
            <a:picLocks noChangeAspect="1"/>
          </p:cNvPicPr>
          <p:nvPr/>
        </p:nvPicPr>
        <p:blipFill>
          <a:blip r:embed="rId5"/>
          <a:stretch>
            <a:fillRect/>
          </a:stretch>
        </p:blipFill>
        <p:spPr>
          <a:xfrm>
            <a:off x="2667000" y="2563165"/>
            <a:ext cx="3099372" cy="1425956"/>
          </a:xfrm>
          <a:prstGeom prst="rect">
            <a:avLst/>
          </a:prstGeom>
        </p:spPr>
      </p:pic>
      <p:pic>
        <p:nvPicPr>
          <p:cNvPr id="6" name="Picture 5"/>
          <p:cNvPicPr>
            <a:picLocks noChangeAspect="1"/>
          </p:cNvPicPr>
          <p:nvPr/>
        </p:nvPicPr>
        <p:blipFill>
          <a:blip r:embed="rId6"/>
          <a:stretch>
            <a:fillRect/>
          </a:stretch>
        </p:blipFill>
        <p:spPr>
          <a:xfrm>
            <a:off x="5699414" y="4495800"/>
            <a:ext cx="3409950" cy="2171700"/>
          </a:xfrm>
          <a:prstGeom prst="rect">
            <a:avLst/>
          </a:prstGeom>
        </p:spPr>
      </p:pic>
      <p:sp>
        <p:nvSpPr>
          <p:cNvPr id="7" name="TextBox 6"/>
          <p:cNvSpPr txBox="1"/>
          <p:nvPr/>
        </p:nvSpPr>
        <p:spPr>
          <a:xfrm>
            <a:off x="577901" y="4226683"/>
            <a:ext cx="1371600" cy="523220"/>
          </a:xfrm>
          <a:prstGeom prst="rect">
            <a:avLst/>
          </a:prstGeom>
          <a:noFill/>
        </p:spPr>
        <p:txBody>
          <a:bodyPr wrap="square" rtlCol="0">
            <a:spAutoFit/>
          </a:bodyPr>
          <a:lstStyle/>
          <a:p>
            <a:pPr algn="ctr"/>
            <a:r>
              <a:rPr lang="en-AU" sz="2800" dirty="0"/>
              <a:t>Data</a:t>
            </a:r>
            <a:endParaRPr lang="en-US" sz="2800" dirty="0"/>
          </a:p>
        </p:txBody>
      </p:sp>
      <p:sp>
        <p:nvSpPr>
          <p:cNvPr id="8" name="Right Arrow 7"/>
          <p:cNvSpPr/>
          <p:nvPr/>
        </p:nvSpPr>
        <p:spPr>
          <a:xfrm>
            <a:off x="2133600" y="30480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03493"/>
            <a:ext cx="2743200" cy="954107"/>
          </a:xfrm>
          <a:prstGeom prst="rect">
            <a:avLst/>
          </a:prstGeom>
          <a:noFill/>
        </p:spPr>
        <p:txBody>
          <a:bodyPr wrap="square" rtlCol="0">
            <a:spAutoFit/>
          </a:bodyPr>
          <a:lstStyle/>
          <a:p>
            <a:r>
              <a:rPr lang="en-AU" sz="2800" dirty="0"/>
              <a:t>+ HTML + CSS + SVG</a:t>
            </a:r>
            <a:endParaRPr lang="en-US" sz="2800" dirty="0"/>
          </a:p>
        </p:txBody>
      </p:sp>
      <p:sp>
        <p:nvSpPr>
          <p:cNvPr id="10" name="Down Arrow 9"/>
          <p:cNvSpPr/>
          <p:nvPr/>
        </p:nvSpPr>
        <p:spPr>
          <a:xfrm>
            <a:off x="6781800" y="3734714"/>
            <a:ext cx="762000" cy="532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34300" y="4028857"/>
            <a:ext cx="2057400" cy="523220"/>
          </a:xfrm>
          <a:prstGeom prst="rect">
            <a:avLst/>
          </a:prstGeom>
          <a:noFill/>
        </p:spPr>
        <p:txBody>
          <a:bodyPr wrap="square" rtlCol="0">
            <a:spAutoFit/>
          </a:bodyPr>
          <a:lstStyle/>
          <a:p>
            <a:r>
              <a:rPr lang="en-AU" sz="2800" dirty="0"/>
              <a:t>JavaScript</a:t>
            </a:r>
            <a:endParaRPr lang="en-US" sz="2800" dirty="0"/>
          </a:p>
        </p:txBody>
      </p:sp>
      <p:sp>
        <p:nvSpPr>
          <p:cNvPr id="12" name="TextBox 11"/>
          <p:cNvSpPr txBox="1"/>
          <p:nvPr/>
        </p:nvSpPr>
        <p:spPr>
          <a:xfrm>
            <a:off x="2133600" y="5581650"/>
            <a:ext cx="3565814" cy="523220"/>
          </a:xfrm>
          <a:prstGeom prst="rect">
            <a:avLst/>
          </a:prstGeom>
          <a:noFill/>
        </p:spPr>
        <p:txBody>
          <a:bodyPr wrap="square" rtlCol="0">
            <a:spAutoFit/>
          </a:bodyPr>
          <a:lstStyle/>
          <a:p>
            <a:r>
              <a:rPr lang="en-AU" sz="2800" dirty="0"/>
              <a:t>Great Visualisation</a:t>
            </a:r>
            <a:endParaRPr lang="en-US" sz="2800" dirty="0"/>
          </a:p>
        </p:txBody>
      </p:sp>
    </p:spTree>
    <p:extLst>
      <p:ext uri="{BB962C8B-B14F-4D97-AF65-F5344CB8AC3E}">
        <p14:creationId xmlns:p14="http://schemas.microsoft.com/office/powerpoint/2010/main" val="54143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D3.js</a:t>
            </a:r>
            <a:endParaRPr lang="en-US" dirty="0"/>
          </a:p>
        </p:txBody>
      </p:sp>
      <p:sp>
        <p:nvSpPr>
          <p:cNvPr id="3" name="Content Placeholder 2"/>
          <p:cNvSpPr>
            <a:spLocks noGrp="1"/>
          </p:cNvSpPr>
          <p:nvPr>
            <p:ph idx="1"/>
          </p:nvPr>
        </p:nvSpPr>
        <p:spPr/>
        <p:txBody>
          <a:bodyPr/>
          <a:lstStyle/>
          <a:p>
            <a:r>
              <a:rPr lang="en-AU" dirty="0"/>
              <a:t>How does D3 work? Find out here</a:t>
            </a:r>
            <a:br>
              <a:rPr lang="en-AU" dirty="0"/>
            </a:br>
            <a:r>
              <a:rPr lang="en-US" sz="2800" dirty="0">
                <a:hlinkClick r:id="rId3"/>
              </a:rPr>
              <a:t>https://github.com/mbostock/d3/wiki/Tutorials</a:t>
            </a:r>
            <a:endParaRPr lang="en-US" sz="2800" dirty="0"/>
          </a:p>
          <a:p>
            <a:r>
              <a:rPr lang="en-US" dirty="0"/>
              <a:t>In particular:</a:t>
            </a:r>
          </a:p>
          <a:p>
            <a:pPr lvl="1"/>
            <a:r>
              <a:rPr lang="en-US" dirty="0"/>
              <a:t>Three Little Circles </a:t>
            </a:r>
            <a:r>
              <a:rPr lang="en-US" dirty="0">
                <a:hlinkClick r:id="rId4"/>
              </a:rPr>
              <a:t>http://bost.ocks.org/mike/circles/</a:t>
            </a:r>
            <a:endParaRPr lang="en-US" dirty="0"/>
          </a:p>
          <a:p>
            <a:pPr lvl="1"/>
            <a:r>
              <a:rPr lang="en-US" dirty="0"/>
              <a:t>D3 Tutorials – Scott Murray </a:t>
            </a:r>
            <a:r>
              <a:rPr lang="en-US" dirty="0">
                <a:hlinkClick r:id="rId5"/>
              </a:rPr>
              <a:t>http://alignedleft.com/tutorials/d3/</a:t>
            </a:r>
            <a:endParaRPr lang="en-US" dirty="0"/>
          </a:p>
          <a:p>
            <a:pPr lvl="1"/>
            <a:r>
              <a:rPr lang="en-AU" dirty="0"/>
              <a:t>Example gallery</a:t>
            </a:r>
            <a:br>
              <a:rPr lang="en-AU" dirty="0"/>
            </a:br>
            <a:r>
              <a:rPr lang="en-AU" dirty="0">
                <a:hlinkClick r:id="rId6"/>
              </a:rPr>
              <a:t>https://github.com/mbostock/d3/wiki/Gallery</a:t>
            </a:r>
            <a:endParaRPr lang="en-AU" dirty="0"/>
          </a:p>
          <a:p>
            <a:pPr lvl="1"/>
            <a:endParaRPr lang="en-US" dirty="0"/>
          </a:p>
        </p:txBody>
      </p:sp>
    </p:spTree>
    <p:extLst>
      <p:ext uri="{BB962C8B-B14F-4D97-AF65-F5344CB8AC3E}">
        <p14:creationId xmlns:p14="http://schemas.microsoft.com/office/powerpoint/2010/main" val="3769887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 y="1752600"/>
            <a:ext cx="9461188" cy="3232820"/>
          </a:xfrm>
          <a:prstGeom prst="rect">
            <a:avLst/>
          </a:prstGeom>
        </p:spPr>
      </p:pic>
      <p:sp>
        <p:nvSpPr>
          <p:cNvPr id="2" name="Title 1"/>
          <p:cNvSpPr>
            <a:spLocks noGrp="1"/>
          </p:cNvSpPr>
          <p:nvPr>
            <p:ph type="title"/>
          </p:nvPr>
        </p:nvSpPr>
        <p:spPr/>
        <p:txBody>
          <a:bodyPr/>
          <a:lstStyle/>
          <a:p>
            <a:r>
              <a:rPr lang="en-AU" dirty="0"/>
              <a:t>Web Browser Technology Architecture</a:t>
            </a:r>
            <a:endParaRPr lang="en-US" dirty="0"/>
          </a:p>
        </p:txBody>
      </p:sp>
      <p:sp>
        <p:nvSpPr>
          <p:cNvPr id="6" name="TextBox 5"/>
          <p:cNvSpPr txBox="1"/>
          <p:nvPr/>
        </p:nvSpPr>
        <p:spPr>
          <a:xfrm>
            <a:off x="304800" y="5117068"/>
            <a:ext cx="7467600" cy="369332"/>
          </a:xfrm>
          <a:prstGeom prst="rect">
            <a:avLst/>
          </a:prstGeom>
          <a:noFill/>
        </p:spPr>
        <p:txBody>
          <a:bodyPr wrap="square" rtlCol="0">
            <a:spAutoFit/>
          </a:bodyPr>
          <a:lstStyle/>
          <a:p>
            <a:r>
              <a:rPr lang="en-US" dirty="0"/>
              <a:t>From: https://hsivonen.fi/web-stack/</a:t>
            </a:r>
          </a:p>
        </p:txBody>
      </p:sp>
    </p:spTree>
    <p:extLst>
      <p:ext uri="{BB962C8B-B14F-4D97-AF65-F5344CB8AC3E}">
        <p14:creationId xmlns:p14="http://schemas.microsoft.com/office/powerpoint/2010/main" val="8993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526" y="1371600"/>
            <a:ext cx="1807497" cy="1936064"/>
          </a:xfrm>
          <a:prstGeom prst="rect">
            <a:avLst/>
          </a:prstGeom>
        </p:spPr>
      </p:pic>
      <p:sp>
        <p:nvSpPr>
          <p:cNvPr id="5122" name="Rectangle 2"/>
          <p:cNvSpPr>
            <a:spLocks noGrp="1" noChangeArrowheads="1"/>
          </p:cNvSpPr>
          <p:nvPr>
            <p:ph type="title"/>
          </p:nvPr>
        </p:nvSpPr>
        <p:spPr/>
        <p:txBody>
          <a:bodyPr/>
          <a:lstStyle/>
          <a:p>
            <a:pPr eaLnBrk="1" hangingPunct="1"/>
            <a:r>
              <a:rPr lang="en-AU" dirty="0"/>
              <a:t>Tech go in and out of fashion</a:t>
            </a:r>
            <a:endParaRPr lang="en-US" dirty="0"/>
          </a:p>
        </p:txBody>
      </p:sp>
      <p:sp>
        <p:nvSpPr>
          <p:cNvPr id="5123" name="Rectangle 3"/>
          <p:cNvSpPr>
            <a:spLocks noGrp="1" noChangeArrowheads="1"/>
          </p:cNvSpPr>
          <p:nvPr>
            <p:ph type="body" idx="1"/>
          </p:nvPr>
        </p:nvSpPr>
        <p:spPr>
          <a:xfrm>
            <a:off x="152400" y="1295400"/>
            <a:ext cx="4495800" cy="1389062"/>
          </a:xfrm>
        </p:spPr>
        <p:txBody>
          <a:bodyPr/>
          <a:lstStyle/>
          <a:p>
            <a:pPr eaLnBrk="1" hangingPunct="1">
              <a:lnSpc>
                <a:spcPct val="90000"/>
              </a:lnSpc>
            </a:pPr>
            <a:r>
              <a:rPr lang="en-US" b="0" dirty="0"/>
              <a:t>Here are some “hot” consumer tech from past to present.</a:t>
            </a:r>
          </a:p>
          <a:p>
            <a:pPr eaLnBrk="1" hangingPunct="1">
              <a:lnSpc>
                <a:spcPct val="90000"/>
              </a:lnSpc>
            </a:pPr>
            <a:r>
              <a:rPr lang="en-US" b="0" dirty="0"/>
              <a:t>Did they live beyond their hype?</a:t>
            </a:r>
          </a:p>
        </p:txBody>
      </p:sp>
      <p:pic>
        <p:nvPicPr>
          <p:cNvPr id="5" name="Content Placeholder 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990600" y="2590800"/>
            <a:ext cx="1828800" cy="1828800"/>
          </a:xfrm>
        </p:spPr>
      </p:pic>
      <p:pic>
        <p:nvPicPr>
          <p:cNvPr id="1026" name="Picture 2" descr="http://www.google.com/glass/start/assets/img/homepage/dvf/homepage_lightbox_dvf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960888"/>
            <a:ext cx="2126261" cy="141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3543" y="3988672"/>
            <a:ext cx="2173257" cy="1673408"/>
          </a:xfrm>
          <a:prstGeom prst="rect">
            <a:avLst/>
          </a:prstGeom>
        </p:spPr>
      </p:pic>
      <p:pic>
        <p:nvPicPr>
          <p:cNvPr id="9" name="Picture 8"/>
          <p:cNvPicPr>
            <a:picLocks noChangeAspect="1"/>
          </p:cNvPicPr>
          <p:nvPr/>
        </p:nvPicPr>
        <p:blipFill>
          <a:blip r:embed="rId7"/>
          <a:stretch>
            <a:fillRect/>
          </a:stretch>
        </p:blipFill>
        <p:spPr>
          <a:xfrm>
            <a:off x="974411" y="4835525"/>
            <a:ext cx="2909185" cy="1745511"/>
          </a:xfrm>
          <a:prstGeom prst="rect">
            <a:avLst/>
          </a:prstGeom>
        </p:spPr>
      </p:pic>
      <p:pic>
        <p:nvPicPr>
          <p:cNvPr id="4" name="Picture 3"/>
          <p:cNvPicPr>
            <a:picLocks noChangeAspect="1"/>
          </p:cNvPicPr>
          <p:nvPr/>
        </p:nvPicPr>
        <p:blipFill>
          <a:blip r:embed="rId8"/>
          <a:stretch>
            <a:fillRect/>
          </a:stretch>
        </p:blipFill>
        <p:spPr>
          <a:xfrm>
            <a:off x="3720300" y="3370938"/>
            <a:ext cx="2832900" cy="1884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Putting Everything Together</a:t>
            </a:r>
            <a:endParaRPr lang="en-US" dirty="0"/>
          </a:p>
        </p:txBody>
      </p:sp>
      <p:sp>
        <p:nvSpPr>
          <p:cNvPr id="3" name="Content Placeholder 2"/>
          <p:cNvSpPr>
            <a:spLocks noGrp="1"/>
          </p:cNvSpPr>
          <p:nvPr>
            <p:ph idx="1"/>
          </p:nvPr>
        </p:nvSpPr>
        <p:spPr>
          <a:xfrm>
            <a:off x="304800" y="1417637"/>
            <a:ext cx="8229600" cy="4525963"/>
          </a:xfrm>
        </p:spPr>
        <p:txBody>
          <a:bodyPr/>
          <a:lstStyle/>
          <a:p>
            <a:r>
              <a:rPr lang="en-AU" dirty="0"/>
              <a:t>People use </a:t>
            </a:r>
            <a:r>
              <a:rPr lang="en-AU" b="1" dirty="0">
                <a:solidFill>
                  <a:srgbClr val="C00000"/>
                </a:solidFill>
              </a:rPr>
              <a:t>Web apps </a:t>
            </a:r>
            <a:r>
              <a:rPr lang="en-AU" dirty="0"/>
              <a:t>(Web applications):</a:t>
            </a:r>
          </a:p>
          <a:p>
            <a:pPr lvl="1"/>
            <a:r>
              <a:rPr lang="en-AU" dirty="0"/>
              <a:t>Client-side: HTML + CSS + SVG + JavaScript + Ajax (D3.js, jQuery, Bootstrap)</a:t>
            </a:r>
          </a:p>
          <a:p>
            <a:pPr lvl="1"/>
            <a:r>
              <a:rPr lang="en-AU" dirty="0"/>
              <a:t>Server-side: Node.js</a:t>
            </a:r>
            <a:endParaRPr lang="en-US" dirty="0"/>
          </a:p>
          <a:p>
            <a:r>
              <a:rPr lang="en-US" dirty="0"/>
              <a:t>Common styles / </a:t>
            </a:r>
            <a:r>
              <a:rPr lang="en-US" dirty="0" err="1"/>
              <a:t>behaviour</a:t>
            </a:r>
            <a:endParaRPr lang="en-US" dirty="0"/>
          </a:p>
          <a:p>
            <a:pPr lvl="1"/>
            <a:r>
              <a:rPr lang="en-AU" dirty="0">
                <a:hlinkClick r:id="rId3"/>
              </a:rPr>
              <a:t>https://youtu.be/_2EDDPUMnk0</a:t>
            </a:r>
            <a:endParaRPr lang="en-AU" dirty="0"/>
          </a:p>
          <a:p>
            <a:pPr lvl="2"/>
            <a:endParaRPr lang="en-AU" dirty="0"/>
          </a:p>
        </p:txBody>
      </p:sp>
    </p:spTree>
    <p:extLst>
      <p:ext uri="{BB962C8B-B14F-4D97-AF65-F5344CB8AC3E}">
        <p14:creationId xmlns:p14="http://schemas.microsoft.com/office/powerpoint/2010/main" val="528488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509C-765B-42AF-99FA-0A7698C505A6}"/>
              </a:ext>
            </a:extLst>
          </p:cNvPr>
          <p:cNvSpPr>
            <a:spLocks noGrp="1"/>
          </p:cNvSpPr>
          <p:nvPr>
            <p:ph type="title"/>
          </p:nvPr>
        </p:nvSpPr>
        <p:spPr/>
        <p:txBody>
          <a:bodyPr/>
          <a:lstStyle/>
          <a:p>
            <a:r>
              <a:rPr lang="en-AU" dirty="0"/>
              <a:t>Common Web app styles</a:t>
            </a:r>
          </a:p>
        </p:txBody>
      </p:sp>
      <p:sp>
        <p:nvSpPr>
          <p:cNvPr id="3" name="Content Placeholder 2">
            <a:extLst>
              <a:ext uri="{FF2B5EF4-FFF2-40B4-BE49-F238E27FC236}">
                <a16:creationId xmlns:a16="http://schemas.microsoft.com/office/drawing/2014/main" id="{CB4A7E46-884C-4DC4-89E5-896E82BF6A65}"/>
              </a:ext>
            </a:extLst>
          </p:cNvPr>
          <p:cNvSpPr>
            <a:spLocks noGrp="1"/>
          </p:cNvSpPr>
          <p:nvPr>
            <p:ph idx="1"/>
          </p:nvPr>
        </p:nvSpPr>
        <p:spPr/>
        <p:txBody>
          <a:bodyPr/>
          <a:lstStyle/>
          <a:p>
            <a:r>
              <a:rPr lang="en-AU" dirty="0"/>
              <a:t>Traditional</a:t>
            </a:r>
          </a:p>
          <a:p>
            <a:pPr lvl="1"/>
            <a:r>
              <a:rPr lang="en-AU" dirty="0"/>
              <a:t>Every click loads another (entire) Web page</a:t>
            </a:r>
          </a:p>
          <a:p>
            <a:r>
              <a:rPr lang="en-AU" dirty="0"/>
              <a:t>Single-Page Application</a:t>
            </a:r>
          </a:p>
          <a:p>
            <a:pPr lvl="1"/>
            <a:r>
              <a:rPr lang="en-AU" dirty="0"/>
              <a:t>Clicks loads data (via Ajax) not Web page</a:t>
            </a:r>
          </a:p>
          <a:p>
            <a:pPr lvl="1"/>
            <a:r>
              <a:rPr lang="en-AU" dirty="0"/>
              <a:t>Use data to refresh areas within Web page</a:t>
            </a:r>
          </a:p>
          <a:p>
            <a:pPr lvl="1"/>
            <a:r>
              <a:rPr lang="en-AU" dirty="0"/>
              <a:t>Smoother user experience (no page loads)</a:t>
            </a:r>
          </a:p>
          <a:p>
            <a:r>
              <a:rPr lang="en-AU" dirty="0"/>
              <a:t>Mixed</a:t>
            </a:r>
          </a:p>
          <a:p>
            <a:pPr lvl="1"/>
            <a:r>
              <a:rPr lang="en-AU" dirty="0"/>
              <a:t>Combination of above </a:t>
            </a:r>
          </a:p>
        </p:txBody>
      </p:sp>
    </p:spTree>
    <p:extLst>
      <p:ext uri="{BB962C8B-B14F-4D97-AF65-F5344CB8AC3E}">
        <p14:creationId xmlns:p14="http://schemas.microsoft.com/office/powerpoint/2010/main" val="1635346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AU" sz="5400" dirty="0"/>
              <a:t>Some hints on starting your project</a:t>
            </a:r>
            <a:endParaRPr lang="en-US" sz="5400" dirty="0"/>
          </a:p>
        </p:txBody>
      </p:sp>
    </p:spTree>
    <p:extLst>
      <p:ext uri="{BB962C8B-B14F-4D97-AF65-F5344CB8AC3E}">
        <p14:creationId xmlns:p14="http://schemas.microsoft.com/office/powerpoint/2010/main" val="237838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tooling</a:t>
            </a:r>
            <a:endParaRPr lang="en-US" dirty="0"/>
          </a:p>
        </p:txBody>
      </p:sp>
      <p:sp>
        <p:nvSpPr>
          <p:cNvPr id="3" name="Content Placeholder 2"/>
          <p:cNvSpPr>
            <a:spLocks noGrp="1"/>
          </p:cNvSpPr>
          <p:nvPr>
            <p:ph idx="1"/>
          </p:nvPr>
        </p:nvSpPr>
        <p:spPr/>
        <p:txBody>
          <a:bodyPr>
            <a:noAutofit/>
          </a:bodyPr>
          <a:lstStyle/>
          <a:p>
            <a:r>
              <a:rPr lang="en-AU" sz="3600" dirty="0"/>
              <a:t>Node.js on (recent versions of) Linux</a:t>
            </a:r>
          </a:p>
          <a:p>
            <a:pPr lvl="1"/>
            <a:r>
              <a:rPr lang="en-AU" sz="3200" dirty="0"/>
              <a:t>Install using system package manager</a:t>
            </a:r>
          </a:p>
          <a:p>
            <a:pPr lvl="2"/>
            <a:r>
              <a:rPr lang="en-AU" sz="2800" dirty="0" err="1"/>
              <a:t>Debian</a:t>
            </a:r>
            <a:r>
              <a:rPr lang="en-AU" sz="2800" dirty="0"/>
              <a:t>/Ubuntu: </a:t>
            </a:r>
            <a:r>
              <a:rPr lang="en-AU" sz="2800" dirty="0" err="1"/>
              <a:t>nodejs</a:t>
            </a:r>
            <a:r>
              <a:rPr lang="en-AU" sz="2800" dirty="0"/>
              <a:t>, </a:t>
            </a:r>
            <a:r>
              <a:rPr lang="en-AU" sz="2800" dirty="0" err="1"/>
              <a:t>npm</a:t>
            </a:r>
            <a:endParaRPr lang="en-AU" sz="2800" dirty="0"/>
          </a:p>
          <a:p>
            <a:pPr lvl="1"/>
            <a:r>
              <a:rPr lang="en-AU" sz="3200" dirty="0"/>
              <a:t>Use command line and a text editor</a:t>
            </a:r>
          </a:p>
          <a:p>
            <a:pPr lvl="1"/>
            <a:r>
              <a:rPr lang="en-AU" sz="3200" dirty="0"/>
              <a:t>Integrated Development Environments</a:t>
            </a:r>
          </a:p>
          <a:p>
            <a:pPr lvl="2"/>
            <a:r>
              <a:rPr lang="en-AU" sz="2800" dirty="0"/>
              <a:t>Eclipse (search “eclipse node.js”)</a:t>
            </a:r>
          </a:p>
          <a:p>
            <a:pPr lvl="2"/>
            <a:r>
              <a:rPr lang="en-AU" sz="2800" dirty="0"/>
              <a:t>NetBeans (search “</a:t>
            </a:r>
            <a:r>
              <a:rPr lang="en-AU" sz="2800" dirty="0" err="1"/>
              <a:t>netbeans</a:t>
            </a:r>
            <a:r>
              <a:rPr lang="en-AU" sz="2800" dirty="0"/>
              <a:t> node.js”)</a:t>
            </a:r>
          </a:p>
        </p:txBody>
      </p:sp>
    </p:spTree>
    <p:extLst>
      <p:ext uri="{BB962C8B-B14F-4D97-AF65-F5344CB8AC3E}">
        <p14:creationId xmlns:p14="http://schemas.microsoft.com/office/powerpoint/2010/main" val="1301078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tutorials (Linux)</a:t>
            </a:r>
          </a:p>
        </p:txBody>
      </p:sp>
      <p:sp>
        <p:nvSpPr>
          <p:cNvPr id="3" name="Content Placeholder 2"/>
          <p:cNvSpPr>
            <a:spLocks noGrp="1"/>
          </p:cNvSpPr>
          <p:nvPr>
            <p:ph idx="1"/>
          </p:nvPr>
        </p:nvSpPr>
        <p:spPr/>
        <p:txBody>
          <a:bodyPr/>
          <a:lstStyle/>
          <a:p>
            <a:r>
              <a:rPr lang="en-AU" dirty="0">
                <a:hlinkClick r:id="rId3"/>
              </a:rPr>
              <a:t>http://www.nodeclipse.org/ubuntu/linux/java/nodejs/2015/2015/07/09/Starting-with-Java-and-Node.js-development-on-Ubuntu-Linux.html</a:t>
            </a:r>
            <a:endParaRPr lang="en-AU" dirty="0"/>
          </a:p>
          <a:p>
            <a:r>
              <a:rPr lang="en-AU" dirty="0" err="1"/>
              <a:t>Netbeans</a:t>
            </a:r>
            <a:r>
              <a:rPr lang="en-AU" dirty="0"/>
              <a:t> </a:t>
            </a:r>
            <a:r>
              <a:rPr lang="en-AU" dirty="0" err="1"/>
              <a:t>Nodejs</a:t>
            </a:r>
            <a:r>
              <a:rPr lang="en-AU" dirty="0"/>
              <a:t> Plugin: </a:t>
            </a:r>
            <a:r>
              <a:rPr lang="en-AU" dirty="0">
                <a:hlinkClick r:id="rId4"/>
              </a:rPr>
              <a:t>https://github.com/timboudreau/nb-nodejs</a:t>
            </a:r>
            <a:endParaRPr lang="en-AU" dirty="0"/>
          </a:p>
          <a:p>
            <a:r>
              <a:rPr lang="en-AU" dirty="0"/>
              <a:t>Command line: </a:t>
            </a:r>
            <a:r>
              <a:rPr lang="en-AU" dirty="0">
                <a:hlinkClick r:id="rId5"/>
              </a:rPr>
              <a:t>http://blog.modulus.io/absolute-beginners-guide-to-nodejs</a:t>
            </a:r>
            <a:endParaRPr lang="en-AU" dirty="0"/>
          </a:p>
          <a:p>
            <a:endParaRPr lang="en-AU" dirty="0"/>
          </a:p>
          <a:p>
            <a:endParaRPr lang="en-AU" dirty="0"/>
          </a:p>
        </p:txBody>
      </p:sp>
    </p:spTree>
    <p:extLst>
      <p:ext uri="{BB962C8B-B14F-4D97-AF65-F5344CB8AC3E}">
        <p14:creationId xmlns:p14="http://schemas.microsoft.com/office/powerpoint/2010/main" val="72477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for Windows users</a:t>
            </a:r>
          </a:p>
        </p:txBody>
      </p:sp>
      <p:sp>
        <p:nvSpPr>
          <p:cNvPr id="3" name="Content Placeholder 2"/>
          <p:cNvSpPr>
            <a:spLocks noGrp="1"/>
          </p:cNvSpPr>
          <p:nvPr>
            <p:ph idx="1"/>
          </p:nvPr>
        </p:nvSpPr>
        <p:spPr/>
        <p:txBody>
          <a:bodyPr/>
          <a:lstStyle/>
          <a:p>
            <a:r>
              <a:rPr lang="en-AU" dirty="0"/>
              <a:t>Option 1: Switch to Linux?</a:t>
            </a:r>
          </a:p>
          <a:p>
            <a:r>
              <a:rPr lang="en-AU" dirty="0"/>
              <a:t>Option 2: Use Eclipse or NetBeans?</a:t>
            </a:r>
          </a:p>
          <a:p>
            <a:r>
              <a:rPr lang="en-AU" dirty="0"/>
              <a:t>Option 3: Use Node.js Tools for Visual Studio</a:t>
            </a:r>
          </a:p>
          <a:p>
            <a:pPr lvl="1"/>
            <a:r>
              <a:rPr lang="en-AU" dirty="0"/>
              <a:t>Visual Studio 2013 Community Edition</a:t>
            </a:r>
          </a:p>
          <a:p>
            <a:pPr lvl="1"/>
            <a:r>
              <a:rPr lang="en-AU" dirty="0"/>
              <a:t>Node.js Tools for Visual Studio</a:t>
            </a:r>
          </a:p>
          <a:p>
            <a:pPr lvl="1"/>
            <a:r>
              <a:rPr lang="en-AU" dirty="0"/>
              <a:t>Node.js for Windows (MSI 64-bit)</a:t>
            </a:r>
          </a:p>
          <a:p>
            <a:pPr lvl="1"/>
            <a:endParaRPr lang="en-AU" dirty="0"/>
          </a:p>
          <a:p>
            <a:pPr lvl="1"/>
            <a:endParaRPr lang="en-AU" dirty="0"/>
          </a:p>
        </p:txBody>
      </p:sp>
    </p:spTree>
    <p:extLst>
      <p:ext uri="{BB962C8B-B14F-4D97-AF65-F5344CB8AC3E}">
        <p14:creationId xmlns:p14="http://schemas.microsoft.com/office/powerpoint/2010/main" val="1153457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tutorials (Windows)</a:t>
            </a:r>
          </a:p>
        </p:txBody>
      </p:sp>
      <p:sp>
        <p:nvSpPr>
          <p:cNvPr id="3" name="Content Placeholder 2"/>
          <p:cNvSpPr>
            <a:spLocks noGrp="1"/>
          </p:cNvSpPr>
          <p:nvPr>
            <p:ph idx="1"/>
          </p:nvPr>
        </p:nvSpPr>
        <p:spPr/>
        <p:txBody>
          <a:bodyPr/>
          <a:lstStyle/>
          <a:p>
            <a:r>
              <a:rPr lang="en-AU" dirty="0">
                <a:hlinkClick r:id="rId2"/>
              </a:rPr>
              <a:t>https://channel9.msdn.com/Blogs/Seth-Juarez/Nodejs-Tools-for-Visual-Studio</a:t>
            </a:r>
            <a:endParaRPr lang="en-AU" dirty="0"/>
          </a:p>
          <a:p>
            <a:pPr lvl="1"/>
            <a:r>
              <a:rPr lang="en-AU" dirty="0"/>
              <a:t>Includes a demo on deployment to Azure (if you want to use it)</a:t>
            </a:r>
          </a:p>
          <a:p>
            <a:endParaRPr lang="en-AU" dirty="0"/>
          </a:p>
        </p:txBody>
      </p:sp>
    </p:spTree>
    <p:extLst>
      <p:ext uri="{BB962C8B-B14F-4D97-AF65-F5344CB8AC3E}">
        <p14:creationId xmlns:p14="http://schemas.microsoft.com/office/powerpoint/2010/main" val="385930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Tutorial on Express framework</a:t>
            </a:r>
          </a:p>
        </p:txBody>
      </p:sp>
      <p:sp>
        <p:nvSpPr>
          <p:cNvPr id="3" name="Content Placeholder 2"/>
          <p:cNvSpPr>
            <a:spLocks noGrp="1"/>
          </p:cNvSpPr>
          <p:nvPr>
            <p:ph idx="1"/>
          </p:nvPr>
        </p:nvSpPr>
        <p:spPr/>
        <p:txBody>
          <a:bodyPr/>
          <a:lstStyle/>
          <a:p>
            <a:r>
              <a:rPr lang="en-AU" dirty="0"/>
              <a:t>Express via the command line </a:t>
            </a:r>
            <a:r>
              <a:rPr lang="en-AU" dirty="0">
                <a:hlinkClick r:id="rId2"/>
              </a:rPr>
              <a:t>https://codeforgeek.com/2014/10/express-complete-tutorial-part-1/</a:t>
            </a:r>
            <a:endParaRPr lang="en-AU" dirty="0"/>
          </a:p>
          <a:p>
            <a:r>
              <a:rPr lang="en-AU" dirty="0"/>
              <a:t>Deploy node.js apps to </a:t>
            </a:r>
            <a:r>
              <a:rPr lang="en-AU" dirty="0" err="1"/>
              <a:t>Heroku</a:t>
            </a:r>
            <a:r>
              <a:rPr lang="en-AU" dirty="0"/>
              <a:t> (free hosting service – conditions apply) </a:t>
            </a:r>
            <a:r>
              <a:rPr lang="en-AU" dirty="0">
                <a:hlinkClick r:id="rId3"/>
              </a:rPr>
              <a:t>https://devcenter.heroku.com/articles/getting-started-with-nodejs#introduction</a:t>
            </a:r>
            <a:endParaRPr lang="en-AU" dirty="0"/>
          </a:p>
          <a:p>
            <a:endParaRPr lang="en-AU" dirty="0"/>
          </a:p>
        </p:txBody>
      </p:sp>
    </p:spTree>
    <p:extLst>
      <p:ext uri="{BB962C8B-B14F-4D97-AF65-F5344CB8AC3E}">
        <p14:creationId xmlns:p14="http://schemas.microsoft.com/office/powerpoint/2010/main" val="1873369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UI examples</a:t>
            </a:r>
            <a:endParaRPr lang="en-US" dirty="0"/>
          </a:p>
        </p:txBody>
      </p:sp>
      <p:sp>
        <p:nvSpPr>
          <p:cNvPr id="3" name="Content Placeholder 2"/>
          <p:cNvSpPr>
            <a:spLocks noGrp="1"/>
          </p:cNvSpPr>
          <p:nvPr>
            <p:ph idx="1"/>
          </p:nvPr>
        </p:nvSpPr>
        <p:spPr/>
        <p:txBody>
          <a:bodyPr/>
          <a:lstStyle/>
          <a:p>
            <a:r>
              <a:rPr lang="en-AU" dirty="0"/>
              <a:t>Examples:</a:t>
            </a:r>
          </a:p>
          <a:p>
            <a:pPr lvl="1"/>
            <a:r>
              <a:rPr lang="en-US" dirty="0">
                <a:hlinkClick r:id="rId2"/>
              </a:rPr>
              <a:t>http://www.nytimes.com/newsgraphics/2013/09/13/fashion-week-editors-picks/</a:t>
            </a:r>
            <a:endParaRPr lang="en-US" dirty="0"/>
          </a:p>
          <a:p>
            <a:pPr lvl="1"/>
            <a:r>
              <a:rPr lang="en-US" dirty="0">
                <a:hlinkClick r:id="rId3"/>
              </a:rPr>
              <a:t>http://www.nytimes.com/interactive/2014/02/11/sports/sochi-2014-interactive-stories.html</a:t>
            </a:r>
            <a:endParaRPr lang="en-US" dirty="0"/>
          </a:p>
          <a:p>
            <a:pPr lvl="1"/>
            <a:r>
              <a:rPr lang="en-AU" dirty="0">
                <a:hlinkClick r:id="rId4"/>
              </a:rPr>
              <a:t>http://onedrive.live.com/</a:t>
            </a:r>
            <a:endParaRPr lang="en-US" dirty="0"/>
          </a:p>
          <a:p>
            <a:endParaRPr lang="en-AU" dirty="0"/>
          </a:p>
        </p:txBody>
      </p:sp>
    </p:spTree>
    <p:extLst>
      <p:ext uri="{BB962C8B-B14F-4D97-AF65-F5344CB8AC3E}">
        <p14:creationId xmlns:p14="http://schemas.microsoft.com/office/powerpoint/2010/main" val="3133861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dirty="0"/>
              <a:t>Thank You</a:t>
            </a:r>
          </a:p>
        </p:txBody>
      </p:sp>
      <p:sp>
        <p:nvSpPr>
          <p:cNvPr id="24579" name="Rectangle 5"/>
          <p:cNvSpPr>
            <a:spLocks noGrp="1" noChangeArrowheads="1"/>
          </p:cNvSpPr>
          <p:nvPr>
            <p:ph type="body" idx="1"/>
          </p:nvPr>
        </p:nvSpPr>
        <p:spPr/>
        <p:txBody>
          <a:bodyPr/>
          <a:lstStyle/>
          <a:p>
            <a:pPr algn="ctr">
              <a:buFontTx/>
              <a:buNone/>
            </a:pPr>
            <a:r>
              <a:rPr lang="en-US" sz="4800" dirty="0"/>
              <a:t>Questions?</a:t>
            </a:r>
          </a:p>
          <a:p>
            <a:pPr algn="ctr">
              <a:buNone/>
            </a:pPr>
            <a:r>
              <a:rPr lang="en-AU" sz="2800" dirty="0"/>
              <a:t>Email me: lawrence.yao@unswalumni.com</a:t>
            </a:r>
          </a:p>
          <a:p>
            <a:pPr algn="ctr">
              <a:buNone/>
            </a:pPr>
            <a:endParaRPr lang="en-AU" sz="2800" dirty="0"/>
          </a:p>
          <a:p>
            <a:pPr algn="ctr">
              <a:buNone/>
            </a:pPr>
            <a:r>
              <a:rPr lang="en-AU" sz="2800" dirty="0"/>
              <a:t>Remember</a:t>
            </a:r>
          </a:p>
          <a:p>
            <a:pPr algn="ctr">
              <a:buNone/>
            </a:pPr>
            <a:r>
              <a:rPr lang="en-AU" sz="2800" dirty="0"/>
              <a:t>When learning coding, be brave</a:t>
            </a:r>
            <a:endParaRPr lang="en-US" sz="2800" dirty="0"/>
          </a:p>
          <a:p>
            <a:pPr algn="ctr">
              <a:buFontTx/>
              <a:buNone/>
            </a:pPr>
            <a:endParaRPr lang="en-AU" sz="1400" dirty="0"/>
          </a:p>
          <a:p>
            <a:pPr algn="ctr">
              <a:buFontTx/>
              <a:buNone/>
            </a:pPr>
            <a:endParaRPr lang="en-AU" sz="1400" dirty="0"/>
          </a:p>
          <a:p>
            <a:pPr algn="ctr">
              <a:buFontTx/>
              <a:buNone/>
            </a:pPr>
            <a:endParaRPr lang="en-AU" sz="1400" dirty="0"/>
          </a:p>
          <a:p>
            <a:pPr algn="ctr">
              <a:buFontTx/>
              <a:buNone/>
            </a:pPr>
            <a:endParaRPr lang="en-AU" sz="1400" dirty="0"/>
          </a:p>
          <a:p>
            <a:pPr algn="ctr">
              <a:buFontTx/>
              <a:buNone/>
            </a:pPr>
            <a:r>
              <a:rPr lang="en-AU" sz="1800" b="1" dirty="0"/>
              <a:t>Acknowledgments</a:t>
            </a:r>
          </a:p>
          <a:p>
            <a:pPr algn="ctr">
              <a:buFontTx/>
              <a:buNone/>
            </a:pPr>
            <a:r>
              <a:rPr lang="en-AU" sz="1800" dirty="0"/>
              <a:t>Lecture notes from Kenny </a:t>
            </a:r>
            <a:r>
              <a:rPr lang="en-AU" sz="1800" dirty="0" err="1"/>
              <a:t>Sabir</a:t>
            </a:r>
            <a:endParaRPr lang="en-US" sz="1800" dirty="0"/>
          </a:p>
          <a:p>
            <a:pPr algn="ctr">
              <a:buFontTx/>
              <a:buNone/>
            </a:pPr>
            <a:endParaRPr lang="en-A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E0BA9-7337-45D9-A0EC-65C233D1F61F}"/>
              </a:ext>
            </a:extLst>
          </p:cNvPr>
          <p:cNvSpPr>
            <a:spLocks noGrp="1"/>
          </p:cNvSpPr>
          <p:nvPr>
            <p:ph type="title"/>
          </p:nvPr>
        </p:nvSpPr>
        <p:spPr/>
        <p:txBody>
          <a:bodyPr/>
          <a:lstStyle/>
          <a:p>
            <a:r>
              <a:rPr lang="en-AU" dirty="0"/>
              <a:t>Continuing education</a:t>
            </a:r>
          </a:p>
        </p:txBody>
      </p:sp>
      <p:pic>
        <p:nvPicPr>
          <p:cNvPr id="5" name="Picture 4">
            <a:extLst>
              <a:ext uri="{FF2B5EF4-FFF2-40B4-BE49-F238E27FC236}">
                <a16:creationId xmlns:a16="http://schemas.microsoft.com/office/drawing/2014/main" id="{97784BEA-BCE2-42BB-AB2F-AEDA60CACBA1}"/>
              </a:ext>
            </a:extLst>
          </p:cNvPr>
          <p:cNvPicPr>
            <a:picLocks noChangeAspect="1"/>
          </p:cNvPicPr>
          <p:nvPr/>
        </p:nvPicPr>
        <p:blipFill>
          <a:blip r:embed="rId3"/>
          <a:stretch>
            <a:fillRect/>
          </a:stretch>
        </p:blipFill>
        <p:spPr>
          <a:xfrm>
            <a:off x="1066800" y="1153145"/>
            <a:ext cx="1981200" cy="2474976"/>
          </a:xfrm>
          <a:prstGeom prst="rect">
            <a:avLst/>
          </a:prstGeom>
        </p:spPr>
      </p:pic>
      <p:pic>
        <p:nvPicPr>
          <p:cNvPr id="6" name="Picture 5">
            <a:extLst>
              <a:ext uri="{FF2B5EF4-FFF2-40B4-BE49-F238E27FC236}">
                <a16:creationId xmlns:a16="http://schemas.microsoft.com/office/drawing/2014/main" id="{7B338720-CA7E-49B9-AE0E-98E0A6CB93F0}"/>
              </a:ext>
            </a:extLst>
          </p:cNvPr>
          <p:cNvPicPr>
            <a:picLocks noChangeAspect="1"/>
          </p:cNvPicPr>
          <p:nvPr/>
        </p:nvPicPr>
        <p:blipFill>
          <a:blip r:embed="rId4"/>
          <a:stretch>
            <a:fillRect/>
          </a:stretch>
        </p:blipFill>
        <p:spPr>
          <a:xfrm>
            <a:off x="3067953" y="1433496"/>
            <a:ext cx="1994047" cy="1623724"/>
          </a:xfrm>
          <a:prstGeom prst="rect">
            <a:avLst/>
          </a:prstGeom>
        </p:spPr>
      </p:pic>
      <p:sp>
        <p:nvSpPr>
          <p:cNvPr id="7" name="TextBox 6">
            <a:extLst>
              <a:ext uri="{FF2B5EF4-FFF2-40B4-BE49-F238E27FC236}">
                <a16:creationId xmlns:a16="http://schemas.microsoft.com/office/drawing/2014/main" id="{458F0DF4-6372-46C3-B7D0-836613337613}"/>
              </a:ext>
            </a:extLst>
          </p:cNvPr>
          <p:cNvSpPr txBox="1"/>
          <p:nvPr/>
        </p:nvSpPr>
        <p:spPr>
          <a:xfrm>
            <a:off x="228600" y="1150358"/>
            <a:ext cx="1676400" cy="369332"/>
          </a:xfrm>
          <a:prstGeom prst="rect">
            <a:avLst/>
          </a:prstGeom>
          <a:noFill/>
        </p:spPr>
        <p:txBody>
          <a:bodyPr wrap="square" rtlCol="0">
            <a:spAutoFit/>
          </a:bodyPr>
          <a:lstStyle/>
          <a:p>
            <a:r>
              <a:rPr lang="en-AU" dirty="0"/>
              <a:t>Amazon Echo</a:t>
            </a:r>
          </a:p>
        </p:txBody>
      </p:sp>
      <p:pic>
        <p:nvPicPr>
          <p:cNvPr id="2" name="Picture 1">
            <a:extLst>
              <a:ext uri="{FF2B5EF4-FFF2-40B4-BE49-F238E27FC236}">
                <a16:creationId xmlns:a16="http://schemas.microsoft.com/office/drawing/2014/main" id="{1BB59D95-F336-4F2F-946E-09776DB72C4D}"/>
              </a:ext>
            </a:extLst>
          </p:cNvPr>
          <p:cNvPicPr>
            <a:picLocks noChangeAspect="1"/>
          </p:cNvPicPr>
          <p:nvPr/>
        </p:nvPicPr>
        <p:blipFill>
          <a:blip r:embed="rId5"/>
          <a:stretch>
            <a:fillRect/>
          </a:stretch>
        </p:blipFill>
        <p:spPr>
          <a:xfrm>
            <a:off x="246184" y="3928163"/>
            <a:ext cx="8651631" cy="20077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 Technology Architecture</a:t>
            </a:r>
            <a:endParaRPr lang="en-US" dirty="0"/>
          </a:p>
        </p:txBody>
      </p:sp>
      <p:pic>
        <p:nvPicPr>
          <p:cNvPr id="4" name="Picture 3"/>
          <p:cNvPicPr>
            <a:picLocks noChangeAspect="1"/>
          </p:cNvPicPr>
          <p:nvPr/>
        </p:nvPicPr>
        <p:blipFill>
          <a:blip r:embed="rId3"/>
          <a:stretch>
            <a:fillRect/>
          </a:stretch>
        </p:blipFill>
        <p:spPr>
          <a:xfrm>
            <a:off x="533400" y="1219200"/>
            <a:ext cx="8077200" cy="4671314"/>
          </a:xfrm>
          <a:prstGeom prst="rect">
            <a:avLst/>
          </a:prstGeom>
        </p:spPr>
      </p:pic>
      <p:sp>
        <p:nvSpPr>
          <p:cNvPr id="5" name="TextBox 4"/>
          <p:cNvSpPr txBox="1"/>
          <p:nvPr/>
        </p:nvSpPr>
        <p:spPr>
          <a:xfrm>
            <a:off x="457200" y="5943600"/>
            <a:ext cx="7467600" cy="369332"/>
          </a:xfrm>
          <a:prstGeom prst="rect">
            <a:avLst/>
          </a:prstGeom>
          <a:noFill/>
        </p:spPr>
        <p:txBody>
          <a:bodyPr wrap="square" rtlCol="0">
            <a:spAutoFit/>
          </a:bodyPr>
          <a:lstStyle/>
          <a:p>
            <a:r>
              <a:rPr lang="en-AU" dirty="0"/>
              <a:t>From: http://www.w3.org/Consortium/techstack-desc.html</a:t>
            </a:r>
            <a:endParaRPr lang="en-US" dirty="0"/>
          </a:p>
        </p:txBody>
      </p:sp>
    </p:spTree>
    <p:extLst>
      <p:ext uri="{BB962C8B-B14F-4D97-AF65-F5344CB8AC3E}">
        <p14:creationId xmlns:p14="http://schemas.microsoft.com/office/powerpoint/2010/main" val="312972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 Browser Technology Architecture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95" y="1752600"/>
            <a:ext cx="9461189" cy="3232820"/>
          </a:xfrm>
          <a:prstGeom prst="rect">
            <a:avLst/>
          </a:prstGeom>
        </p:spPr>
      </p:pic>
      <p:sp>
        <p:nvSpPr>
          <p:cNvPr id="6" name="TextBox 5"/>
          <p:cNvSpPr txBox="1"/>
          <p:nvPr/>
        </p:nvSpPr>
        <p:spPr>
          <a:xfrm>
            <a:off x="304800" y="5117068"/>
            <a:ext cx="7467600" cy="369332"/>
          </a:xfrm>
          <a:prstGeom prst="rect">
            <a:avLst/>
          </a:prstGeom>
          <a:noFill/>
        </p:spPr>
        <p:txBody>
          <a:bodyPr wrap="square" rtlCol="0">
            <a:spAutoFit/>
          </a:bodyPr>
          <a:lstStyle/>
          <a:p>
            <a:r>
              <a:rPr lang="en-US" dirty="0"/>
              <a:t>From: https://hsivonen.fi/web-stack/</a:t>
            </a:r>
          </a:p>
        </p:txBody>
      </p:sp>
    </p:spTree>
    <p:extLst>
      <p:ext uri="{BB962C8B-B14F-4D97-AF65-F5344CB8AC3E}">
        <p14:creationId xmlns:p14="http://schemas.microsoft.com/office/powerpoint/2010/main" val="207204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AU" dirty="0"/>
              <a:t>JavaScript</a:t>
            </a:r>
            <a:endParaRPr lang="en-US" dirty="0"/>
          </a:p>
        </p:txBody>
      </p:sp>
      <p:sp>
        <p:nvSpPr>
          <p:cNvPr id="10" name="Content Placeholder 9"/>
          <p:cNvSpPr>
            <a:spLocks noGrp="1"/>
          </p:cNvSpPr>
          <p:nvPr>
            <p:ph idx="1"/>
          </p:nvPr>
        </p:nvSpPr>
        <p:spPr/>
        <p:txBody>
          <a:bodyPr/>
          <a:lstStyle/>
          <a:p>
            <a:endParaRPr lang="en-AU" sz="2800" dirty="0"/>
          </a:p>
          <a:p>
            <a:endParaRPr lang="en-AU" sz="2800" dirty="0"/>
          </a:p>
          <a:p>
            <a:endParaRPr lang="en-AU" sz="2800" dirty="0"/>
          </a:p>
          <a:p>
            <a:endParaRPr lang="en-AU" sz="2800" dirty="0"/>
          </a:p>
          <a:p>
            <a:r>
              <a:rPr lang="en-AU" sz="2800" dirty="0"/>
              <a:t>Highly recommended!!!</a:t>
            </a:r>
          </a:p>
          <a:p>
            <a:r>
              <a:rPr lang="en-AU" sz="2800" dirty="0"/>
              <a:t>Older editions available through UNSW library</a:t>
            </a:r>
          </a:p>
          <a:p>
            <a:r>
              <a:rPr lang="en-AU" sz="2800" dirty="0"/>
              <a:t>Learn all about the JavaScript programming language</a:t>
            </a:r>
          </a:p>
        </p:txBody>
      </p:sp>
      <p:sp>
        <p:nvSpPr>
          <p:cNvPr id="2" name="AutoShape 2" descr="JavaScript: The Definitive Guide, 6th Edition"/>
          <p:cNvSpPr>
            <a:spLocks noChangeAspect="1" noChangeArrowheads="1"/>
          </p:cNvSpPr>
          <p:nvPr/>
        </p:nvSpPr>
        <p:spPr bwMode="auto">
          <a:xfrm>
            <a:off x="155575" y="-661988"/>
            <a:ext cx="138112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846137" y="1417638"/>
            <a:ext cx="1381125" cy="1809750"/>
          </a:xfrm>
          <a:prstGeom prst="rect">
            <a:avLst/>
          </a:prstGeom>
        </p:spPr>
      </p:pic>
      <p:sp>
        <p:nvSpPr>
          <p:cNvPr id="7" name="Rectangle 4"/>
          <p:cNvSpPr>
            <a:spLocks noChangeArrowheads="1"/>
          </p:cNvSpPr>
          <p:nvPr/>
        </p:nvSpPr>
        <p:spPr bwMode="auto">
          <a:xfrm>
            <a:off x="2362200" y="1632036"/>
            <a:ext cx="647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kumimoji="0" lang="en-US" altLang="en-US" sz="2400" b="1" i="0" u="none" strike="noStrike" cap="none" normalizeH="0" baseline="0" dirty="0">
                <a:ln>
                  <a:noFill/>
                </a:ln>
                <a:solidFill>
                  <a:schemeClr val="tx1"/>
                </a:solidFill>
                <a:effectLst/>
                <a:latin typeface="Arial" panose="020B0604020202020204" pitchFamily="34" charset="0"/>
              </a:rPr>
              <a:t>JavaScript: The Definitive Guide, 6th ed.</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By: </a:t>
            </a:r>
            <a:r>
              <a:rPr kumimoji="0" lang="en-US" altLang="en-US" sz="2000" b="0" i="0" u="none" strike="noStrike" cap="none" normalizeH="0" baseline="0" dirty="0">
                <a:ln>
                  <a:noFill/>
                </a:ln>
                <a:solidFill>
                  <a:schemeClr val="tx1"/>
                </a:solidFill>
                <a:effectLst/>
                <a:latin typeface="Arial" panose="020B0604020202020204" pitchFamily="34" charset="0"/>
                <a:hlinkClick r:id="rId4"/>
              </a:rPr>
              <a:t>David Flanagan</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Publisher: </a:t>
            </a:r>
            <a:r>
              <a:rPr kumimoji="0" lang="en-US" altLang="en-US" sz="1800" b="0" i="0" u="none" strike="noStrike" cap="none" normalizeH="0" baseline="0" dirty="0">
                <a:ln>
                  <a:noFill/>
                </a:ln>
                <a:solidFill>
                  <a:schemeClr val="tx1"/>
                </a:solidFill>
                <a:effectLst/>
                <a:latin typeface="Arial" panose="020B0604020202020204" pitchFamily="34" charset="0"/>
              </a:rPr>
              <a:t>O'Reilly Media, Inc.</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Pub. Date: </a:t>
            </a:r>
            <a:r>
              <a:rPr kumimoji="0" lang="en-US" altLang="en-US" sz="1800" b="0" i="0" u="none" strike="noStrike" cap="none" normalizeH="0" baseline="0" dirty="0">
                <a:ln>
                  <a:noFill/>
                </a:ln>
                <a:solidFill>
                  <a:schemeClr val="tx1"/>
                </a:solidFill>
                <a:effectLst/>
                <a:latin typeface="Arial" panose="020B0604020202020204" pitchFamily="34" charset="0"/>
              </a:rPr>
              <a:t>May 3,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AU" dirty="0"/>
              <a:t>JavaScript on client and server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445104"/>
            <a:ext cx="1714500" cy="1714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030" y="2445104"/>
            <a:ext cx="1820570" cy="1804111"/>
          </a:xfrm>
          <a:prstGeom prst="rect">
            <a:avLst/>
          </a:prstGeom>
        </p:spPr>
      </p:pic>
      <p:sp>
        <p:nvSpPr>
          <p:cNvPr id="5" name="Cloud 4"/>
          <p:cNvSpPr/>
          <p:nvPr/>
        </p:nvSpPr>
        <p:spPr>
          <a:xfrm>
            <a:off x="2754630" y="2285998"/>
            <a:ext cx="2743200" cy="2032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1676400" y="3103320"/>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44515" y="3149953"/>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6700" y="4322519"/>
            <a:ext cx="1943100" cy="1569660"/>
          </a:xfrm>
          <a:prstGeom prst="rect">
            <a:avLst/>
          </a:prstGeom>
          <a:noFill/>
        </p:spPr>
        <p:txBody>
          <a:bodyPr wrap="square" rtlCol="0">
            <a:spAutoFit/>
          </a:bodyPr>
          <a:lstStyle/>
          <a:p>
            <a:r>
              <a:rPr lang="en-AU" sz="2400" dirty="0"/>
              <a:t>Server-side JavaScript Web server with Node.js</a:t>
            </a:r>
            <a:endParaRPr lang="en-US" sz="2400" dirty="0"/>
          </a:p>
        </p:txBody>
      </p:sp>
      <p:sp>
        <p:nvSpPr>
          <p:cNvPr id="12" name="TextBox 11"/>
          <p:cNvSpPr txBox="1"/>
          <p:nvPr/>
        </p:nvSpPr>
        <p:spPr>
          <a:xfrm>
            <a:off x="5497830" y="4391451"/>
            <a:ext cx="3369945" cy="1200329"/>
          </a:xfrm>
          <a:prstGeom prst="rect">
            <a:avLst/>
          </a:prstGeom>
          <a:noFill/>
        </p:spPr>
        <p:txBody>
          <a:bodyPr wrap="square" rtlCol="0">
            <a:spAutoFit/>
          </a:bodyPr>
          <a:lstStyle/>
          <a:p>
            <a:pPr algn="r"/>
            <a:r>
              <a:rPr lang="en-AU" sz="2400" dirty="0"/>
              <a:t>Client-side JavaScript within Chrome, Firefox, Internet Explorer… </a:t>
            </a:r>
            <a:endParaRPr lang="en-US" sz="2400" dirty="0"/>
          </a:p>
        </p:txBody>
      </p:sp>
      <p:sp>
        <p:nvSpPr>
          <p:cNvPr id="13" name="TextBox 12"/>
          <p:cNvSpPr txBox="1"/>
          <p:nvPr/>
        </p:nvSpPr>
        <p:spPr>
          <a:xfrm>
            <a:off x="2895600" y="1752600"/>
            <a:ext cx="2884170" cy="461665"/>
          </a:xfrm>
          <a:prstGeom prst="rect">
            <a:avLst/>
          </a:prstGeom>
          <a:noFill/>
        </p:spPr>
        <p:txBody>
          <a:bodyPr wrap="square" rtlCol="0">
            <a:spAutoFit/>
          </a:bodyPr>
          <a:lstStyle/>
          <a:p>
            <a:r>
              <a:rPr lang="en-AU" sz="2400" dirty="0"/>
              <a:t>Internet (the Cloud)</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AU" sz="5400" b="1" dirty="0"/>
              <a:t>Server-side JavaScript</a:t>
            </a:r>
            <a:endParaRPr lang="en-US" sz="5400" b="1" dirty="0"/>
          </a:p>
        </p:txBody>
      </p:sp>
      <p:grpSp>
        <p:nvGrpSpPr>
          <p:cNvPr id="10" name="Group 9"/>
          <p:cNvGrpSpPr/>
          <p:nvPr/>
        </p:nvGrpSpPr>
        <p:grpSpPr>
          <a:xfrm>
            <a:off x="1992948" y="874002"/>
            <a:ext cx="5231130" cy="2032711"/>
            <a:chOff x="266700" y="2285998"/>
            <a:chExt cx="5231130" cy="20327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445104"/>
              <a:ext cx="1714500" cy="1714500"/>
            </a:xfrm>
            <a:prstGeom prst="rect">
              <a:avLst/>
            </a:prstGeom>
          </p:spPr>
        </p:pic>
        <p:sp>
          <p:nvSpPr>
            <p:cNvPr id="6" name="Cloud 5"/>
            <p:cNvSpPr/>
            <p:nvPr/>
          </p:nvSpPr>
          <p:spPr>
            <a:xfrm>
              <a:off x="2754630" y="2285998"/>
              <a:ext cx="2743200" cy="2032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1676400" y="3103320"/>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486763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2564</Words>
  <Application>Microsoft Office PowerPoint</Application>
  <PresentationFormat>On-screen Show (4:3)</PresentationFormat>
  <Paragraphs>291</Paragraphs>
  <Slides>39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Optima</vt:lpstr>
      <vt:lpstr>Default Design</vt:lpstr>
      <vt:lpstr>Web Technology Overview with a focus on JavaScript-based technologies</vt:lpstr>
      <vt:lpstr>Who am I?</vt:lpstr>
      <vt:lpstr>Tech go in and out of fashion</vt:lpstr>
      <vt:lpstr>Continuing education</vt:lpstr>
      <vt:lpstr>Web Technology Architecture</vt:lpstr>
      <vt:lpstr>Web Browser Technology Architecture</vt:lpstr>
      <vt:lpstr>JavaScript</vt:lpstr>
      <vt:lpstr>JavaScript on client and server</vt:lpstr>
      <vt:lpstr>PowerPoint Presentation</vt:lpstr>
      <vt:lpstr>http://nodejs.org/</vt:lpstr>
      <vt:lpstr>Node.js</vt:lpstr>
      <vt:lpstr>Node.js architecture</vt:lpstr>
      <vt:lpstr>PowerPoint Presentation</vt:lpstr>
      <vt:lpstr>HTML DOM</vt:lpstr>
      <vt:lpstr>Cascading Style Sheets</vt:lpstr>
      <vt:lpstr>CSS selectors</vt:lpstr>
      <vt:lpstr>JavaScript</vt:lpstr>
      <vt:lpstr>Web browser</vt:lpstr>
      <vt:lpstr>Ajax</vt:lpstr>
      <vt:lpstr>Front-End Frameworks</vt:lpstr>
      <vt:lpstr>jQuery JavaScript library</vt:lpstr>
      <vt:lpstr>jQuery</vt:lpstr>
      <vt:lpstr>JSFiddle</vt:lpstr>
      <vt:lpstr>SVG</vt:lpstr>
      <vt:lpstr>SVG in JSFiddle</vt:lpstr>
      <vt:lpstr>Web graphics</vt:lpstr>
      <vt:lpstr>Data-Driven Documents</vt:lpstr>
      <vt:lpstr>D3.js</vt:lpstr>
      <vt:lpstr>Web Browser Technology Architecture</vt:lpstr>
      <vt:lpstr>Putting Everything Together</vt:lpstr>
      <vt:lpstr>Common Web app styles</vt:lpstr>
      <vt:lpstr>PowerPoint Presentation</vt:lpstr>
      <vt:lpstr>Node.js tooling</vt:lpstr>
      <vt:lpstr>Node.js tutorials (Linux)</vt:lpstr>
      <vt:lpstr>Node.js for Windows users</vt:lpstr>
      <vt:lpstr>Node.js tutorials (Windows)</vt:lpstr>
      <vt:lpstr>Tutorial on Express framework</vt:lpstr>
      <vt:lpstr>Some UI examples</vt:lpstr>
      <vt:lpstr>Thank You</vt:lpstr>
    </vt:vector>
  </TitlesOfParts>
  <Company>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EAP for eResearch</dc:title>
  <dc:creator>Lawrence Yao</dc:creator>
  <cp:lastModifiedBy>Lawrence Yao</cp:lastModifiedBy>
  <cp:revision>552</cp:revision>
  <dcterms:created xsi:type="dcterms:W3CDTF">2006-09-19T04:42:09Z</dcterms:created>
  <dcterms:modified xsi:type="dcterms:W3CDTF">2019-02-20T20:39:37Z</dcterms:modified>
</cp:coreProperties>
</file>