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3"/>
  </p:sldMasterIdLst>
  <p:notesMasterIdLst>
    <p:notesMasterId r:id="rId77"/>
  </p:notesMasterIdLst>
  <p:handoutMasterIdLst>
    <p:handoutMasterId r:id="rId78"/>
  </p:handoutMasterIdLst>
  <p:sldIdLst>
    <p:sldId id="759" r:id="rId4"/>
    <p:sldId id="403" r:id="rId5"/>
    <p:sldId id="638" r:id="rId6"/>
    <p:sldId id="681" r:id="rId7"/>
    <p:sldId id="642" r:id="rId8"/>
    <p:sldId id="643" r:id="rId9"/>
    <p:sldId id="676" r:id="rId10"/>
    <p:sldId id="675" r:id="rId11"/>
    <p:sldId id="678" r:id="rId12"/>
    <p:sldId id="679" r:id="rId13"/>
    <p:sldId id="680" r:id="rId14"/>
    <p:sldId id="645" r:id="rId15"/>
    <p:sldId id="647" r:id="rId16"/>
    <p:sldId id="682" r:id="rId17"/>
    <p:sldId id="684" r:id="rId18"/>
    <p:sldId id="663" r:id="rId19"/>
    <p:sldId id="664" r:id="rId20"/>
    <p:sldId id="665" r:id="rId21"/>
    <p:sldId id="666" r:id="rId22"/>
    <p:sldId id="667" r:id="rId23"/>
    <p:sldId id="685" r:id="rId24"/>
    <p:sldId id="670" r:id="rId25"/>
    <p:sldId id="671" r:id="rId26"/>
    <p:sldId id="686" r:id="rId27"/>
    <p:sldId id="674" r:id="rId28"/>
    <p:sldId id="687" r:id="rId29"/>
    <p:sldId id="688" r:id="rId30"/>
    <p:sldId id="689" r:id="rId31"/>
    <p:sldId id="690" r:id="rId32"/>
    <p:sldId id="691" r:id="rId33"/>
    <p:sldId id="692" r:id="rId34"/>
    <p:sldId id="693" r:id="rId35"/>
    <p:sldId id="694" r:id="rId36"/>
    <p:sldId id="695" r:id="rId37"/>
    <p:sldId id="696" r:id="rId38"/>
    <p:sldId id="697" r:id="rId39"/>
    <p:sldId id="711" r:id="rId40"/>
    <p:sldId id="712" r:id="rId41"/>
    <p:sldId id="713" r:id="rId42"/>
    <p:sldId id="701" r:id="rId43"/>
    <p:sldId id="703" r:id="rId44"/>
    <p:sldId id="714" r:id="rId45"/>
    <p:sldId id="715" r:id="rId46"/>
    <p:sldId id="707" r:id="rId47"/>
    <p:sldId id="708" r:id="rId48"/>
    <p:sldId id="716" r:id="rId49"/>
    <p:sldId id="718" r:id="rId50"/>
    <p:sldId id="743" r:id="rId51"/>
    <p:sldId id="732" r:id="rId52"/>
    <p:sldId id="733" r:id="rId53"/>
    <p:sldId id="734" r:id="rId54"/>
    <p:sldId id="747" r:id="rId55"/>
    <p:sldId id="736" r:id="rId56"/>
    <p:sldId id="737" r:id="rId57"/>
    <p:sldId id="738" r:id="rId58"/>
    <p:sldId id="744" r:id="rId59"/>
    <p:sldId id="760" r:id="rId60"/>
    <p:sldId id="740" r:id="rId61"/>
    <p:sldId id="741" r:id="rId62"/>
    <p:sldId id="742" r:id="rId63"/>
    <p:sldId id="748" r:id="rId64"/>
    <p:sldId id="749" r:id="rId65"/>
    <p:sldId id="750" r:id="rId66"/>
    <p:sldId id="751" r:id="rId67"/>
    <p:sldId id="752" r:id="rId68"/>
    <p:sldId id="753" r:id="rId69"/>
    <p:sldId id="754" r:id="rId70"/>
    <p:sldId id="755" r:id="rId71"/>
    <p:sldId id="756" r:id="rId72"/>
    <p:sldId id="757" r:id="rId73"/>
    <p:sldId id="758" r:id="rId74"/>
    <p:sldId id="430" r:id="rId75"/>
    <p:sldId id="283" r:id="rId7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86041" autoAdjust="0"/>
  </p:normalViewPr>
  <p:slideViewPr>
    <p:cSldViewPr snapToGrid="0">
      <p:cViewPr>
        <p:scale>
          <a:sx n="100" d="100"/>
          <a:sy n="100" d="100"/>
        </p:scale>
        <p:origin x="-1944" y="-96"/>
      </p:cViewPr>
      <p:guideLst>
        <p:guide orient="horz" pos="679"/>
        <p:guide pos="521"/>
      </p:guideLst>
    </p:cSldViewPr>
  </p:slideViewPr>
  <p:outlineViewPr>
    <p:cViewPr>
      <p:scale>
        <a:sx n="33" d="100"/>
        <a:sy n="33" d="100"/>
      </p:scale>
      <p:origin x="0" y="393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presProps" Target="pres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82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0DD70-4AEF-4C5F-B083-A8EE080671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284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7DDE8A-E107-4A12-933B-58CEB5FCE1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385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7BA3C169-CA32-47D5-AA7C-94C3E1B23C35}" type="slidenum">
              <a:rPr lang="en-US" altLang="en-US" sz="1200" smtClean="0"/>
              <a:pPr>
                <a:defRPr/>
              </a:pPr>
              <a:t>1</a:t>
            </a:fld>
            <a:endParaRPr lang="en-US" alt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9E302B8-8955-49F3-8578-EFC2AF4A7FE5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FC2F2020-3AB5-42F4-9B85-C964C752928A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9EB3FE-2415-4216-84C0-93B3A76C329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9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86493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d/100</a:t>
            </a:r>
            <a:r>
              <a:rPr lang="en-US" baseline="0" dirty="0" smtClean="0">
                <a:ea typeface="ＭＳ Ｐゴシック" pitchFamily="34" charset="-128"/>
              </a:rPr>
              <a:t> appear </a:t>
            </a:r>
            <a:r>
              <a:rPr lang="en-US" baseline="0" dirty="0" err="1" smtClean="0">
                <a:ea typeface="ＭＳ Ｐゴシック" pitchFamily="34" charset="-128"/>
              </a:rPr>
              <a:t>twitece</a:t>
            </a:r>
            <a:r>
              <a:rPr lang="en-US" dirty="0" smtClean="0">
                <a:ea typeface="ＭＳ Ｐゴシック" pitchFamily="34" charset="-128"/>
              </a:rPr>
              <a:t>:</a:t>
            </a:r>
            <a:r>
              <a:rPr lang="en-US" baseline="0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1</a:t>
            </a:r>
            <a:r>
              <a:rPr lang="en-US" baseline="30000" dirty="0" smtClean="0">
                <a:ea typeface="ＭＳ Ｐゴシック" pitchFamily="34" charset="-128"/>
              </a:rPr>
              <a:t>st</a:t>
            </a:r>
            <a:r>
              <a:rPr lang="en-US" dirty="0" smtClean="0">
                <a:ea typeface="ＭＳ Ｐゴシック" pitchFamily="34" charset="-128"/>
              </a:rPr>
              <a:t> query gets sampled with prob. </a:t>
            </a:r>
            <a:r>
              <a:rPr lang="en-US" i="1" dirty="0" smtClean="0">
                <a:ea typeface="ＭＳ Ｐゴシック" pitchFamily="34" charset="-128"/>
              </a:rPr>
              <a:t>1/10</a:t>
            </a:r>
            <a:r>
              <a:rPr lang="en-US" dirty="0" smtClean="0">
                <a:ea typeface="ＭＳ Ｐゴシック" pitchFamily="34" charset="-128"/>
              </a:rPr>
              <a:t>, </a:t>
            </a:r>
            <a:r>
              <a:rPr lang="en-US" baseline="0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2</a:t>
            </a:r>
            <a:r>
              <a:rPr lang="en-US" baseline="30000" dirty="0" smtClean="0">
                <a:ea typeface="ＭＳ Ｐゴシック" pitchFamily="34" charset="-128"/>
              </a:rPr>
              <a:t>nd</a:t>
            </a:r>
            <a:r>
              <a:rPr lang="en-US" dirty="0" smtClean="0">
                <a:ea typeface="ＭＳ Ｐゴシック" pitchFamily="34" charset="-128"/>
              </a:rPr>
              <a:t> also with </a:t>
            </a:r>
            <a:r>
              <a:rPr lang="en-US" i="1" dirty="0" smtClean="0">
                <a:ea typeface="ＭＳ Ｐゴシック" pitchFamily="34" charset="-128"/>
              </a:rPr>
              <a:t>1/10</a:t>
            </a:r>
            <a:r>
              <a:rPr lang="en-US" dirty="0" smtClean="0">
                <a:ea typeface="ＭＳ Ｐゴシック" pitchFamily="34" charset="-128"/>
              </a:rPr>
              <a:t>, there are d such queries:  </a:t>
            </a:r>
            <a:r>
              <a:rPr lang="en-US" i="1" dirty="0" smtClean="0">
                <a:ea typeface="ＭＳ Ｐゴシック" pitchFamily="34" charset="-128"/>
              </a:rPr>
              <a:t>d/100</a:t>
            </a:r>
          </a:p>
          <a:p>
            <a:pPr marL="0" lvl="2" defTabSz="86493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 smtClean="0">
                <a:ea typeface="ＭＳ Ｐゴシック" pitchFamily="34" charset="-128"/>
              </a:rPr>
              <a:t>18d/100</a:t>
            </a:r>
            <a:r>
              <a:rPr lang="en-US" i="0" baseline="0" dirty="0" smtClean="0">
                <a:ea typeface="ＭＳ Ｐゴシック" pitchFamily="34" charset="-128"/>
              </a:rPr>
              <a:t> appear once. 1/10 for first to get selection and 9/10 for the second to not get selected. And the other way around so 18d/100</a:t>
            </a:r>
            <a:endParaRPr lang="en-US" i="0" dirty="0" smtClean="0"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7532-839C-41A2-9E71-D5288AEAE66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90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remember -- this is a </a:t>
            </a:r>
            <a:r>
              <a:rPr lang="en-US" dirty="0" err="1"/>
              <a:t>strawman</a:t>
            </a:r>
            <a:r>
              <a:rPr lang="en-US" dirty="0"/>
              <a:t> algorithm that doesn't really work, so I never spent much time worrying about it, and you shouldn't either.</a:t>
            </a:r>
            <a:br>
              <a:rPr lang="en-US" dirty="0"/>
            </a:br>
            <a:r>
              <a:rPr lang="en-US" dirty="0"/>
              <a:t>However, you don't have to worry about where the buckets begin or end in this algorithm, since that is determined completely from the count</a:t>
            </a:r>
            <a:br>
              <a:rPr lang="en-US" dirty="0"/>
            </a:br>
            <a:r>
              <a:rPr lang="en-US" dirty="0"/>
              <a:t>of bits received so far.  The rule for updating is as follows.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1. when a bit comes in, create a bucket of length 1 with the proper count (0 or 1).</a:t>
            </a:r>
            <a:br>
              <a:rPr lang="en-US" dirty="0"/>
            </a:br>
            <a:r>
              <a:rPr lang="en-US" dirty="0"/>
              <a:t>2. If any level has 3 buckets:</a:t>
            </a:r>
            <a:br>
              <a:rPr lang="en-US" dirty="0"/>
            </a:br>
            <a:r>
              <a:rPr lang="en-US" dirty="0"/>
              <a:t>  a) add the rightmost two and create a bucket at the next higher</a:t>
            </a:r>
            <a:br>
              <a:rPr lang="en-US" dirty="0"/>
            </a:br>
            <a:r>
              <a:rPr lang="en-US" dirty="0"/>
              <a:t>level (twice the length) with that sum.</a:t>
            </a:r>
            <a:br>
              <a:rPr lang="en-US" dirty="0"/>
            </a:br>
            <a:r>
              <a:rPr lang="en-US" dirty="0"/>
              <a:t>  b) delete the leftmost two buckets, keeping only the rightmost of the three..</a:t>
            </a:r>
            <a:br>
              <a:rPr lang="en-US" dirty="0"/>
            </a:br>
            <a:r>
              <a:rPr lang="en-US" dirty="0"/>
              <a:t>3. Repeat (2) recursively for progressively higher levels.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 hope this helps.  I would really invite students to figure it out if they care (they won't).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1F57D-0EF3-4713-8906-EEC17DB47EC3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</a:t>
            </a:r>
            <a:r>
              <a:rPr lang="en-US" baseline="0" dirty="0" smtClean="0"/>
              <a:t> instead of bit counts keep partial sums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7532-839C-41A2-9E71-D5288AEAE66A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74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77484-50DA-4B72-B91F-26E4543F7294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-128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8C226A90-EF26-4614-A2B0-CC0F6A4ABF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40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FEBC6-FE32-4330-82D3-E9F9C7688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88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08581-19EA-4A3C-8A46-F39A52095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88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85E98-D78D-4C71-A77A-05FE7E592F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92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8CA79-2E26-429C-94A5-C714DD68E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56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F6A6-C54B-40FB-A310-71089C424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32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3BF2E-DF28-4636-9C0D-C102189E74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37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48EBB-7B1D-41E2-9F91-F264A2274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93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D81DC-36D7-40A7-9B57-54647602C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81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F5341-029E-4C55-809E-EBD3029535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96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5F544-90D5-4C6A-AFD6-1C50CF4E9F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46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100000">
              <a:srgbClr val="F8F8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F4BAF03-9393-4406-9070-941B454CB5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4479984" y="6613525"/>
            <a:ext cx="44755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 smtClean="0">
                <a:solidFill>
                  <a:schemeClr val="tx2"/>
                </a:solidFill>
              </a:rPr>
              <a:t>8.</a:t>
            </a:r>
            <a:fld id="{C6DA33C0-A20D-476F-8068-B2DCC6439E89}" type="slidenum">
              <a:rPr lang="en-US" altLang="en-US" sz="1000" b="1" smtClean="0">
                <a:solidFill>
                  <a:schemeClr val="tx2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dirty="0" smtClean="0">
              <a:solidFill>
                <a:schemeClr val="tx2"/>
              </a:solidFill>
            </a:endParaRP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Freeform 8"/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2147483647 h 61"/>
              <a:gd name="T2" fmla="*/ 2147483647 w 285"/>
              <a:gd name="T3" fmla="*/ 2147483647 h 61"/>
              <a:gd name="T4" fmla="*/ 2147483647 w 285"/>
              <a:gd name="T5" fmla="*/ 2147483647 h 61"/>
              <a:gd name="T6" fmla="*/ 2147483647 w 285"/>
              <a:gd name="T7" fmla="*/ 2147483647 h 61"/>
              <a:gd name="T8" fmla="*/ 2147483647 w 285"/>
              <a:gd name="T9" fmla="*/ 2147483647 h 61"/>
              <a:gd name="T10" fmla="*/ 2147483647 w 285"/>
              <a:gd name="T11" fmla="*/ 2147483647 h 61"/>
              <a:gd name="T12" fmla="*/ 2147483647 w 285"/>
              <a:gd name="T13" fmla="*/ 2147483647 h 61"/>
              <a:gd name="T14" fmla="*/ 2147483647 w 285"/>
              <a:gd name="T15" fmla="*/ 2147483647 h 61"/>
              <a:gd name="T16" fmla="*/ 2147483647 w 285"/>
              <a:gd name="T17" fmla="*/ 0 h 61"/>
              <a:gd name="T18" fmla="*/ 2147483647 w 285"/>
              <a:gd name="T19" fmla="*/ 0 h 61"/>
              <a:gd name="T20" fmla="*/ 2147483647 w 285"/>
              <a:gd name="T21" fmla="*/ 0 h 61"/>
              <a:gd name="T22" fmla="*/ 2147483647 w 285"/>
              <a:gd name="T23" fmla="*/ 0 h 61"/>
              <a:gd name="T24" fmla="*/ 2147483647 w 285"/>
              <a:gd name="T25" fmla="*/ 2147483647 h 61"/>
              <a:gd name="T26" fmla="*/ 2147483647 w 285"/>
              <a:gd name="T27" fmla="*/ 2147483647 h 61"/>
              <a:gd name="T28" fmla="*/ 2147483647 w 285"/>
              <a:gd name="T29" fmla="*/ 2147483647 h 61"/>
              <a:gd name="T30" fmla="*/ 2147483647 w 285"/>
              <a:gd name="T31" fmla="*/ 2147483647 h 61"/>
              <a:gd name="T32" fmla="*/ 2147483647 w 285"/>
              <a:gd name="T33" fmla="*/ 2147483647 h 61"/>
              <a:gd name="T34" fmla="*/ 2147483647 w 285"/>
              <a:gd name="T35" fmla="*/ 2147483647 h 61"/>
              <a:gd name="T36" fmla="*/ 2147483647 w 285"/>
              <a:gd name="T37" fmla="*/ 2147483647 h 61"/>
              <a:gd name="T38" fmla="*/ 2147483647 w 285"/>
              <a:gd name="T39" fmla="*/ 2147483647 h 61"/>
              <a:gd name="T40" fmla="*/ 2147483647 w 285"/>
              <a:gd name="T41" fmla="*/ 2147483647 h 61"/>
              <a:gd name="T42" fmla="*/ 2147483647 w 285"/>
              <a:gd name="T43" fmla="*/ 2147483647 h 61"/>
              <a:gd name="T44" fmla="*/ 2147483647 w 285"/>
              <a:gd name="T45" fmla="*/ 2147483647 h 61"/>
              <a:gd name="T46" fmla="*/ 2147483647 w 285"/>
              <a:gd name="T47" fmla="*/ 2147483647 h 61"/>
              <a:gd name="T48" fmla="*/ 2147483647 w 285"/>
              <a:gd name="T49" fmla="*/ 2147483647 h 61"/>
              <a:gd name="T50" fmla="*/ 2147483647 w 285"/>
              <a:gd name="T51" fmla="*/ 2147483647 h 61"/>
              <a:gd name="T52" fmla="*/ 2147483647 w 285"/>
              <a:gd name="T53" fmla="*/ 2147483647 h 61"/>
              <a:gd name="T54" fmla="*/ 2147483647 w 285"/>
              <a:gd name="T55" fmla="*/ 2147483647 h 61"/>
              <a:gd name="T56" fmla="*/ 2147483647 w 285"/>
              <a:gd name="T57" fmla="*/ 2147483647 h 61"/>
              <a:gd name="T58" fmla="*/ 2147483647 w 285"/>
              <a:gd name="T59" fmla="*/ 2147483647 h 61"/>
              <a:gd name="T60" fmla="*/ 2147483647 w 285"/>
              <a:gd name="T61" fmla="*/ 2147483647 h 61"/>
              <a:gd name="T62" fmla="*/ 2147483647 w 285"/>
              <a:gd name="T63" fmla="*/ 2147483647 h 61"/>
              <a:gd name="T64" fmla="*/ 2147483647 w 285"/>
              <a:gd name="T65" fmla="*/ 2147483647 h 61"/>
              <a:gd name="T66" fmla="*/ 2147483647 w 285"/>
              <a:gd name="T67" fmla="*/ 2147483647 h 61"/>
              <a:gd name="T68" fmla="*/ 2147483647 w 285"/>
              <a:gd name="T69" fmla="*/ 2147483647 h 61"/>
              <a:gd name="T70" fmla="*/ 2147483647 w 285"/>
              <a:gd name="T71" fmla="*/ 2147483647 h 61"/>
              <a:gd name="T72" fmla="*/ 2147483647 w 285"/>
              <a:gd name="T73" fmla="*/ 2147483647 h 61"/>
              <a:gd name="T74" fmla="*/ 2147483647 w 285"/>
              <a:gd name="T75" fmla="*/ 2147483647 h 61"/>
              <a:gd name="T76" fmla="*/ 2147483647 w 285"/>
              <a:gd name="T77" fmla="*/ 2147483647 h 61"/>
              <a:gd name="T78" fmla="*/ 2147483647 w 285"/>
              <a:gd name="T79" fmla="*/ 2147483647 h 61"/>
              <a:gd name="T80" fmla="*/ 2147483647 w 285"/>
              <a:gd name="T81" fmla="*/ 2147483647 h 61"/>
              <a:gd name="T82" fmla="*/ 2147483647 w 285"/>
              <a:gd name="T83" fmla="*/ 2147483647 h 61"/>
              <a:gd name="T84" fmla="*/ 2147483647 w 285"/>
              <a:gd name="T85" fmla="*/ 2147483647 h 61"/>
              <a:gd name="T86" fmla="*/ 2147483647 w 285"/>
              <a:gd name="T87" fmla="*/ 2147483647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90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80000"/>
        <a:buFont typeface="Monotype Sorts" pitchFamily="-84" charset="2"/>
        <a:buChar char="l"/>
        <a:defRPr kumimoji="1">
          <a:solidFill>
            <a:schemeClr val="tx1"/>
          </a:solidFill>
          <a:latin typeface="+mn-lt"/>
          <a:ea typeface="MS PGothic" pitchFamily="34" charset="-128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33CC33"/>
        </a:buClr>
        <a:buSzPct val="75000"/>
        <a:buFont typeface="Webdings" pitchFamily="18" charset="2"/>
        <a:buChar char="4"/>
        <a:defRPr kumimoji="1">
          <a:solidFill>
            <a:schemeClr val="tx1"/>
          </a:solidFill>
          <a:latin typeface="+mn-lt"/>
          <a:ea typeface="MS PGothic" pitchFamily="34" charset="-128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Char char="–"/>
        <a:defRPr kumimoji="1">
          <a:solidFill>
            <a:schemeClr val="tx1"/>
          </a:solidFill>
          <a:latin typeface="+mn-lt"/>
          <a:ea typeface="MS PGothic" pitchFamily="34" charset="-128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MS PGothic" pitchFamily="34" charset="-128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s://llimllib.github.io/bloomfilter-tutorial/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59000"/>
            <a:ext cx="7772400" cy="4424363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COMP9313: Big Data Management</a:t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>Lecturer: Xin Cao</a:t>
            </a:r>
            <a:br>
              <a:rPr lang="en-US" altLang="en-US" dirty="0" smtClean="0"/>
            </a:br>
            <a:r>
              <a:rPr lang="en-US" altLang="en-US" sz="2000" dirty="0" smtClean="0"/>
              <a:t>Course web site: </a:t>
            </a:r>
            <a:r>
              <a:rPr lang="en-AU" sz="2000" dirty="0">
                <a:effectLst/>
              </a:rPr>
              <a:t>http://www.cse.unsw.edu.au/~</a:t>
            </a:r>
            <a:r>
              <a:rPr lang="en-AU" sz="2000" dirty="0" smtClean="0">
                <a:effectLst/>
              </a:rPr>
              <a:t>cs9313/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3075" name="Picture 4" descr="C:\Users\xcao\Downloads\spark-hadoo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608138"/>
            <a:ext cx="3100387" cy="354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31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DBMS vs. DSMS #2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Traditional DBMS: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stored sets of relatively </a:t>
            </a:r>
            <a:r>
              <a:rPr lang="en-US" altLang="en-US" sz="2200" dirty="0">
                <a:solidFill>
                  <a:srgbClr val="FF0000"/>
                </a:solidFill>
              </a:rPr>
              <a:t>static</a:t>
            </a:r>
            <a:r>
              <a:rPr lang="en-US" altLang="en-US" sz="2200" dirty="0"/>
              <a:t> records with no pre-defined notion of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good for applications that require </a:t>
            </a:r>
            <a:r>
              <a:rPr lang="en-US" altLang="en-US" sz="2200" dirty="0">
                <a:solidFill>
                  <a:srgbClr val="FF0000"/>
                </a:solidFill>
              </a:rPr>
              <a:t>persistent data storage </a:t>
            </a:r>
            <a:r>
              <a:rPr lang="en-US" altLang="en-US" sz="2200" dirty="0" smtClean="0"/>
              <a:t>and </a:t>
            </a:r>
            <a:r>
              <a:rPr lang="en-US" altLang="en-US" sz="2200" dirty="0">
                <a:solidFill>
                  <a:srgbClr val="FF0000"/>
                </a:solidFill>
              </a:rPr>
              <a:t>complex querying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4648200" y="1543050"/>
            <a:ext cx="42449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342900" indent="-342900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2000" dirty="0">
                <a:latin typeface="+mn-lt"/>
                <a:cs typeface="ＭＳ Ｐゴシック" charset="0"/>
              </a:rPr>
              <a:t>DSMS</a:t>
            </a:r>
            <a:r>
              <a:rPr kumimoji="1" lang="en-US" altLang="en-US" sz="2000" dirty="0" smtClean="0">
                <a:latin typeface="+mn-lt"/>
                <a:cs typeface="ＭＳ Ｐゴシック" charset="0"/>
              </a:rPr>
              <a:t>:</a:t>
            </a:r>
            <a:endParaRPr kumimoji="1" lang="en-US" altLang="en-US" sz="2200" dirty="0">
              <a:solidFill>
                <a:srgbClr val="CC3300"/>
              </a:solidFill>
              <a:latin typeface="+mn-lt"/>
            </a:endParaRPr>
          </a:p>
          <a:p>
            <a:pPr marL="742950" lvl="1" indent="-285750" eaLnBrk="1" hangingPunct="1">
              <a:lnSpc>
                <a:spcPct val="90000"/>
              </a:lnSpc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altLang="en-US" sz="2200" dirty="0">
                <a:latin typeface="+mn-lt"/>
              </a:rPr>
              <a:t>support on-line analysis of rapidly </a:t>
            </a:r>
            <a:r>
              <a:rPr kumimoji="1" lang="en-US" altLang="en-US" sz="2200" dirty="0">
                <a:solidFill>
                  <a:srgbClr val="FF0000"/>
                </a:solidFill>
                <a:latin typeface="+mn-lt"/>
              </a:rPr>
              <a:t>changing</a:t>
            </a:r>
            <a:r>
              <a:rPr kumimoji="1" lang="en-US" altLang="en-US" sz="2200" dirty="0">
                <a:latin typeface="+mn-lt"/>
              </a:rPr>
              <a:t> data streams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altLang="en-US" sz="2200" dirty="0">
                <a:latin typeface="+mn-lt"/>
              </a:rPr>
              <a:t>data stream: real-time, continuous, ordered (implicitly by arrival time or explicitly by timestamp) sequence of items, too large to store entirely, </a:t>
            </a:r>
            <a:r>
              <a:rPr kumimoji="1" lang="en-US" altLang="en-US" sz="2200" dirty="0" smtClean="0">
                <a:latin typeface="+mn-lt"/>
              </a:rPr>
              <a:t>no ending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altLang="en-US" sz="2200" dirty="0">
                <a:solidFill>
                  <a:srgbClr val="FF0000"/>
                </a:solidFill>
                <a:latin typeface="+mn-lt"/>
              </a:rPr>
              <a:t>continuous</a:t>
            </a:r>
            <a:r>
              <a:rPr kumimoji="1" lang="en-US" altLang="en-US" sz="2200" dirty="0">
                <a:latin typeface="+mn-lt"/>
              </a:rPr>
              <a:t> queries</a:t>
            </a:r>
          </a:p>
        </p:txBody>
      </p:sp>
    </p:spTree>
    <p:extLst>
      <p:ext uri="{BB962C8B-B14F-4D97-AF65-F5344CB8AC3E}">
        <p14:creationId xmlns:p14="http://schemas.microsoft.com/office/powerpoint/2010/main" val="18516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DBMS vs. DSMS #3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524000"/>
            <a:ext cx="3346450" cy="4392613"/>
          </a:xfrm>
          <a:noFill/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1900" b="1" dirty="0" smtClean="0">
                <a:solidFill>
                  <a:srgbClr val="CC3300"/>
                </a:solidFill>
              </a:rPr>
              <a:t>DBMS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Persistent relations </a:t>
            </a:r>
            <a:br>
              <a:rPr lang="en-US" altLang="en-US" sz="1400" dirty="0" smtClean="0"/>
            </a:br>
            <a:r>
              <a:rPr lang="en-US" altLang="en-US" sz="1200" dirty="0" smtClean="0"/>
              <a:t>(relatively static, stored)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One-time queries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Random access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“Unbounded” disk store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Only current state matters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No real-time services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Relatively low update rate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Data at any granularity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Assume precise data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400" dirty="0" smtClean="0"/>
              <a:t>Access plan determined by query processor, physical DB design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5110163" y="1524000"/>
            <a:ext cx="40338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nb-NO" altLang="en-US" sz="1900" b="1" dirty="0">
                <a:solidFill>
                  <a:srgbClr val="CC3300"/>
                </a:solidFill>
              </a:rPr>
              <a:t>DSMS</a:t>
            </a:r>
            <a:endParaRPr lang="en-US" altLang="en-US" sz="1900" b="1" dirty="0">
              <a:solidFill>
                <a:srgbClr val="CC3300"/>
              </a:solidFill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>
                <a:latin typeface="+mn-lt"/>
                <a:cs typeface="ＭＳ Ｐゴシック" charset="0"/>
              </a:rPr>
              <a:t>Transient streams </a:t>
            </a:r>
            <a:br>
              <a:rPr kumimoji="1" lang="en-US" altLang="en-US" sz="1400" dirty="0">
                <a:latin typeface="+mn-lt"/>
                <a:cs typeface="ＭＳ Ｐゴシック" charset="0"/>
              </a:rPr>
            </a:br>
            <a:r>
              <a:rPr kumimoji="1" lang="en-US" altLang="en-US" sz="1400" dirty="0">
                <a:latin typeface="+mn-lt"/>
                <a:cs typeface="ＭＳ Ｐゴシック" charset="0"/>
              </a:rPr>
              <a:t>(on-line analysis)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latin typeface="+mn-lt"/>
                <a:cs typeface="ＭＳ Ｐゴシック" charset="0"/>
              </a:rPr>
              <a:t>Continuous queries (CQs)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solidFill>
                  <a:srgbClr val="FF0000"/>
                </a:solidFill>
                <a:latin typeface="+mn-lt"/>
                <a:cs typeface="ＭＳ Ｐゴシック" charset="0"/>
              </a:rPr>
              <a:t>Sequential access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solidFill>
                  <a:srgbClr val="FF0000"/>
                </a:solidFill>
                <a:latin typeface="+mn-lt"/>
                <a:cs typeface="ＭＳ Ｐゴシック" charset="0"/>
              </a:rPr>
              <a:t>Bounded main memory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latin typeface="+mn-lt"/>
                <a:cs typeface="ＭＳ Ｐゴシック" charset="0"/>
              </a:rPr>
              <a:t>Historical data is important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latin typeface="+mn-lt"/>
                <a:cs typeface="ＭＳ Ｐゴシック" charset="0"/>
              </a:rPr>
              <a:t>Real-time </a:t>
            </a:r>
            <a:r>
              <a:rPr kumimoji="1" lang="en-US" altLang="en-US" sz="1400" dirty="0">
                <a:latin typeface="+mn-lt"/>
                <a:cs typeface="ＭＳ Ｐゴシック" charset="0"/>
              </a:rPr>
              <a:t>requirements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 smtClean="0">
                <a:latin typeface="+mn-lt"/>
                <a:cs typeface="ＭＳ Ｐゴシック" charset="0"/>
              </a:rPr>
              <a:t>Possibly </a:t>
            </a:r>
            <a:r>
              <a:rPr kumimoji="1" lang="en-US" altLang="en-US" sz="1400" dirty="0">
                <a:latin typeface="+mn-lt"/>
                <a:cs typeface="ＭＳ Ｐゴシック" charset="0"/>
              </a:rPr>
              <a:t>multi-GB arrival rate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>
                <a:latin typeface="+mn-lt"/>
                <a:cs typeface="ＭＳ Ｐゴシック" charset="0"/>
              </a:rPr>
              <a:t>Data at fine granularity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>
                <a:latin typeface="+mn-lt"/>
                <a:cs typeface="ＭＳ Ｐゴシック" charset="0"/>
              </a:rPr>
              <a:t>Data stale/imprecise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altLang="en-US" sz="1400" dirty="0">
                <a:latin typeface="+mn-lt"/>
                <a:cs typeface="ＭＳ Ｐゴシック" charset="0"/>
              </a:rPr>
              <a:t>Unpredictable/variable data arrival and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3316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Problems on </a:t>
            </a:r>
            <a:r>
              <a:rPr lang="en-US" dirty="0" smtClean="0"/>
              <a:t>Data Streams</a:t>
            </a:r>
            <a:endParaRPr lang="en-US" dirty="0">
              <a:ea typeface="+mj-ea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queries one wants on answer on </a:t>
            </a:r>
            <a:r>
              <a:rPr lang="en-US" dirty="0" smtClean="0"/>
              <a:t>a </a:t>
            </a:r>
            <a:r>
              <a:rPr lang="en-US" dirty="0"/>
              <a:t>data stream: (we’ll </a:t>
            </a:r>
            <a:r>
              <a:rPr lang="en-US" dirty="0" smtClean="0"/>
              <a:t>learn these today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Sampling data from a stream</a:t>
            </a:r>
          </a:p>
          <a:p>
            <a:pPr lvl="2"/>
            <a:r>
              <a:rPr lang="en-US" dirty="0"/>
              <a:t>Construct a random sample</a:t>
            </a:r>
          </a:p>
          <a:p>
            <a:pPr lvl="1"/>
            <a:r>
              <a:rPr lang="en-US" dirty="0"/>
              <a:t>Queries over sliding windows</a:t>
            </a:r>
          </a:p>
          <a:p>
            <a:pPr lvl="2"/>
            <a:r>
              <a:rPr lang="en-US" dirty="0"/>
              <a:t>Number of items of type x in the last </a:t>
            </a:r>
            <a:r>
              <a:rPr lang="en-US" i="1" dirty="0"/>
              <a:t>k</a:t>
            </a:r>
            <a:r>
              <a:rPr lang="en-US" dirty="0"/>
              <a:t> elements </a:t>
            </a:r>
            <a:r>
              <a:rPr lang="en-US" dirty="0" smtClean="0"/>
              <a:t>of </a:t>
            </a:r>
            <a:r>
              <a:rPr lang="en-US" dirty="0"/>
              <a:t>the stream</a:t>
            </a:r>
          </a:p>
          <a:p>
            <a:pPr lvl="1"/>
            <a:r>
              <a:rPr lang="en-US" dirty="0" smtClean="0"/>
              <a:t>Filtering </a:t>
            </a:r>
            <a:r>
              <a:rPr lang="en-US" dirty="0"/>
              <a:t>a data stream</a:t>
            </a:r>
          </a:p>
          <a:p>
            <a:pPr lvl="2"/>
            <a:r>
              <a:rPr lang="en-US" dirty="0"/>
              <a:t>Select elements with property x from the </a:t>
            </a:r>
            <a:r>
              <a:rPr lang="en-US" dirty="0" smtClean="0"/>
              <a:t>stream</a:t>
            </a:r>
          </a:p>
          <a:p>
            <a:pPr lvl="1"/>
            <a:r>
              <a:rPr lang="en-US" dirty="0"/>
              <a:t>Counting distinct elements</a:t>
            </a:r>
          </a:p>
          <a:p>
            <a:pPr lvl="2"/>
            <a:r>
              <a:rPr lang="en-US" dirty="0"/>
              <a:t>Number of distinct elements in the last </a:t>
            </a:r>
            <a:r>
              <a:rPr lang="en-US" i="1" dirty="0"/>
              <a:t>k</a:t>
            </a:r>
            <a:r>
              <a:rPr lang="en-US" dirty="0"/>
              <a:t> elements </a:t>
            </a:r>
            <a:br>
              <a:rPr lang="en-US" dirty="0"/>
            </a:br>
            <a:r>
              <a:rPr lang="en-US" dirty="0"/>
              <a:t>of the stream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2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Applications</a:t>
            </a:r>
            <a:endParaRPr lang="en-US" dirty="0">
              <a:ea typeface="+mj-ea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Mining query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Google wants to know what queries are </a:t>
            </a:r>
            <a:r>
              <a:rPr lang="en-US" dirty="0" smtClean="0">
                <a:ea typeface="ＭＳ Ｐゴシック" pitchFamily="34" charset="-128"/>
              </a:rPr>
              <a:t>more </a:t>
            </a:r>
            <a:r>
              <a:rPr lang="en-US" dirty="0">
                <a:ea typeface="ＭＳ Ｐゴシック" pitchFamily="34" charset="-128"/>
              </a:rPr>
              <a:t>frequent today than </a:t>
            </a:r>
            <a:r>
              <a:rPr lang="en-US" dirty="0" smtClean="0">
                <a:ea typeface="ＭＳ Ｐゴシック" pitchFamily="34" charset="-128"/>
              </a:rPr>
              <a:t>yesterday</a:t>
            </a:r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Mining click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Yahoo wants to know which of its pages are getting an unusual </a:t>
            </a:r>
            <a:r>
              <a:rPr lang="en-US" dirty="0" smtClean="0">
                <a:ea typeface="ＭＳ Ｐゴシック" pitchFamily="34" charset="-128"/>
              </a:rPr>
              <a:t>number </a:t>
            </a:r>
            <a:r>
              <a:rPr lang="en-US" dirty="0">
                <a:ea typeface="ＭＳ Ｐゴシック" pitchFamily="34" charset="-128"/>
              </a:rPr>
              <a:t>of hits in the past </a:t>
            </a:r>
            <a:r>
              <a:rPr lang="en-US" dirty="0" smtClean="0">
                <a:ea typeface="ＭＳ Ｐゴシック" pitchFamily="34" charset="-128"/>
              </a:rPr>
              <a:t>hour</a:t>
            </a:r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Mining social network news feeds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E.g., look for trending topics on Twitter, </a:t>
            </a:r>
            <a:r>
              <a:rPr lang="en-US" dirty="0" smtClean="0">
                <a:ea typeface="ＭＳ Ｐゴシック" pitchFamily="34" charset="-128"/>
              </a:rPr>
              <a:t>Facebook</a:t>
            </a:r>
          </a:p>
          <a:p>
            <a:r>
              <a:rPr lang="en-US" dirty="0">
                <a:ea typeface="ＭＳ Ｐゴシック" pitchFamily="34" charset="-128"/>
              </a:rPr>
              <a:t>Sensor Networks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Many sensors feeding into a central controller</a:t>
            </a:r>
          </a:p>
          <a:p>
            <a:r>
              <a:rPr lang="en-US" dirty="0">
                <a:ea typeface="ＭＳ Ｐゴシック" pitchFamily="34" charset="-128"/>
              </a:rPr>
              <a:t>Telephone call records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Data feeds into customer bills as well as settlements between telephone companies</a:t>
            </a:r>
          </a:p>
          <a:p>
            <a:r>
              <a:rPr lang="en-US" dirty="0">
                <a:ea typeface="ＭＳ Ｐゴシック" pitchFamily="34" charset="-128"/>
              </a:rPr>
              <a:t>IP packets monitored at a switch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Gather information for optimal routing</a:t>
            </a:r>
          </a:p>
          <a:p>
            <a:endParaRPr lang="en-US" dirty="0">
              <a:ea typeface="ＭＳ Ｐゴシック" pitchFamily="34" charset="-128"/>
            </a:endParaRP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75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IP Network Data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429000"/>
          </a:xfrm>
        </p:spPr>
        <p:txBody>
          <a:bodyPr/>
          <a:lstStyle/>
          <a:p>
            <a:r>
              <a:rPr lang="en-US" altLang="en-US" dirty="0"/>
              <a:t>Networks are sources of massive data: the </a:t>
            </a:r>
            <a:r>
              <a:rPr lang="en-US" altLang="en-US" dirty="0">
                <a:solidFill>
                  <a:srgbClr val="FF0000"/>
                </a:solidFill>
              </a:rPr>
              <a:t>metadata </a:t>
            </a:r>
            <a:r>
              <a:rPr lang="en-US" altLang="en-US" dirty="0"/>
              <a:t>per hour per IP router is gigabytes</a:t>
            </a:r>
          </a:p>
          <a:p>
            <a:r>
              <a:rPr lang="en-US" altLang="en-US" dirty="0"/>
              <a:t>Fundamental problem of data stream analysis: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Too </a:t>
            </a:r>
            <a:r>
              <a:rPr lang="en-US" altLang="en-US" dirty="0"/>
              <a:t>much information to store or transmit</a:t>
            </a:r>
          </a:p>
          <a:p>
            <a:r>
              <a:rPr lang="en-US" altLang="en-US" dirty="0"/>
              <a:t>So process data as it arrives </a:t>
            </a:r>
            <a:endParaRPr lang="en-US" altLang="en-US" dirty="0" smtClean="0"/>
          </a:p>
          <a:p>
            <a:pPr lvl="1"/>
            <a:r>
              <a:rPr lang="en-US" altLang="en-US" dirty="0"/>
              <a:t>One pass, small space: the data stream approach</a:t>
            </a:r>
          </a:p>
          <a:p>
            <a:r>
              <a:rPr lang="en-US" altLang="en-US" b="1" dirty="0">
                <a:solidFill>
                  <a:srgbClr val="D60093"/>
                </a:solidFill>
                <a:ea typeface="ＭＳ Ｐゴシック" pitchFamily="34" charset="-128"/>
              </a:rPr>
              <a:t>Approximate answers</a:t>
            </a:r>
            <a:r>
              <a:rPr lang="en-US" altLang="en-US" i="1" dirty="0"/>
              <a:t> </a:t>
            </a:r>
            <a:r>
              <a:rPr lang="en-US" altLang="en-US" dirty="0" smtClean="0"/>
              <a:t>to </a:t>
            </a:r>
            <a:r>
              <a:rPr lang="en-US" altLang="en-US" dirty="0"/>
              <a:t>many questions are OK, if there are guarantees of result quality</a:t>
            </a:r>
          </a:p>
        </p:txBody>
      </p:sp>
      <p:pic>
        <p:nvPicPr>
          <p:cNvPr id="489476" name="Picture 4" descr="j032235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295400"/>
            <a:ext cx="1147763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78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1: Sampling Data Streams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Sampling from a Data Stream</a:t>
            </a:r>
            <a:endParaRPr lang="en-US" dirty="0">
              <a:ea typeface="+mj-ea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Since we can not store the entire stream, </a:t>
            </a:r>
            <a:r>
              <a:rPr lang="en-US" dirty="0" smtClean="0"/>
              <a:t>one </a:t>
            </a:r>
            <a:r>
              <a:rPr lang="en-US" dirty="0"/>
              <a:t>obvious approach is to store a </a:t>
            </a:r>
            <a:r>
              <a:rPr lang="en-US" b="1" dirty="0" smtClean="0">
                <a:solidFill>
                  <a:srgbClr val="0000FF"/>
                </a:solidFill>
              </a:rPr>
              <a:t>sample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dirty="0">
                <a:ea typeface="ＭＳ Ｐゴシック" pitchFamily="34" charset="-128"/>
              </a:rPr>
              <a:t>Two different problems:</a:t>
            </a:r>
          </a:p>
          <a:p>
            <a:pPr lvl="1"/>
            <a:r>
              <a:rPr lang="en-US" b="1" dirty="0" smtClean="0">
                <a:ea typeface="ＭＳ Ｐゴシック" pitchFamily="34" charset="-128"/>
              </a:rPr>
              <a:t>(1)</a:t>
            </a:r>
            <a:r>
              <a:rPr lang="en-US" dirty="0" smtClean="0">
                <a:ea typeface="ＭＳ Ｐゴシック" pitchFamily="34" charset="-128"/>
              </a:rPr>
              <a:t> Sample a </a:t>
            </a:r>
            <a:r>
              <a:rPr lang="en-US" b="1" dirty="0" smtClean="0">
                <a:solidFill>
                  <a:srgbClr val="008000"/>
                </a:solidFill>
                <a:ea typeface="ＭＳ Ｐゴシック" pitchFamily="34" charset="-128"/>
              </a:rPr>
              <a:t>fixed proportion</a:t>
            </a:r>
            <a:r>
              <a:rPr lang="en-US" dirty="0" smtClean="0">
                <a:ea typeface="ＭＳ Ｐゴシック" pitchFamily="34" charset="-128"/>
              </a:rPr>
              <a:t> of elements in the stream (say 1 in 10)</a:t>
            </a:r>
          </a:p>
          <a:p>
            <a:pPr lvl="2"/>
            <a:r>
              <a:rPr lang="en-AU" dirty="0">
                <a:ea typeface="ＭＳ Ｐゴシック" pitchFamily="34" charset="-128"/>
              </a:rPr>
              <a:t>As the stream grows the sample also gets </a:t>
            </a:r>
            <a:r>
              <a:rPr lang="en-AU" dirty="0" smtClean="0">
                <a:ea typeface="ＭＳ Ｐゴシック" pitchFamily="34" charset="-128"/>
              </a:rPr>
              <a:t>bigger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n-US" b="1" dirty="0" smtClean="0"/>
              <a:t>(2)</a:t>
            </a:r>
            <a:r>
              <a:rPr lang="en-US" dirty="0" smtClean="0"/>
              <a:t> Maintain </a:t>
            </a:r>
            <a:r>
              <a:rPr lang="en-US" dirty="0"/>
              <a:t>a </a:t>
            </a:r>
            <a:r>
              <a:rPr lang="en-US" b="1" dirty="0">
                <a:solidFill>
                  <a:srgbClr val="008000"/>
                </a:solidFill>
              </a:rPr>
              <a:t>random sample of fixed size </a:t>
            </a:r>
            <a:r>
              <a:rPr lang="en-US" dirty="0" smtClean="0"/>
              <a:t>over </a:t>
            </a:r>
            <a:r>
              <a:rPr lang="en-US" dirty="0"/>
              <a:t>a potentially infinite </a:t>
            </a:r>
            <a:r>
              <a:rPr lang="en-US" dirty="0" smtClean="0"/>
              <a:t>stream</a:t>
            </a:r>
          </a:p>
          <a:p>
            <a:pPr lvl="2"/>
            <a:r>
              <a:rPr lang="en-AU" dirty="0"/>
              <a:t>As the stream grows, the sample is of fixed </a:t>
            </a:r>
            <a:r>
              <a:rPr lang="en-AU" dirty="0" smtClean="0"/>
              <a:t>size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D60093"/>
                </a:solidFill>
              </a:rPr>
              <a:t>At any “time” </a:t>
            </a:r>
            <a:r>
              <a:rPr lang="en-US" b="1" i="1" dirty="0" smtClean="0">
                <a:solidFill>
                  <a:srgbClr val="D60093"/>
                </a:solidFill>
              </a:rPr>
              <a:t>t</a:t>
            </a:r>
            <a:r>
              <a:rPr lang="en-US" dirty="0" smtClean="0">
                <a:solidFill>
                  <a:srgbClr val="D60093"/>
                </a:solidFill>
              </a:rPr>
              <a:t> we would like a random sample of </a:t>
            </a:r>
            <a:r>
              <a:rPr lang="en-US" b="1" i="1" dirty="0" smtClean="0">
                <a:solidFill>
                  <a:srgbClr val="D60093"/>
                </a:solidFill>
              </a:rPr>
              <a:t>s</a:t>
            </a:r>
            <a:r>
              <a:rPr lang="en-US" dirty="0" smtClean="0">
                <a:solidFill>
                  <a:srgbClr val="D60093"/>
                </a:solidFill>
              </a:rPr>
              <a:t> elements</a:t>
            </a:r>
          </a:p>
          <a:p>
            <a:pPr lvl="3"/>
            <a:r>
              <a:rPr lang="en-US" b="1" dirty="0" smtClean="0"/>
              <a:t>What is the property of the sample we want to maintain?</a:t>
            </a:r>
            <a:br>
              <a:rPr lang="en-US" b="1" dirty="0" smtClean="0"/>
            </a:br>
            <a:r>
              <a:rPr lang="en-US" dirty="0" smtClean="0"/>
              <a:t>For all time steps </a:t>
            </a:r>
            <a:r>
              <a:rPr lang="en-US" b="1" i="1" dirty="0" smtClean="0"/>
              <a:t>t</a:t>
            </a:r>
            <a:r>
              <a:rPr lang="en-US" dirty="0" smtClean="0"/>
              <a:t>, each of </a:t>
            </a:r>
            <a:r>
              <a:rPr lang="en-US" b="1" i="1" dirty="0" smtClean="0"/>
              <a:t>t</a:t>
            </a:r>
            <a:r>
              <a:rPr lang="en-US" dirty="0" smtClean="0"/>
              <a:t> elements seen so far has </a:t>
            </a:r>
            <a:br>
              <a:rPr lang="en-US" dirty="0" smtClean="0"/>
            </a:br>
            <a:r>
              <a:rPr lang="en-US" dirty="0" smtClean="0"/>
              <a:t>equal probability of being sampled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1936580"/>
            <a:ext cx="6415087" cy="1220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27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Sampling a Fixed Proportion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 1: Sampling fixed proportion</a:t>
            </a:r>
          </a:p>
          <a:p>
            <a:r>
              <a:rPr lang="en-US" dirty="0"/>
              <a:t>Scenario: Search engine query stream</a:t>
            </a:r>
          </a:p>
          <a:p>
            <a:pPr lvl="1"/>
            <a:r>
              <a:rPr lang="en-US" b="1" dirty="0" smtClean="0">
                <a:solidFill>
                  <a:srgbClr val="008000"/>
                </a:solidFill>
                <a:ea typeface="ＭＳ Ｐゴシック" pitchFamily="34" charset="-128"/>
              </a:rPr>
              <a:t>Stream of </a:t>
            </a:r>
            <a:r>
              <a:rPr lang="en-US" b="1" dirty="0" err="1" smtClean="0">
                <a:solidFill>
                  <a:srgbClr val="008000"/>
                </a:solidFill>
                <a:ea typeface="ＭＳ Ｐゴシック" pitchFamily="34" charset="-128"/>
              </a:rPr>
              <a:t>tuples</a:t>
            </a:r>
            <a:r>
              <a:rPr lang="en-US" b="1" dirty="0" smtClean="0">
                <a:solidFill>
                  <a:srgbClr val="008000"/>
                </a:solidFill>
                <a:ea typeface="ＭＳ Ｐゴシック" pitchFamily="34" charset="-128"/>
              </a:rPr>
              <a:t>:</a:t>
            </a:r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(user, query, time)</a:t>
            </a:r>
          </a:p>
          <a:p>
            <a:pPr lvl="1"/>
            <a:r>
              <a:rPr lang="en-US" b="1" dirty="0" smtClean="0">
                <a:solidFill>
                  <a:srgbClr val="008000"/>
                </a:solidFill>
                <a:ea typeface="ＭＳ Ｐゴシック" pitchFamily="34" charset="-128"/>
              </a:rPr>
              <a:t>Answer questions such as:</a:t>
            </a:r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</a:rPr>
              <a:t> </a:t>
            </a:r>
            <a:r>
              <a:rPr lang="en-US" b="1" dirty="0" smtClean="0">
                <a:ea typeface="ＭＳ Ｐゴシック" pitchFamily="34" charset="-128"/>
              </a:rPr>
              <a:t>How often did a user run the same query in a single days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Have space to store </a:t>
            </a:r>
            <a:r>
              <a:rPr lang="en-US" b="1" dirty="0" smtClean="0">
                <a:ea typeface="ＭＳ Ｐゴシック" pitchFamily="34" charset="-128"/>
              </a:rPr>
              <a:t>1/10</a:t>
            </a:r>
            <a:r>
              <a:rPr lang="en-US" b="1" baseline="30000" dirty="0" smtClean="0">
                <a:ea typeface="ＭＳ Ｐゴシック" pitchFamily="34" charset="-128"/>
              </a:rPr>
              <a:t>th</a:t>
            </a:r>
            <a:r>
              <a:rPr lang="en-US" dirty="0" smtClean="0">
                <a:ea typeface="ＭＳ Ｐゴシック" pitchFamily="34" charset="-128"/>
              </a:rPr>
              <a:t> of query stream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Naïve solution: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Generate a random integer in </a:t>
            </a:r>
            <a:r>
              <a:rPr lang="en-US" b="1" dirty="0" smtClean="0">
                <a:ea typeface="ＭＳ Ｐゴシック" pitchFamily="34" charset="-128"/>
              </a:rPr>
              <a:t>[0..9]</a:t>
            </a:r>
            <a:r>
              <a:rPr lang="en-US" dirty="0" smtClean="0">
                <a:ea typeface="ＭＳ Ｐゴシック" pitchFamily="34" charset="-128"/>
              </a:rPr>
              <a:t> for each query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Store the query if the integer is </a:t>
            </a:r>
            <a:r>
              <a:rPr lang="en-US" b="1" dirty="0" smtClean="0">
                <a:ea typeface="ＭＳ Ｐゴシック" pitchFamily="34" charset="-128"/>
              </a:rPr>
              <a:t>0</a:t>
            </a:r>
            <a:r>
              <a:rPr lang="en-US" dirty="0" smtClean="0">
                <a:ea typeface="ＭＳ Ｐゴシック" pitchFamily="34" charset="-128"/>
              </a:rPr>
              <a:t>, otherwise discard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063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Problem with Naïve </a:t>
            </a:r>
            <a:r>
              <a:rPr lang="en-US" dirty="0" smtClean="0"/>
              <a:t>A</a:t>
            </a:r>
            <a:r>
              <a:rPr lang="en-US" dirty="0" smtClean="0">
                <a:ea typeface="+mj-ea"/>
              </a:rPr>
              <a:t>pproach</a:t>
            </a:r>
            <a:endParaRPr lang="en-US" dirty="0">
              <a:ea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458200" cy="5248275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Simple question: </a:t>
                </a:r>
                <a:r>
                  <a:rPr lang="en-US" dirty="0">
                    <a:ea typeface="ＭＳ Ｐゴシック" pitchFamily="34" charset="-128"/>
                  </a:rPr>
                  <a:t>What fraction of queries by an average search engine user are duplicates?</a:t>
                </a:r>
              </a:p>
              <a:p>
                <a:pPr lvl="1"/>
                <a:r>
                  <a:rPr lang="en-US" dirty="0" smtClean="0"/>
                  <a:t>Suppose each user issues </a:t>
                </a:r>
                <a:r>
                  <a:rPr lang="en-US" b="1" i="1" dirty="0" smtClean="0"/>
                  <a:t>x</a:t>
                </a:r>
                <a:r>
                  <a:rPr lang="en-US" dirty="0" smtClean="0"/>
                  <a:t> queries once and </a:t>
                </a:r>
                <a:r>
                  <a:rPr lang="en-US" b="1" i="1" dirty="0" smtClean="0"/>
                  <a:t>d</a:t>
                </a:r>
                <a:r>
                  <a:rPr lang="en-US" dirty="0" smtClean="0"/>
                  <a:t> queries twice (total of </a:t>
                </a:r>
                <a:r>
                  <a:rPr lang="en-US" b="1" i="1" dirty="0" smtClean="0"/>
                  <a:t>x</a:t>
                </a:r>
                <a:r>
                  <a:rPr lang="en-US" b="1" dirty="0" smtClean="0"/>
                  <a:t>+2</a:t>
                </a:r>
                <a:r>
                  <a:rPr lang="en-US" b="1" i="1" dirty="0" smtClean="0"/>
                  <a:t>d</a:t>
                </a:r>
                <a:r>
                  <a:rPr lang="en-US" dirty="0" smtClean="0"/>
                  <a:t> queries)</a:t>
                </a:r>
              </a:p>
              <a:p>
                <a:pPr lvl="2"/>
                <a:r>
                  <a:rPr lang="en-US" b="1" dirty="0" smtClean="0">
                    <a:solidFill>
                      <a:srgbClr val="0000FF"/>
                    </a:solidFill>
                    <a:ea typeface="ＭＳ Ｐゴシック" pitchFamily="34" charset="-128"/>
                  </a:rPr>
                  <a:t>Correct answer:</a:t>
                </a:r>
                <a:r>
                  <a:rPr lang="en-US" dirty="0" smtClean="0">
                    <a:solidFill>
                      <a:srgbClr val="0000FF"/>
                    </a:solidFill>
                    <a:ea typeface="ＭＳ Ｐゴシック" pitchFamily="34" charset="-128"/>
                  </a:rPr>
                  <a:t> </a:t>
                </a:r>
                <a:r>
                  <a:rPr lang="en-US" b="1" i="1" dirty="0" smtClean="0">
                    <a:ea typeface="ＭＳ Ｐゴシック" pitchFamily="34" charset="-128"/>
                  </a:rPr>
                  <a:t>d</a:t>
                </a:r>
                <a:r>
                  <a:rPr lang="en-US" b="1" dirty="0" smtClean="0">
                    <a:ea typeface="ＭＳ Ｐゴシック" pitchFamily="34" charset="-128"/>
                  </a:rPr>
                  <a:t>/(</a:t>
                </a:r>
                <a:r>
                  <a:rPr lang="en-US" b="1" i="1" dirty="0" err="1" smtClean="0">
                    <a:ea typeface="ＭＳ Ｐゴシック" pitchFamily="34" charset="-128"/>
                  </a:rPr>
                  <a:t>x</a:t>
                </a:r>
                <a:r>
                  <a:rPr lang="en-US" b="1" dirty="0" err="1" smtClean="0">
                    <a:ea typeface="ＭＳ Ｐゴシック" pitchFamily="34" charset="-128"/>
                  </a:rPr>
                  <a:t>+</a:t>
                </a:r>
                <a:r>
                  <a:rPr lang="en-US" b="1" i="1" dirty="0" err="1" smtClean="0">
                    <a:ea typeface="ＭＳ Ｐゴシック" pitchFamily="34" charset="-128"/>
                  </a:rPr>
                  <a:t>d</a:t>
                </a:r>
                <a:r>
                  <a:rPr lang="en-US" b="1" dirty="0" smtClean="0">
                    <a:ea typeface="ＭＳ Ｐゴシック" pitchFamily="34" charset="-128"/>
                  </a:rPr>
                  <a:t>)</a:t>
                </a:r>
              </a:p>
              <a:p>
                <a:pPr lvl="1"/>
                <a:r>
                  <a:rPr lang="en-US" b="1" dirty="0" smtClean="0">
                    <a:ea typeface="ＭＳ Ｐゴシック" pitchFamily="34" charset="-128"/>
                  </a:rPr>
                  <a:t>Proposed solution: </a:t>
                </a:r>
                <a:r>
                  <a:rPr lang="en-US" b="1" dirty="0" smtClean="0">
                    <a:solidFill>
                      <a:srgbClr val="FF0066"/>
                    </a:solidFill>
                    <a:ea typeface="ＭＳ Ｐゴシック" pitchFamily="34" charset="-128"/>
                  </a:rPr>
                  <a:t>We keep 10% of the queries</a:t>
                </a:r>
              </a:p>
              <a:p>
                <a:pPr lvl="2"/>
                <a:r>
                  <a:rPr lang="en-US" dirty="0" smtClean="0">
                    <a:ea typeface="ＭＳ Ｐゴシック" pitchFamily="34" charset="-128"/>
                  </a:rPr>
                  <a:t>Sample will contain </a:t>
                </a:r>
                <a:r>
                  <a:rPr lang="en-US" b="1" i="1" dirty="0" smtClean="0">
                    <a:ea typeface="ＭＳ Ｐゴシック" pitchFamily="34" charset="-128"/>
                  </a:rPr>
                  <a:t>x</a:t>
                </a:r>
                <a:r>
                  <a:rPr lang="en-US" b="1" dirty="0" smtClean="0">
                    <a:ea typeface="ＭＳ Ｐゴシック" pitchFamily="34" charset="-128"/>
                  </a:rPr>
                  <a:t>/10</a:t>
                </a:r>
                <a:r>
                  <a:rPr lang="en-US" dirty="0" smtClean="0">
                    <a:ea typeface="ＭＳ Ｐゴシック" pitchFamily="34" charset="-128"/>
                  </a:rPr>
                  <a:t> of the singleton queries and </a:t>
                </a:r>
                <a:br>
                  <a:rPr lang="en-US" dirty="0" smtClean="0">
                    <a:ea typeface="ＭＳ Ｐゴシック" pitchFamily="34" charset="-128"/>
                  </a:rPr>
                </a:br>
                <a:r>
                  <a:rPr lang="en-US" b="1" dirty="0" smtClean="0">
                    <a:ea typeface="ＭＳ Ｐゴシック" pitchFamily="34" charset="-128"/>
                  </a:rPr>
                  <a:t>2</a:t>
                </a:r>
                <a:r>
                  <a:rPr lang="en-US" b="1" i="1" dirty="0" smtClean="0">
                    <a:ea typeface="ＭＳ Ｐゴシック" pitchFamily="34" charset="-128"/>
                  </a:rPr>
                  <a:t>d</a:t>
                </a:r>
                <a:r>
                  <a:rPr lang="en-US" b="1" dirty="0" smtClean="0">
                    <a:ea typeface="ＭＳ Ｐゴシック" pitchFamily="34" charset="-128"/>
                  </a:rPr>
                  <a:t>/10</a:t>
                </a:r>
                <a:r>
                  <a:rPr lang="en-US" dirty="0" smtClean="0">
                    <a:ea typeface="ＭＳ Ｐゴシック" pitchFamily="34" charset="-128"/>
                  </a:rPr>
                  <a:t> of the duplicate queries at least once</a:t>
                </a:r>
              </a:p>
              <a:p>
                <a:pPr lvl="2"/>
                <a:r>
                  <a:rPr lang="en-US" dirty="0" smtClean="0">
                    <a:ea typeface="ＭＳ Ｐゴシック" pitchFamily="34" charset="-128"/>
                  </a:rPr>
                  <a:t>But only </a:t>
                </a:r>
                <a:r>
                  <a:rPr lang="en-US" b="1" i="1" dirty="0" smtClean="0">
                    <a:ea typeface="ＭＳ Ｐゴシック" pitchFamily="34" charset="-128"/>
                  </a:rPr>
                  <a:t>d</a:t>
                </a:r>
                <a:r>
                  <a:rPr lang="en-US" b="1" dirty="0" smtClean="0">
                    <a:ea typeface="ＭＳ Ｐゴシック" pitchFamily="34" charset="-128"/>
                  </a:rPr>
                  <a:t>/100</a:t>
                </a:r>
                <a:r>
                  <a:rPr lang="en-US" dirty="0" smtClean="0">
                    <a:ea typeface="ＭＳ Ｐゴシック" pitchFamily="34" charset="-128"/>
                  </a:rPr>
                  <a:t> pairs of duplicates</a:t>
                </a:r>
              </a:p>
              <a:p>
                <a:pPr lvl="3"/>
                <a:r>
                  <a:rPr lang="en-US" b="1" dirty="0" smtClean="0">
                    <a:ea typeface="ＭＳ Ｐゴシック" pitchFamily="34" charset="-128"/>
                  </a:rPr>
                  <a:t>d/100</a:t>
                </a:r>
                <a:r>
                  <a:rPr lang="en-US" dirty="0" smtClean="0">
                    <a:ea typeface="ＭＳ Ｐゴシック" pitchFamily="34" charset="-128"/>
                  </a:rPr>
                  <a:t> = </a:t>
                </a:r>
                <a:r>
                  <a:rPr lang="en-US" b="1" dirty="0" smtClean="0">
                    <a:ea typeface="ＭＳ Ｐゴシック" pitchFamily="34" charset="-128"/>
                  </a:rPr>
                  <a:t>1/10 ∙ 1/10 ∙ d</a:t>
                </a:r>
              </a:p>
              <a:p>
                <a:pPr lvl="2"/>
                <a:r>
                  <a:rPr lang="en-US" dirty="0" smtClean="0">
                    <a:ea typeface="ＭＳ Ｐゴシック" pitchFamily="34" charset="-128"/>
                  </a:rPr>
                  <a:t>Of </a:t>
                </a:r>
                <a:r>
                  <a:rPr lang="en-US" b="1" i="1" dirty="0" smtClean="0">
                    <a:ea typeface="ＭＳ Ｐゴシック" pitchFamily="34" charset="-128"/>
                  </a:rPr>
                  <a:t>d</a:t>
                </a:r>
                <a:r>
                  <a:rPr lang="en-US" dirty="0" smtClean="0">
                    <a:ea typeface="ＭＳ Ｐゴシック" pitchFamily="34" charset="-128"/>
                  </a:rPr>
                  <a:t> “duplicates” </a:t>
                </a:r>
                <a:r>
                  <a:rPr lang="en-US" b="1" i="1" dirty="0" smtClean="0">
                    <a:ea typeface="ＭＳ Ｐゴシック" pitchFamily="34" charset="-128"/>
                  </a:rPr>
                  <a:t>18d/100</a:t>
                </a:r>
                <a:r>
                  <a:rPr lang="en-US" dirty="0" smtClean="0">
                    <a:ea typeface="ＭＳ Ｐゴシック" pitchFamily="34" charset="-128"/>
                  </a:rPr>
                  <a:t> appear exactly once</a:t>
                </a:r>
              </a:p>
              <a:p>
                <a:pPr lvl="3"/>
                <a:r>
                  <a:rPr lang="en-US" b="1" dirty="0" smtClean="0">
                    <a:ea typeface="ＭＳ Ｐゴシック" pitchFamily="34" charset="-128"/>
                  </a:rPr>
                  <a:t>18d/100 = ((</a:t>
                </a:r>
                <a:r>
                  <a:rPr lang="en-US" b="1" dirty="0">
                    <a:ea typeface="ＭＳ Ｐゴシック" pitchFamily="34" charset="-128"/>
                  </a:rPr>
                  <a:t>1/10 ∙ 9/10</a:t>
                </a:r>
                <a:r>
                  <a:rPr lang="en-US" b="1" dirty="0" smtClean="0">
                    <a:ea typeface="ＭＳ Ｐゴシック" pitchFamily="34" charset="-128"/>
                  </a:rPr>
                  <a:t>)+(</a:t>
                </a:r>
                <a:r>
                  <a:rPr lang="en-US" b="1" dirty="0">
                    <a:ea typeface="ＭＳ Ｐゴシック" pitchFamily="34" charset="-128"/>
                  </a:rPr>
                  <a:t>9/10 ∙ 1/10)) ∙ d</a:t>
                </a:r>
                <a:endParaRPr lang="en-US" b="1" dirty="0" smtClean="0">
                  <a:ea typeface="ＭＳ Ｐゴシック" pitchFamily="34" charset="-128"/>
                </a:endParaRPr>
              </a:p>
              <a:p>
                <a:pPr lvl="1"/>
                <a:r>
                  <a:rPr lang="en-US" b="1" dirty="0" smtClean="0">
                    <a:solidFill>
                      <a:srgbClr val="D60093"/>
                    </a:solidFill>
                    <a:ea typeface="ＭＳ Ｐゴシック" pitchFamily="34" charset="-128"/>
                  </a:rPr>
                  <a:t>So the sample-based answer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𝑑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100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𝑥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10</m:t>
                            </m:r>
                          </m:den>
                        </m:f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𝑑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100</m:t>
                            </m:r>
                          </m:den>
                        </m:f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18</m:t>
                            </m:r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𝑑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ＭＳ Ｐゴシック" pitchFamily="34" charset="-128"/>
                              </a:rPr>
                              <m:t>100</m:t>
                            </m:r>
                          </m:den>
                        </m:f>
                      </m:den>
                    </m:f>
                    <m:r>
                      <a:rPr lang="en-US" b="0" i="0" dirty="0" smtClean="0">
                        <a:solidFill>
                          <a:srgbClr val="0000FF"/>
                        </a:solidFill>
                        <a:latin typeface="Cambria Math"/>
                        <a:ea typeface="ＭＳ Ｐゴシック" pitchFamily="34" charset="-128"/>
                      </a:rPr>
                      <m:t>=</m:t>
                    </m:r>
                    <m:f>
                      <m:fPr>
                        <m:ctrlP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𝟏𝟎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𝒙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+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𝟏𝟗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  <a:ea typeface="ＭＳ Ｐゴシック" pitchFamily="34" charset="-128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rgbClr val="0000FF"/>
                    </a:solidFill>
                    <a:ea typeface="ＭＳ Ｐゴシック" pitchFamily="34" charset="-128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458200" cy="5248275"/>
              </a:xfrm>
              <a:blipFill rotWithShape="1">
                <a:blip r:embed="rId3"/>
                <a:stretch>
                  <a:fillRect l="-288" t="-58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807875" y="5812423"/>
            <a:ext cx="9765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ea typeface="ＭＳ Ｐゴシック" pitchFamily="34" charset="-128"/>
              </a:rPr>
              <a:t>≠d</a:t>
            </a:r>
            <a:r>
              <a:rPr lang="en-US" b="1" dirty="0">
                <a:solidFill>
                  <a:srgbClr val="FF0000"/>
                </a:solidFill>
                <a:ea typeface="ＭＳ Ｐゴシック" pitchFamily="34" charset="-128"/>
              </a:rPr>
              <a:t>/(</a:t>
            </a:r>
            <a:r>
              <a:rPr lang="en-US" b="1" i="1" dirty="0" err="1">
                <a:solidFill>
                  <a:srgbClr val="FF0000"/>
                </a:solidFill>
                <a:ea typeface="ＭＳ Ｐゴシック" pitchFamily="34" charset="-128"/>
              </a:rPr>
              <a:t>x</a:t>
            </a:r>
            <a:r>
              <a:rPr lang="en-US" b="1" dirty="0" err="1">
                <a:solidFill>
                  <a:srgbClr val="FF0000"/>
                </a:solidFill>
                <a:ea typeface="ＭＳ Ｐゴシック" pitchFamily="34" charset="-128"/>
              </a:rPr>
              <a:t>+</a:t>
            </a:r>
            <a:r>
              <a:rPr lang="en-US" b="1" i="1" dirty="0" err="1">
                <a:solidFill>
                  <a:srgbClr val="FF0000"/>
                </a:solidFill>
                <a:ea typeface="ＭＳ Ｐゴシック" pitchFamily="34" charset="-128"/>
              </a:rPr>
              <a:t>d</a:t>
            </a:r>
            <a:r>
              <a:rPr lang="en-US" b="1" dirty="0">
                <a:solidFill>
                  <a:srgbClr val="FF0000"/>
                </a:solidFill>
                <a:ea typeface="ＭＳ Ｐゴシック" pitchFamily="34" charset="-128"/>
              </a:rPr>
              <a:t>)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36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Solution: Sample Users</a:t>
            </a:r>
            <a:endParaRPr lang="en-US" dirty="0">
              <a:ea typeface="+mj-ea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>
                <a:solidFill>
                  <a:srgbClr val="008000"/>
                </a:solidFill>
              </a:rPr>
              <a:t>Solution:</a:t>
            </a:r>
          </a:p>
          <a:p>
            <a:r>
              <a:rPr lang="en-US" dirty="0" smtClean="0"/>
              <a:t>Pick </a:t>
            </a:r>
            <a:r>
              <a:rPr lang="en-US" b="1" dirty="0" smtClean="0"/>
              <a:t>1/10</a:t>
            </a:r>
            <a:r>
              <a:rPr lang="en-US" b="1" baseline="30000" dirty="0" smtClean="0"/>
              <a:t>th</a:t>
            </a:r>
            <a:r>
              <a:rPr lang="en-US" dirty="0" smtClean="0"/>
              <a:t> of </a:t>
            </a:r>
            <a:r>
              <a:rPr lang="en-US" b="1" dirty="0" smtClean="0">
                <a:solidFill>
                  <a:srgbClr val="D60093"/>
                </a:solidFill>
              </a:rPr>
              <a:t>users</a:t>
            </a:r>
            <a:r>
              <a:rPr lang="en-US" dirty="0" smtClean="0">
                <a:solidFill>
                  <a:srgbClr val="D60093"/>
                </a:solidFill>
              </a:rPr>
              <a:t> </a:t>
            </a:r>
            <a:r>
              <a:rPr lang="en-US" dirty="0" smtClean="0"/>
              <a:t>and take all their searches in the sample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Use a hash function that hashes the user name or user id uniformly into 10 buckets</a:t>
            </a:r>
          </a:p>
          <a:p>
            <a:pPr lvl="1"/>
            <a:r>
              <a:rPr lang="en-AU" dirty="0" smtClean="0"/>
              <a:t>We </a:t>
            </a:r>
            <a:r>
              <a:rPr lang="en-AU" dirty="0"/>
              <a:t>hash each user name to one of ten buckets, 0 </a:t>
            </a:r>
            <a:r>
              <a:rPr lang="en-AU" dirty="0" smtClean="0"/>
              <a:t>through 9</a:t>
            </a:r>
          </a:p>
          <a:p>
            <a:pPr lvl="1"/>
            <a:r>
              <a:rPr lang="en-AU" dirty="0" smtClean="0"/>
              <a:t>If </a:t>
            </a:r>
            <a:r>
              <a:rPr lang="en-AU" dirty="0"/>
              <a:t>the user hashes to bucket 0, then accept this search query for the sample</a:t>
            </a:r>
            <a:r>
              <a:rPr lang="en-AU" dirty="0" smtClean="0"/>
              <a:t>, and </a:t>
            </a:r>
            <a:r>
              <a:rPr lang="en-AU" dirty="0"/>
              <a:t>if not, then not.</a:t>
            </a:r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74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2874963"/>
            <a:ext cx="77724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smtClean="0"/>
              <a:t>Chapter </a:t>
            </a:r>
            <a:r>
              <a:rPr lang="en-US" altLang="zh-CN" kern="0" smtClean="0"/>
              <a:t>8: </a:t>
            </a:r>
            <a:r>
              <a:rPr lang="en-US" dirty="0"/>
              <a:t>Mining Data Streams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Generalized Problem and Solution</a:t>
            </a:r>
            <a:endParaRPr lang="en-US" dirty="0">
              <a:ea typeface="+mj-ea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Problem: Give a data stream, </a:t>
            </a:r>
            <a:r>
              <a:rPr lang="en-AU" dirty="0">
                <a:ea typeface="ＭＳ Ｐゴシック" pitchFamily="34" charset="-128"/>
              </a:rPr>
              <a:t>take a sample of </a:t>
            </a:r>
            <a:r>
              <a:rPr lang="en-AU" dirty="0" smtClean="0">
                <a:ea typeface="ＭＳ Ｐゴシック" pitchFamily="34" charset="-128"/>
              </a:rPr>
              <a:t>fraction a/b.</a:t>
            </a:r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Stream </a:t>
            </a:r>
            <a:r>
              <a:rPr lang="en-US" dirty="0">
                <a:ea typeface="ＭＳ Ｐゴシック" pitchFamily="34" charset="-128"/>
              </a:rPr>
              <a:t>of tuples with keys: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Key is some subset of each tuple’s components</a:t>
            </a:r>
          </a:p>
          <a:p>
            <a:pPr lvl="2"/>
            <a:r>
              <a:rPr lang="en-US" dirty="0" smtClean="0">
                <a:ea typeface="ＭＳ Ｐゴシック" pitchFamily="34" charset="-128"/>
              </a:rPr>
              <a:t>e.g., tuple is (user, search, time); key is </a:t>
            </a:r>
            <a:r>
              <a:rPr lang="en-US" b="1" dirty="0" smtClean="0">
                <a:solidFill>
                  <a:srgbClr val="0000FF"/>
                </a:solidFill>
                <a:ea typeface="ＭＳ Ｐゴシック" pitchFamily="34" charset="-128"/>
              </a:rPr>
              <a:t>user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Choice of key depends on application</a:t>
            </a:r>
          </a:p>
          <a:p>
            <a:r>
              <a:rPr lang="en-US" dirty="0">
                <a:ea typeface="ＭＳ Ｐゴシック" pitchFamily="34" charset="-128"/>
              </a:rPr>
              <a:t>To get a sample of a/b fraction of the stream: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Hash each tuple’s key uniformly into </a:t>
            </a:r>
            <a:r>
              <a:rPr lang="en-US" b="1" i="1" dirty="0" smtClean="0">
                <a:ea typeface="ＭＳ Ｐゴシック" pitchFamily="34" charset="-128"/>
              </a:rPr>
              <a:t>b</a:t>
            </a:r>
            <a:r>
              <a:rPr lang="en-US" dirty="0" smtClean="0">
                <a:ea typeface="ＭＳ Ｐゴシック" pitchFamily="34" charset="-128"/>
              </a:rPr>
              <a:t> buckets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Pick the tuple if its hash value is at most </a:t>
            </a:r>
            <a:r>
              <a:rPr lang="en-US" b="1" i="1" dirty="0" smtClean="0">
                <a:ea typeface="ＭＳ Ｐゴシック" pitchFamily="34" charset="-128"/>
              </a:rPr>
              <a:t>a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pPr lvl="1"/>
            <a:endParaRPr lang="en-US" i="1" dirty="0" smtClean="0">
              <a:ea typeface="ＭＳ Ｐゴシック" pitchFamily="34" charset="-12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516906"/>
              </p:ext>
            </p:extLst>
          </p:nvPr>
        </p:nvGraphicFramePr>
        <p:xfrm>
          <a:off x="838200" y="4401740"/>
          <a:ext cx="6096000" cy="3708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4963715"/>
            <a:ext cx="3368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How to generate a 30% sample?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19124" y="5324207"/>
            <a:ext cx="74771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Hash into b=10 buckets, take the tuple if it hashes to one of the first 3 buckets</a:t>
            </a:r>
          </a:p>
        </p:txBody>
      </p:sp>
    </p:spTree>
    <p:extLst>
      <p:ext uri="{BB962C8B-B14F-4D97-AF65-F5344CB8AC3E}">
        <p14:creationId xmlns:p14="http://schemas.microsoft.com/office/powerpoint/2010/main" val="230571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Maintaining a </a:t>
            </a:r>
            <a:r>
              <a:rPr lang="en-US" dirty="0" smtClean="0"/>
              <a:t>Fixed-size Sample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Problem 2: Fixed-size sample</a:t>
            </a:r>
          </a:p>
          <a:p>
            <a:r>
              <a:rPr lang="en-US" dirty="0">
                <a:ea typeface="ＭＳ Ｐゴシック" pitchFamily="34" charset="-128"/>
              </a:rPr>
              <a:t>Suppose we need to maintain a </a:t>
            </a:r>
            <a:r>
              <a:rPr lang="en-US" dirty="0" smtClean="0">
                <a:ea typeface="ＭＳ Ｐゴシック" pitchFamily="34" charset="-128"/>
              </a:rPr>
              <a:t>random sample </a:t>
            </a:r>
            <a:r>
              <a:rPr lang="en-US" dirty="0">
                <a:ea typeface="ＭＳ Ｐゴシック" pitchFamily="34" charset="-128"/>
              </a:rPr>
              <a:t>S of size exactly s tuples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E.g., main memory size constraint</a:t>
            </a:r>
          </a:p>
          <a:p>
            <a:r>
              <a:rPr lang="en-US" b="1" dirty="0">
                <a:solidFill>
                  <a:srgbClr val="008000"/>
                </a:solidFill>
              </a:rPr>
              <a:t>Why?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Don’t know length of stream in advance</a:t>
            </a:r>
          </a:p>
          <a:p>
            <a:r>
              <a:rPr lang="en-US" dirty="0"/>
              <a:t>Suppose at time </a:t>
            </a:r>
            <a:r>
              <a:rPr lang="en-US" i="1" dirty="0"/>
              <a:t>n</a:t>
            </a:r>
            <a:r>
              <a:rPr lang="en-US" dirty="0"/>
              <a:t> we have seen </a:t>
            </a:r>
            <a:r>
              <a:rPr lang="en-US" i="1" dirty="0"/>
              <a:t>n</a:t>
            </a:r>
            <a:r>
              <a:rPr lang="en-US" dirty="0"/>
              <a:t> items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Each item is in the sample </a:t>
            </a:r>
            <a:r>
              <a:rPr lang="en-US" i="1" dirty="0">
                <a:ea typeface="ＭＳ Ｐゴシック" pitchFamily="34" charset="-128"/>
              </a:rPr>
              <a:t>S</a:t>
            </a:r>
            <a:r>
              <a:rPr lang="en-US" dirty="0">
                <a:ea typeface="ＭＳ Ｐゴシック" pitchFamily="34" charset="-128"/>
              </a:rPr>
              <a:t> with equal prob. </a:t>
            </a:r>
            <a:r>
              <a:rPr lang="en-US" i="1" dirty="0">
                <a:ea typeface="ＭＳ Ｐゴシック" pitchFamily="34" charset="-128"/>
              </a:rPr>
              <a:t>s/n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971550" y="3897421"/>
            <a:ext cx="80137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How to think about the problem: say s = 2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Stream: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x c y z k c d e g…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At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n= 5,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each of the first 5 tuples is included in the sample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equal prob.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At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n= 7,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each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first 7 tuples </a:t>
            </a:r>
            <a:r>
              <a:rPr lang="en-US" dirty="0">
                <a:latin typeface="Arial" pitchFamily="34" charset="0"/>
                <a:cs typeface="Arial" pitchFamily="34" charset="0"/>
              </a:rPr>
              <a:t>is included in the sample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en-US" dirty="0">
                <a:latin typeface="Arial" pitchFamily="34" charset="0"/>
                <a:cs typeface="Arial" pitchFamily="34" charset="0"/>
              </a:rPr>
              <a:t>equal prob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Impractical solution would be to store all the </a:t>
            </a:r>
            <a:r>
              <a:rPr lang="en-US" sz="2400" b="1" i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n</a:t>
            </a:r>
            <a:r>
              <a:rPr lang="en-US" sz="2400" b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 tuples seen </a:t>
            </a:r>
            <a:br>
              <a:rPr lang="en-US" sz="2400" b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so far and out of them pick </a:t>
            </a:r>
            <a:r>
              <a:rPr lang="en-US" sz="2400" b="1" i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lang="en-US" sz="2400" b="1" dirty="0" smtClean="0">
                <a:solidFill>
                  <a:srgbClr val="D60093"/>
                </a:solidFill>
                <a:latin typeface="Calibri" pitchFamily="34" charset="0"/>
                <a:cs typeface="Arial" pitchFamily="34" charset="0"/>
              </a:rPr>
              <a:t> at random</a:t>
            </a:r>
          </a:p>
        </p:txBody>
      </p:sp>
      <p:sp>
        <p:nvSpPr>
          <p:cNvPr id="5" name="Right Bracket 4"/>
          <p:cNvSpPr/>
          <p:nvPr/>
        </p:nvSpPr>
        <p:spPr>
          <a:xfrm rot="5400000">
            <a:off x="2162175" y="3966366"/>
            <a:ext cx="185738" cy="766763"/>
          </a:xfrm>
          <a:prstGeom prst="rightBracket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" name="Right Bracket 5"/>
          <p:cNvSpPr/>
          <p:nvPr/>
        </p:nvSpPr>
        <p:spPr>
          <a:xfrm rot="5400000">
            <a:off x="2312248" y="3830690"/>
            <a:ext cx="164196" cy="1116808"/>
          </a:xfrm>
          <a:prstGeom prst="rightBracket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34050" y="3598396"/>
            <a:ext cx="27421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Note that the </a:t>
            </a:r>
            <a:r>
              <a:rPr lang="en-AU" dirty="0">
                <a:solidFill>
                  <a:srgbClr val="FF0000"/>
                </a:solidFill>
              </a:rPr>
              <a:t>same item is treated as different </a:t>
            </a:r>
            <a:r>
              <a:rPr lang="en-AU" dirty="0" smtClean="0">
                <a:solidFill>
                  <a:srgbClr val="FF0000"/>
                </a:solidFill>
              </a:rPr>
              <a:t>tuples </a:t>
            </a:r>
            <a:r>
              <a:rPr lang="en-US" dirty="0" smtClean="0">
                <a:solidFill>
                  <a:srgbClr val="FF0000"/>
                </a:solidFill>
              </a:rPr>
              <a:t>at different timestamps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0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1657350"/>
            <a:ext cx="7848600" cy="2143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Solution: Fixed Size Sample</a:t>
            </a:r>
            <a:endParaRPr lang="en-US" dirty="0">
              <a:ea typeface="+mj-ea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101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D60093"/>
                </a:solidFill>
              </a:rPr>
              <a:t>Algorithm </a:t>
            </a:r>
            <a:r>
              <a:rPr lang="en-US" b="1" dirty="0" smtClean="0">
                <a:solidFill>
                  <a:srgbClr val="0000FF"/>
                </a:solidFill>
              </a:rPr>
              <a:t>(a.k.a. Reservoir Sampling)</a:t>
            </a:r>
            <a:endParaRPr lang="en-US" b="1" dirty="0" smtClean="0">
              <a:solidFill>
                <a:srgbClr val="D60093"/>
              </a:solidFill>
            </a:endParaRPr>
          </a:p>
          <a:p>
            <a:pPr lvl="1"/>
            <a:r>
              <a:rPr lang="en-US" dirty="0" smtClean="0"/>
              <a:t>Store all the first </a:t>
            </a:r>
            <a:r>
              <a:rPr lang="en-US" b="1" i="1" dirty="0" smtClean="0"/>
              <a:t>s</a:t>
            </a:r>
            <a:r>
              <a:rPr lang="en-US" dirty="0" smtClean="0"/>
              <a:t> elements of the stream to </a:t>
            </a:r>
            <a:r>
              <a:rPr lang="en-US" b="1" i="1" dirty="0" smtClean="0"/>
              <a:t>S</a:t>
            </a:r>
          </a:p>
          <a:p>
            <a:pPr lvl="1"/>
            <a:r>
              <a:rPr lang="en-US" dirty="0" smtClean="0"/>
              <a:t>Suppose we have seen </a:t>
            </a:r>
            <a:r>
              <a:rPr lang="en-US" b="1" i="1" dirty="0" smtClean="0"/>
              <a:t>n-1</a:t>
            </a:r>
            <a:r>
              <a:rPr lang="en-US" dirty="0" smtClean="0"/>
              <a:t> elements, and now the </a:t>
            </a:r>
            <a:r>
              <a:rPr lang="en-US" b="1" i="1" dirty="0" smtClean="0"/>
              <a:t>n</a:t>
            </a:r>
            <a:r>
              <a:rPr lang="en-US" b="1" i="1" baseline="30000" dirty="0" smtClean="0"/>
              <a:t>th</a:t>
            </a:r>
            <a:r>
              <a:rPr lang="en-US" dirty="0" smtClean="0"/>
              <a:t> element arrives (</a:t>
            </a:r>
            <a:r>
              <a:rPr lang="en-US" b="1" i="1" dirty="0" smtClean="0"/>
              <a:t>n</a:t>
            </a:r>
            <a:r>
              <a:rPr lang="en-US" b="1" dirty="0" smtClean="0"/>
              <a:t> &gt; </a:t>
            </a:r>
            <a:r>
              <a:rPr lang="en-US" b="1" i="1" dirty="0" smtClean="0"/>
              <a:t>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>
                <a:ea typeface="ＭＳ Ｐゴシック" pitchFamily="34" charset="-128"/>
              </a:rPr>
              <a:t>With probability </a:t>
            </a:r>
            <a:r>
              <a:rPr lang="en-US" b="1" i="1" dirty="0" smtClean="0">
                <a:ea typeface="ＭＳ Ｐゴシック" pitchFamily="34" charset="-128"/>
              </a:rPr>
              <a:t>s/n</a:t>
            </a:r>
            <a:r>
              <a:rPr lang="en-US" dirty="0" smtClean="0">
                <a:ea typeface="ＭＳ Ｐゴシック" pitchFamily="34" charset="-128"/>
              </a:rPr>
              <a:t>, keep the </a:t>
            </a:r>
            <a:r>
              <a:rPr lang="en-US" b="1" i="1" dirty="0" smtClean="0">
                <a:ea typeface="ＭＳ Ｐゴシック" pitchFamily="34" charset="-128"/>
              </a:rPr>
              <a:t>n</a:t>
            </a:r>
            <a:r>
              <a:rPr lang="en-US" b="1" i="1" baseline="30000" dirty="0" smtClean="0">
                <a:ea typeface="ＭＳ Ｐゴシック" pitchFamily="34" charset="-128"/>
              </a:rPr>
              <a:t>th</a:t>
            </a:r>
            <a:r>
              <a:rPr lang="en-US" dirty="0" smtClean="0">
                <a:ea typeface="ＭＳ Ｐゴシック" pitchFamily="34" charset="-128"/>
              </a:rPr>
              <a:t> element, else discard it</a:t>
            </a:r>
          </a:p>
          <a:p>
            <a:pPr lvl="2"/>
            <a:r>
              <a:rPr lang="en-US" dirty="0" smtClean="0">
                <a:ea typeface="ＭＳ Ｐゴシック" pitchFamily="34" charset="-128"/>
              </a:rPr>
              <a:t>If we picked the </a:t>
            </a:r>
            <a:r>
              <a:rPr lang="en-US" b="1" i="1" dirty="0" smtClean="0">
                <a:ea typeface="ＭＳ Ｐゴシック" pitchFamily="34" charset="-128"/>
              </a:rPr>
              <a:t>n</a:t>
            </a:r>
            <a:r>
              <a:rPr lang="en-US" b="1" i="1" baseline="30000" dirty="0" smtClean="0">
                <a:ea typeface="ＭＳ Ｐゴシック" pitchFamily="34" charset="-128"/>
              </a:rPr>
              <a:t>th</a:t>
            </a:r>
            <a:r>
              <a:rPr lang="en-US" dirty="0" smtClean="0">
                <a:ea typeface="ＭＳ Ｐゴシック" pitchFamily="34" charset="-128"/>
              </a:rPr>
              <a:t> element, then it replaces one of the </a:t>
            </a:r>
            <a:r>
              <a:rPr lang="en-US" b="1" i="1" dirty="0" smtClean="0">
                <a:ea typeface="ＭＳ Ｐゴシック" pitchFamily="34" charset="-128"/>
              </a:rPr>
              <a:t>s</a:t>
            </a:r>
            <a:r>
              <a:rPr lang="en-US" dirty="0" smtClean="0">
                <a:ea typeface="ＭＳ Ｐゴシック" pitchFamily="34" charset="-128"/>
              </a:rPr>
              <a:t> elements in the sample </a:t>
            </a:r>
            <a:r>
              <a:rPr lang="en-US" b="1" i="1" dirty="0" smtClean="0">
                <a:ea typeface="ＭＳ Ｐゴシック" pitchFamily="34" charset="-128"/>
              </a:rPr>
              <a:t>S</a:t>
            </a:r>
            <a:r>
              <a:rPr lang="en-US" dirty="0" smtClean="0">
                <a:ea typeface="ＭＳ Ｐゴシック" pitchFamily="34" charset="-128"/>
              </a:rPr>
              <a:t>, picked uniformly at random</a:t>
            </a:r>
          </a:p>
          <a:p>
            <a:pPr lvl="8"/>
            <a:endParaRPr lang="en-US" dirty="0" smtClean="0">
              <a:ea typeface="ＭＳ Ｐゴシック" pitchFamily="34" charset="-128"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Claim:</a:t>
            </a:r>
            <a:r>
              <a:rPr lang="en-US" b="1" dirty="0" smtClean="0">
                <a:solidFill>
                  <a:schemeClr val="accent3"/>
                </a:solidFill>
              </a:rPr>
              <a:t> </a:t>
            </a:r>
            <a:r>
              <a:rPr lang="en-US" dirty="0" smtClean="0"/>
              <a:t>This algorithm maintains a sample </a:t>
            </a:r>
            <a:r>
              <a:rPr lang="en-US" b="1" i="1" dirty="0" smtClean="0"/>
              <a:t>S </a:t>
            </a:r>
            <a:r>
              <a:rPr lang="en-US" dirty="0" smtClean="0"/>
              <a:t>with the desired property:</a:t>
            </a:r>
          </a:p>
          <a:p>
            <a:pPr lvl="1"/>
            <a:r>
              <a:rPr lang="en-US" dirty="0" smtClean="0"/>
              <a:t>After </a:t>
            </a:r>
            <a:r>
              <a:rPr lang="en-US" b="1" i="1" dirty="0"/>
              <a:t>n</a:t>
            </a:r>
            <a:r>
              <a:rPr lang="en-US" dirty="0"/>
              <a:t> elements, the sample contains each element seen so far with probability </a:t>
            </a:r>
            <a:r>
              <a:rPr lang="en-US" b="1" i="1" dirty="0" smtClean="0"/>
              <a:t>s/n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87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Proof: By Induction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We prove this by induction:</a:t>
            </a:r>
          </a:p>
          <a:p>
            <a:pPr lvl="1"/>
            <a:r>
              <a:rPr lang="en-US" dirty="0" smtClean="0"/>
              <a:t>Assume that after </a:t>
            </a:r>
            <a:r>
              <a:rPr lang="en-US" b="1" i="1" dirty="0" smtClean="0"/>
              <a:t>n</a:t>
            </a:r>
            <a:r>
              <a:rPr lang="en-US" dirty="0" smtClean="0"/>
              <a:t> elements, the sample contains each element seen so far with probability </a:t>
            </a:r>
            <a:r>
              <a:rPr lang="en-US" b="1" i="1" dirty="0" smtClean="0"/>
              <a:t>s/n</a:t>
            </a:r>
          </a:p>
          <a:p>
            <a:pPr lvl="1"/>
            <a:r>
              <a:rPr lang="en-US" dirty="0" smtClean="0"/>
              <a:t>We need to show that after seeing element </a:t>
            </a:r>
            <a:r>
              <a:rPr lang="en-US" b="1" i="1" dirty="0" smtClean="0"/>
              <a:t>n+1 </a:t>
            </a:r>
            <a:r>
              <a:rPr lang="en-US" dirty="0" smtClean="0"/>
              <a:t>the sample maintains the property</a:t>
            </a:r>
          </a:p>
          <a:p>
            <a:pPr lvl="2"/>
            <a:r>
              <a:rPr lang="en-US" dirty="0" smtClean="0"/>
              <a:t>Sample contains each </a:t>
            </a:r>
            <a:r>
              <a:rPr lang="en-US" dirty="0"/>
              <a:t>element seen so far with probability </a:t>
            </a:r>
            <a:r>
              <a:rPr lang="en-US" b="1" i="1" dirty="0"/>
              <a:t>s</a:t>
            </a:r>
            <a:r>
              <a:rPr lang="en-US" b="1" i="1" dirty="0" smtClean="0"/>
              <a:t>/(n+1)</a:t>
            </a:r>
            <a:endParaRPr lang="en-US" b="1" dirty="0" smtClean="0"/>
          </a:p>
          <a:p>
            <a:r>
              <a:rPr lang="en-US" dirty="0"/>
              <a:t>Base case:</a:t>
            </a:r>
          </a:p>
          <a:p>
            <a:pPr lvl="1"/>
            <a:r>
              <a:rPr lang="en-US" dirty="0" smtClean="0"/>
              <a:t>After we see </a:t>
            </a:r>
            <a:r>
              <a:rPr lang="en-US" b="1" dirty="0" smtClean="0"/>
              <a:t>n=s</a:t>
            </a:r>
            <a:r>
              <a:rPr lang="en-US" dirty="0" smtClean="0"/>
              <a:t> elements the sample </a:t>
            </a:r>
            <a:r>
              <a:rPr lang="en-US" b="1" dirty="0" smtClean="0"/>
              <a:t>S</a:t>
            </a:r>
            <a:r>
              <a:rPr lang="en-US" dirty="0" smtClean="0"/>
              <a:t> has the desired property</a:t>
            </a:r>
          </a:p>
          <a:p>
            <a:pPr lvl="2"/>
            <a:r>
              <a:rPr lang="en-US" dirty="0" smtClean="0"/>
              <a:t>Each out of </a:t>
            </a:r>
            <a:r>
              <a:rPr lang="en-US" b="1" dirty="0" smtClean="0"/>
              <a:t>n=s</a:t>
            </a:r>
            <a:r>
              <a:rPr lang="en-US" dirty="0" smtClean="0"/>
              <a:t> elements is in the sample with probability </a:t>
            </a:r>
            <a:r>
              <a:rPr lang="en-US" b="1" i="1" dirty="0" smtClean="0"/>
              <a:t>s/s = 1</a:t>
            </a:r>
          </a:p>
        </p:txBody>
      </p:sp>
    </p:spTree>
    <p:extLst>
      <p:ext uri="{BB962C8B-B14F-4D97-AF65-F5344CB8AC3E}">
        <p14:creationId xmlns:p14="http://schemas.microsoft.com/office/powerpoint/2010/main" val="122732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Proof: By Induction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Inductive hypothesis: After </a:t>
                </a:r>
                <a:r>
                  <a:rPr lang="en-US" b="1" i="1" dirty="0"/>
                  <a:t>n</a:t>
                </a:r>
                <a:r>
                  <a:rPr lang="en-US" dirty="0"/>
                  <a:t> elements, the sample </a:t>
                </a:r>
                <a:r>
                  <a:rPr lang="en-US" b="1" i="1" dirty="0"/>
                  <a:t>S</a:t>
                </a:r>
                <a:r>
                  <a:rPr lang="en-US" dirty="0"/>
                  <a:t> contains each element seen so far with prob. </a:t>
                </a:r>
                <a:r>
                  <a:rPr lang="en-US" b="1" i="1" dirty="0"/>
                  <a:t>s/n</a:t>
                </a:r>
              </a:p>
              <a:p>
                <a:r>
                  <a:rPr lang="en-US" b="1" dirty="0">
                    <a:solidFill>
                      <a:srgbClr val="008000"/>
                    </a:solidFill>
                  </a:rPr>
                  <a:t>Now element </a:t>
                </a:r>
                <a:r>
                  <a:rPr lang="en-US" b="1" i="1" dirty="0">
                    <a:solidFill>
                      <a:srgbClr val="008000"/>
                    </a:solidFill>
                  </a:rPr>
                  <a:t>n+1</a:t>
                </a:r>
                <a:r>
                  <a:rPr lang="en-US" b="1" dirty="0">
                    <a:solidFill>
                      <a:srgbClr val="008000"/>
                    </a:solidFill>
                  </a:rPr>
                  <a:t> arrives</a:t>
                </a:r>
              </a:p>
              <a:p>
                <a:r>
                  <a:rPr lang="en-US" b="1" dirty="0">
                    <a:solidFill>
                      <a:srgbClr val="D60093"/>
                    </a:solidFill>
                  </a:rPr>
                  <a:t>Inductive step:</a:t>
                </a:r>
                <a:r>
                  <a:rPr lang="en-US" dirty="0"/>
                  <a:t> For elements already in </a:t>
                </a:r>
                <a:r>
                  <a:rPr lang="en-US" b="1" i="1" dirty="0"/>
                  <a:t>S</a:t>
                </a:r>
                <a:r>
                  <a:rPr lang="en-US" dirty="0"/>
                  <a:t>, probability that the algorithm keeps it in </a:t>
                </a:r>
                <a:r>
                  <a:rPr lang="en-US" b="1" i="1" dirty="0"/>
                  <a:t>S</a:t>
                </a:r>
                <a:r>
                  <a:rPr lang="en-US" dirty="0"/>
                  <a:t> is: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/>
                  <a:t>So, at time </a:t>
                </a:r>
                <a:r>
                  <a:rPr lang="en-US" b="1" i="1" dirty="0"/>
                  <a:t>n</a:t>
                </a:r>
                <a:r>
                  <a:rPr lang="en-US" i="1" dirty="0"/>
                  <a:t>,</a:t>
                </a:r>
                <a:r>
                  <a:rPr lang="en-US" dirty="0"/>
                  <a:t> tuples in </a:t>
                </a:r>
                <a:r>
                  <a:rPr lang="en-US" b="1" i="1" dirty="0"/>
                  <a:t>S</a:t>
                </a:r>
                <a:r>
                  <a:rPr lang="en-US" dirty="0"/>
                  <a:t> were there with prob. </a:t>
                </a:r>
                <a:r>
                  <a:rPr lang="en-US" b="1" dirty="0"/>
                  <a:t>s/n</a:t>
                </a:r>
              </a:p>
              <a:p>
                <a:r>
                  <a:rPr lang="en-US" dirty="0"/>
                  <a:t>Time </a:t>
                </a:r>
                <a:r>
                  <a:rPr lang="en-US" b="1" i="1" dirty="0"/>
                  <a:t>n</a:t>
                </a:r>
                <a:r>
                  <a:rPr lang="en-US" b="1" dirty="0">
                    <a:sym typeface="Symbol"/>
                  </a:rPr>
                  <a:t></a:t>
                </a:r>
                <a:r>
                  <a:rPr lang="en-US" b="1" i="1" dirty="0"/>
                  <a:t>n+1</a:t>
                </a:r>
                <a:r>
                  <a:rPr lang="en-US" i="1" dirty="0"/>
                  <a:t>, </a:t>
                </a:r>
                <a:r>
                  <a:rPr lang="en-US" dirty="0"/>
                  <a:t>tuple stayed in </a:t>
                </a:r>
                <a:r>
                  <a:rPr lang="en-US" b="1" i="1" dirty="0"/>
                  <a:t>S</a:t>
                </a:r>
                <a:r>
                  <a:rPr lang="en-US" dirty="0"/>
                  <a:t> with prob. </a:t>
                </a:r>
                <a:r>
                  <a:rPr lang="en-US" b="1" dirty="0"/>
                  <a:t>n/(n+1)</a:t>
                </a:r>
              </a:p>
              <a:p>
                <a:r>
                  <a:rPr lang="en-US" dirty="0"/>
                  <a:t>So prob. tuple is in </a:t>
                </a:r>
                <a:r>
                  <a:rPr lang="en-US" b="1" i="1" dirty="0"/>
                  <a:t>S</a:t>
                </a:r>
                <a:r>
                  <a:rPr lang="en-US" dirty="0"/>
                  <a:t> at time </a:t>
                </a:r>
                <a:r>
                  <a:rPr lang="en-US" b="1" i="1" dirty="0"/>
                  <a:t>n+1</a:t>
                </a:r>
                <a:r>
                  <a:rPr lang="en-US" dirty="0"/>
                  <a:t> </a:t>
                </a:r>
                <a:r>
                  <a:rPr lang="en-US" b="1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𝒔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en-US" b="1" i="1">
                        <a:solidFill>
                          <a:srgbClr val="0000FF"/>
                        </a:solidFill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en-US" b="1" i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𝒔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endParaRPr lang="en-A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55291"/>
              </p:ext>
            </p:extLst>
          </p:nvPr>
        </p:nvGraphicFramePr>
        <p:xfrm>
          <a:off x="1485900" y="2889250"/>
          <a:ext cx="571500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4" imgW="2082600" imgH="431640" progId="Equation.3">
                  <p:embed/>
                </p:oleObj>
              </mc:Choice>
              <mc:Fallback>
                <p:oleObj name="Equation" r:id="rId4" imgW="2082600" imgH="431640" progId="Equation.3">
                  <p:embed/>
                  <p:pic>
                    <p:nvPicPr>
                      <p:cNvPr id="0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2889250"/>
                        <a:ext cx="5715000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90651" y="4041516"/>
            <a:ext cx="2020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</a:t>
            </a:r>
            <a:r>
              <a:rPr lang="en-US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n+1</a:t>
            </a:r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discarded</a:t>
            </a:r>
            <a:endParaRPr lang="en-US" sz="1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3978473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</a:t>
            </a:r>
            <a:r>
              <a:rPr lang="en-US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n+1</a:t>
            </a:r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not discarded</a:t>
            </a:r>
            <a:endParaRPr lang="en-US" sz="1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36075" y="3968293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in the </a:t>
            </a:r>
            <a:b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sample not picked</a:t>
            </a:r>
            <a:endParaRPr lang="en-US" sz="1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49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695575"/>
            <a:ext cx="7772400" cy="9144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Part</a:t>
            </a:r>
            <a:r>
              <a:rPr lang="en-US" dirty="0" smtClean="0"/>
              <a:t> </a:t>
            </a:r>
            <a:r>
              <a:rPr lang="en-US" altLang="zh-CN" dirty="0" smtClean="0"/>
              <a:t>2</a:t>
            </a:r>
            <a:r>
              <a:rPr lang="en-US" dirty="0" smtClean="0"/>
              <a:t>: Querying Data Streams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65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Sliding Windows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A useful model of stream processing is that queries are about a </a:t>
            </a:r>
            <a:r>
              <a:rPr lang="en-US" b="1" i="1" dirty="0" smtClean="0">
                <a:solidFill>
                  <a:srgbClr val="FF0066"/>
                </a:solidFill>
              </a:rPr>
              <a:t>window</a:t>
            </a:r>
            <a:r>
              <a:rPr lang="en-US" dirty="0" smtClean="0"/>
              <a:t> of length </a:t>
            </a:r>
            <a:r>
              <a:rPr lang="en-US" b="1" i="1" dirty="0" smtClean="0"/>
              <a:t>N</a:t>
            </a:r>
            <a:r>
              <a:rPr lang="en-US" dirty="0"/>
              <a:t> </a:t>
            </a:r>
            <a:r>
              <a:rPr lang="en-US" dirty="0" smtClean="0"/>
              <a:t>– the </a:t>
            </a:r>
            <a:r>
              <a:rPr lang="en-US" b="1" i="1" dirty="0" smtClean="0"/>
              <a:t>N</a:t>
            </a:r>
            <a:r>
              <a:rPr lang="en-US" dirty="0" smtClean="0"/>
              <a:t> most recent elements received</a:t>
            </a:r>
          </a:p>
          <a:p>
            <a:pPr lvl="8"/>
            <a:endParaRPr lang="en-US" dirty="0" smtClean="0"/>
          </a:p>
          <a:p>
            <a:r>
              <a:rPr lang="en-US" dirty="0"/>
              <a:t>Interesting case: 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so large that the data cannot be stored in memory, or even on disk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Or, there are so many streams that windows for all cannot be stored</a:t>
            </a:r>
          </a:p>
          <a:p>
            <a:pPr lvl="1"/>
            <a:endParaRPr lang="en-US" dirty="0" smtClean="0">
              <a:ea typeface="ＭＳ Ｐゴシック" pitchFamily="34" charset="-128"/>
            </a:endParaRPr>
          </a:p>
          <a:p>
            <a:r>
              <a:rPr lang="en-US" dirty="0"/>
              <a:t>Amazon example: 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every product </a:t>
            </a:r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dirty="0" smtClean="0"/>
              <a:t>we </a:t>
            </a:r>
            <a:r>
              <a:rPr lang="en-US" dirty="0"/>
              <a:t>keep 0/1 stream of whether that product was sold in the </a:t>
            </a:r>
            <a:r>
              <a:rPr lang="en-US" b="1" i="1" dirty="0"/>
              <a:t>n</a:t>
            </a:r>
            <a:r>
              <a:rPr lang="en-US" dirty="0"/>
              <a:t>-</a:t>
            </a:r>
            <a:r>
              <a:rPr lang="en-US" dirty="0" err="1"/>
              <a:t>th</a:t>
            </a:r>
            <a:r>
              <a:rPr lang="en-US" dirty="0"/>
              <a:t> </a:t>
            </a:r>
            <a:r>
              <a:rPr lang="en-US" dirty="0" smtClean="0"/>
              <a:t>transaction</a:t>
            </a:r>
            <a:endParaRPr lang="en-US" dirty="0"/>
          </a:p>
          <a:p>
            <a:pPr lvl="1"/>
            <a:r>
              <a:rPr lang="en-US" dirty="0" smtClean="0"/>
              <a:t>We </a:t>
            </a:r>
            <a:r>
              <a:rPr lang="en-US" dirty="0"/>
              <a:t>want answer queries, how many times have </a:t>
            </a:r>
            <a:r>
              <a:rPr lang="en-US" dirty="0" smtClean="0"/>
              <a:t>we </a:t>
            </a:r>
            <a:r>
              <a:rPr lang="en-US" dirty="0"/>
              <a:t>sold </a:t>
            </a:r>
            <a:r>
              <a:rPr lang="en-US" b="1" dirty="0"/>
              <a:t>X</a:t>
            </a:r>
            <a:r>
              <a:rPr lang="en-US" dirty="0"/>
              <a:t> in the last </a:t>
            </a:r>
            <a:r>
              <a:rPr lang="en-US" b="1" i="1" dirty="0"/>
              <a:t>k</a:t>
            </a:r>
            <a:r>
              <a:rPr lang="en-US" dirty="0"/>
              <a:t> </a:t>
            </a:r>
            <a:r>
              <a:rPr lang="en-US" dirty="0" smtClean="0"/>
              <a:t>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Window: 1 Stream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Sliding window on a single stream:</a:t>
            </a:r>
          </a:p>
        </p:txBody>
      </p:sp>
      <p:grpSp>
        <p:nvGrpSpPr>
          <p:cNvPr id="2" name="Group 1037"/>
          <p:cNvGrpSpPr>
            <a:grpSpLocks/>
          </p:cNvGrpSpPr>
          <p:nvPr/>
        </p:nvGrpSpPr>
        <p:grpSpPr bwMode="auto">
          <a:xfrm>
            <a:off x="1910411" y="1998663"/>
            <a:ext cx="4878388" cy="381000"/>
            <a:chOff x="1200" y="528"/>
            <a:chExt cx="3073" cy="240"/>
          </a:xfrm>
        </p:grpSpPr>
        <p:sp>
          <p:nvSpPr>
            <p:cNvPr id="33808" name="Text Box 1026"/>
            <p:cNvSpPr txBox="1">
              <a:spLocks noChangeArrowheads="1"/>
            </p:cNvSpPr>
            <p:nvPr/>
          </p:nvSpPr>
          <p:spPr bwMode="auto">
            <a:xfrm>
              <a:off x="1200" y="528"/>
              <a:ext cx="30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itchFamily="34" charset="0"/>
                  <a:cs typeface="Arial" pitchFamily="34" charset="0"/>
                </a:rPr>
                <a:t>q w e r t y u </a:t>
              </a:r>
              <a:r>
                <a:rPr lang="en-US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 o p a s d f g h j k l z x c v b n m</a:t>
              </a:r>
            </a:p>
          </p:txBody>
        </p:sp>
        <p:sp>
          <p:nvSpPr>
            <p:cNvPr id="33809" name="Rectangle 1027"/>
            <p:cNvSpPr>
              <a:spLocks noChangeArrowheads="1"/>
            </p:cNvSpPr>
            <p:nvPr/>
          </p:nvSpPr>
          <p:spPr bwMode="auto">
            <a:xfrm>
              <a:off x="2332" y="528"/>
              <a:ext cx="665" cy="240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1038"/>
          <p:cNvGrpSpPr>
            <a:grpSpLocks/>
          </p:cNvGrpSpPr>
          <p:nvPr/>
        </p:nvGrpSpPr>
        <p:grpSpPr bwMode="auto">
          <a:xfrm>
            <a:off x="1903412" y="2831042"/>
            <a:ext cx="4878388" cy="381000"/>
            <a:chOff x="1200" y="1152"/>
            <a:chExt cx="3073" cy="240"/>
          </a:xfrm>
        </p:grpSpPr>
        <p:sp>
          <p:nvSpPr>
            <p:cNvPr id="33806" name="Text Box 1028"/>
            <p:cNvSpPr txBox="1">
              <a:spLocks noChangeArrowheads="1"/>
            </p:cNvSpPr>
            <p:nvPr/>
          </p:nvSpPr>
          <p:spPr bwMode="auto">
            <a:xfrm>
              <a:off x="1200" y="1152"/>
              <a:ext cx="30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pitchFamily="34" charset="0"/>
                  <a:cs typeface="Arial" pitchFamily="34" charset="0"/>
                </a:rPr>
                <a:t>q w e r t y u i o p a s d f g h j k l z x c v b n m</a:t>
              </a:r>
            </a:p>
          </p:txBody>
        </p:sp>
        <p:sp>
          <p:nvSpPr>
            <p:cNvPr id="33807" name="Rectangle 1031"/>
            <p:cNvSpPr>
              <a:spLocks noChangeArrowheads="1"/>
            </p:cNvSpPr>
            <p:nvPr/>
          </p:nvSpPr>
          <p:spPr bwMode="auto">
            <a:xfrm>
              <a:off x="2434" y="1152"/>
              <a:ext cx="624" cy="240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039"/>
          <p:cNvGrpSpPr>
            <a:grpSpLocks/>
          </p:cNvGrpSpPr>
          <p:nvPr/>
        </p:nvGrpSpPr>
        <p:grpSpPr bwMode="auto">
          <a:xfrm>
            <a:off x="1905000" y="3663421"/>
            <a:ext cx="4878388" cy="381000"/>
            <a:chOff x="1200" y="1776"/>
            <a:chExt cx="3073" cy="240"/>
          </a:xfrm>
        </p:grpSpPr>
        <p:sp>
          <p:nvSpPr>
            <p:cNvPr id="33804" name="Text Box 1029"/>
            <p:cNvSpPr txBox="1">
              <a:spLocks noChangeArrowheads="1"/>
            </p:cNvSpPr>
            <p:nvPr/>
          </p:nvSpPr>
          <p:spPr bwMode="auto">
            <a:xfrm>
              <a:off x="1200" y="1776"/>
              <a:ext cx="30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pitchFamily="34" charset="0"/>
                  <a:cs typeface="Arial" pitchFamily="34" charset="0"/>
                </a:rPr>
                <a:t>q w e r t y u i o p a s d f g h j k l z x c v b n m</a:t>
              </a:r>
            </a:p>
          </p:txBody>
        </p:sp>
        <p:sp>
          <p:nvSpPr>
            <p:cNvPr id="33805" name="Rectangle 1032"/>
            <p:cNvSpPr>
              <a:spLocks noChangeArrowheads="1"/>
            </p:cNvSpPr>
            <p:nvPr/>
          </p:nvSpPr>
          <p:spPr bwMode="auto">
            <a:xfrm>
              <a:off x="2520" y="1776"/>
              <a:ext cx="648" cy="240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1040"/>
          <p:cNvGrpSpPr>
            <a:grpSpLocks/>
          </p:cNvGrpSpPr>
          <p:nvPr/>
        </p:nvGrpSpPr>
        <p:grpSpPr bwMode="auto">
          <a:xfrm>
            <a:off x="1905000" y="4495800"/>
            <a:ext cx="4878388" cy="381000"/>
            <a:chOff x="1200" y="2400"/>
            <a:chExt cx="3073" cy="240"/>
          </a:xfrm>
        </p:grpSpPr>
        <p:sp>
          <p:nvSpPr>
            <p:cNvPr id="33802" name="Text Box 1030"/>
            <p:cNvSpPr txBox="1">
              <a:spLocks noChangeArrowheads="1"/>
            </p:cNvSpPr>
            <p:nvPr/>
          </p:nvSpPr>
          <p:spPr bwMode="auto">
            <a:xfrm>
              <a:off x="1200" y="2400"/>
              <a:ext cx="30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itchFamily="34" charset="0"/>
                  <a:cs typeface="Arial" pitchFamily="34" charset="0"/>
                </a:rPr>
                <a:t>q w e r t y u </a:t>
              </a:r>
              <a:r>
                <a:rPr lang="en-US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 o p a s d f g h j k l z x c v b n m</a:t>
              </a:r>
            </a:p>
          </p:txBody>
        </p:sp>
        <p:sp>
          <p:nvSpPr>
            <p:cNvPr id="33803" name="Rectangle 1033"/>
            <p:cNvSpPr>
              <a:spLocks noChangeArrowheads="1"/>
            </p:cNvSpPr>
            <p:nvPr/>
          </p:nvSpPr>
          <p:spPr bwMode="auto">
            <a:xfrm>
              <a:off x="2619" y="2400"/>
              <a:ext cx="627" cy="240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799" name="Text Box 1034"/>
          <p:cNvSpPr txBox="1">
            <a:spLocks noChangeArrowheads="1"/>
          </p:cNvSpPr>
          <p:nvPr/>
        </p:nvSpPr>
        <p:spPr bwMode="auto">
          <a:xfrm>
            <a:off x="3032125" y="5105400"/>
            <a:ext cx="2531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Past                  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800" name="Line 1035"/>
          <p:cNvSpPr>
            <a:spLocks noChangeShapeType="1"/>
          </p:cNvSpPr>
          <p:nvPr/>
        </p:nvSpPr>
        <p:spPr bwMode="auto">
          <a:xfrm flipH="1">
            <a:off x="2286000" y="5302250"/>
            <a:ext cx="6858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Line 1036"/>
          <p:cNvSpPr>
            <a:spLocks noChangeShapeType="1"/>
          </p:cNvSpPr>
          <p:nvPr/>
        </p:nvSpPr>
        <p:spPr bwMode="auto">
          <a:xfrm>
            <a:off x="5486400" y="5302250"/>
            <a:ext cx="609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0" y="1447800"/>
            <a:ext cx="681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 = 7</a:t>
            </a:r>
          </a:p>
        </p:txBody>
      </p:sp>
    </p:spTree>
    <p:extLst>
      <p:ext uri="{BB962C8B-B14F-4D97-AF65-F5344CB8AC3E}">
        <p14:creationId xmlns:p14="http://schemas.microsoft.com/office/powerpoint/2010/main" val="51289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Counting Bits </a:t>
            </a:r>
            <a:r>
              <a:rPr lang="en-US" dirty="0" smtClean="0">
                <a:ea typeface="+mj-ea"/>
              </a:rPr>
              <a:t>(</a:t>
            </a:r>
            <a:r>
              <a:rPr lang="en-US" dirty="0">
                <a:ea typeface="+mj-ea"/>
              </a:rPr>
              <a:t>1)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Problem: </a:t>
            </a:r>
          </a:p>
          <a:p>
            <a:pPr lvl="1"/>
            <a:r>
              <a:rPr lang="en-US" dirty="0"/>
              <a:t>Given a stream </a:t>
            </a:r>
            <a:r>
              <a:rPr lang="en-US" dirty="0" smtClean="0"/>
              <a:t>of </a:t>
            </a:r>
            <a:r>
              <a:rPr lang="en-US" b="1" dirty="0" smtClean="0"/>
              <a:t>0</a:t>
            </a:r>
            <a:r>
              <a:rPr lang="en-US" dirty="0" smtClean="0"/>
              <a:t>s and </a:t>
            </a:r>
            <a:r>
              <a:rPr lang="en-US" b="1" dirty="0" smtClean="0"/>
              <a:t>1</a:t>
            </a:r>
            <a:r>
              <a:rPr lang="en-US" dirty="0" smtClean="0"/>
              <a:t>s</a:t>
            </a:r>
          </a:p>
          <a:p>
            <a:pPr lvl="1"/>
            <a:r>
              <a:rPr lang="en-US" dirty="0" smtClean="0"/>
              <a:t>Be prepared to answer queries of the form:</a:t>
            </a:r>
            <a:br>
              <a:rPr lang="en-US" dirty="0" smtClean="0"/>
            </a:br>
            <a:r>
              <a:rPr lang="en-US" b="1" dirty="0" smtClean="0">
                <a:solidFill>
                  <a:srgbClr val="D60093"/>
                </a:solidFill>
              </a:rPr>
              <a:t>How many 1s are in the last </a:t>
            </a:r>
            <a:r>
              <a:rPr lang="en-US" b="1" i="1" dirty="0" smtClean="0">
                <a:solidFill>
                  <a:srgbClr val="D60093"/>
                </a:solidFill>
              </a:rPr>
              <a:t>k </a:t>
            </a:r>
            <a:r>
              <a:rPr lang="en-US" b="1" dirty="0" smtClean="0">
                <a:solidFill>
                  <a:srgbClr val="D60093"/>
                </a:solidFill>
              </a:rPr>
              <a:t>bits?</a:t>
            </a:r>
            <a:r>
              <a:rPr lang="en-US" dirty="0" smtClean="0"/>
              <a:t> where </a:t>
            </a:r>
            <a:r>
              <a:rPr lang="en-US" b="1" i="1" dirty="0" smtClean="0"/>
              <a:t>k</a:t>
            </a:r>
            <a:r>
              <a:rPr lang="en-US" b="1" dirty="0" smtClean="0"/>
              <a:t> </a:t>
            </a:r>
            <a:r>
              <a:rPr lang="en-US" b="1" dirty="0" smtClean="0">
                <a:latin typeface="Lucida Sans Unicode" pitchFamily="34" charset="0"/>
              </a:rPr>
              <a:t>≤</a:t>
            </a:r>
            <a:r>
              <a:rPr lang="en-US" b="1" dirty="0" smtClean="0">
                <a:latin typeface="MS Shell Dlg" charset="0"/>
              </a:rPr>
              <a:t> </a:t>
            </a:r>
            <a:r>
              <a:rPr lang="en-US" b="1" i="1" dirty="0" smtClean="0"/>
              <a:t>N</a:t>
            </a:r>
            <a:endParaRPr lang="en-US" b="1" dirty="0" smtClean="0"/>
          </a:p>
          <a:p>
            <a:pPr lvl="8"/>
            <a:endParaRPr lang="en-US" dirty="0" smtClean="0">
              <a:solidFill>
                <a:srgbClr val="60B5CC"/>
              </a:solidFill>
            </a:endParaRPr>
          </a:p>
          <a:p>
            <a:r>
              <a:rPr lang="en-US" dirty="0"/>
              <a:t>Obvious </a:t>
            </a:r>
            <a:r>
              <a:rPr lang="en-US" dirty="0" smtClean="0"/>
              <a:t>solution: </a:t>
            </a:r>
          </a:p>
          <a:p>
            <a:pPr lvl="1"/>
            <a:r>
              <a:rPr lang="en-US" dirty="0" smtClean="0"/>
              <a:t>Store the most recent </a:t>
            </a:r>
            <a:r>
              <a:rPr lang="en-US" b="1" i="1" dirty="0" smtClean="0"/>
              <a:t>N</a:t>
            </a:r>
            <a:r>
              <a:rPr lang="en-US" dirty="0" smtClean="0"/>
              <a:t> bits</a:t>
            </a:r>
          </a:p>
          <a:p>
            <a:pPr lvl="2"/>
            <a:r>
              <a:rPr lang="en-US" dirty="0" smtClean="0">
                <a:ea typeface="ＭＳ Ｐゴシック" pitchFamily="34" charset="-128"/>
              </a:rPr>
              <a:t>When new bit comes in, discard the </a:t>
            </a:r>
            <a:r>
              <a:rPr lang="en-US" b="1" i="1" dirty="0" smtClean="0">
                <a:ea typeface="ＭＳ Ｐゴシック" pitchFamily="34" charset="-128"/>
              </a:rPr>
              <a:t>N</a:t>
            </a:r>
            <a:r>
              <a:rPr lang="en-US" b="1" dirty="0" smtClean="0">
                <a:ea typeface="ＭＳ Ｐゴシック" pitchFamily="34" charset="-128"/>
              </a:rPr>
              <a:t>+1</a:t>
            </a:r>
            <a:r>
              <a:rPr lang="en-US" b="1" baseline="30000" dirty="0" smtClean="0">
                <a:ea typeface="ＭＳ Ｐゴシック" pitchFamily="34" charset="-128"/>
              </a:rPr>
              <a:t>st</a:t>
            </a:r>
            <a:r>
              <a:rPr lang="en-US" dirty="0" smtClean="0">
                <a:ea typeface="ＭＳ Ｐゴシック" pitchFamily="34" charset="-128"/>
              </a:rPr>
              <a:t>  bit</a:t>
            </a:r>
          </a:p>
        </p:txBody>
      </p:sp>
      <p:sp>
        <p:nvSpPr>
          <p:cNvPr id="5" name="Text Box 1026"/>
          <p:cNvSpPr txBox="1">
            <a:spLocks noChangeArrowheads="1"/>
          </p:cNvSpPr>
          <p:nvPr/>
        </p:nvSpPr>
        <p:spPr bwMode="auto">
          <a:xfrm>
            <a:off x="1524000" y="4552950"/>
            <a:ext cx="4883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0 1 0 0 1 1 0 1 1 1 0 1 0 1 0 1 1 0 1 1 0 1 1 0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 Box 1034"/>
          <p:cNvSpPr txBox="1">
            <a:spLocks noChangeArrowheads="1"/>
          </p:cNvSpPr>
          <p:nvPr/>
        </p:nvSpPr>
        <p:spPr bwMode="auto">
          <a:xfrm>
            <a:off x="2422525" y="4948237"/>
            <a:ext cx="32367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Past                        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 Future</a:t>
            </a:r>
            <a:endParaRPr lang="en-US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1035"/>
          <p:cNvSpPr>
            <a:spLocks noChangeShapeType="1"/>
          </p:cNvSpPr>
          <p:nvPr/>
        </p:nvSpPr>
        <p:spPr bwMode="auto">
          <a:xfrm flipH="1">
            <a:off x="1676400" y="5145087"/>
            <a:ext cx="6858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1036"/>
          <p:cNvSpPr>
            <a:spLocks noChangeShapeType="1"/>
          </p:cNvSpPr>
          <p:nvPr/>
        </p:nvSpPr>
        <p:spPr bwMode="auto">
          <a:xfrm>
            <a:off x="5715000" y="5145087"/>
            <a:ext cx="609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027"/>
          <p:cNvSpPr>
            <a:spLocks noChangeArrowheads="1"/>
          </p:cNvSpPr>
          <p:nvPr/>
        </p:nvSpPr>
        <p:spPr bwMode="auto">
          <a:xfrm>
            <a:off x="4584119" y="4547116"/>
            <a:ext cx="1197556" cy="381000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4547116"/>
            <a:ext cx="1431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Suppose N=7</a:t>
            </a:r>
          </a:p>
        </p:txBody>
      </p:sp>
    </p:spTree>
    <p:extLst>
      <p:ext uri="{BB962C8B-B14F-4D97-AF65-F5344CB8AC3E}">
        <p14:creationId xmlns:p14="http://schemas.microsoft.com/office/powerpoint/2010/main" val="11645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Counting Bits </a:t>
            </a:r>
            <a:r>
              <a:rPr lang="en-US" dirty="0" smtClean="0">
                <a:ea typeface="+mj-ea"/>
              </a:rPr>
              <a:t>(</a:t>
            </a:r>
            <a:r>
              <a:rPr lang="en-US" dirty="0">
                <a:ea typeface="+mj-ea"/>
              </a:rPr>
              <a:t>2)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You can not get an exact answer without storing the entire window</a:t>
            </a:r>
          </a:p>
          <a:p>
            <a:pPr lvl="8"/>
            <a:endParaRPr lang="en-US" dirty="0" smtClean="0">
              <a:solidFill>
                <a:srgbClr val="CC3300"/>
              </a:solidFill>
            </a:endParaRPr>
          </a:p>
          <a:p>
            <a:r>
              <a:rPr lang="en-US" dirty="0">
                <a:ea typeface="ＭＳ Ｐゴシック" pitchFamily="34" charset="-128"/>
              </a:rPr>
              <a:t>Real Problem: </a:t>
            </a:r>
            <a:br>
              <a:rPr lang="en-US" dirty="0">
                <a:ea typeface="ＭＳ Ｐゴシック" pitchFamily="34" charset="-128"/>
              </a:rPr>
            </a:br>
            <a:r>
              <a:rPr lang="en-US" b="1" dirty="0" smtClean="0">
                <a:solidFill>
                  <a:srgbClr val="D60093"/>
                </a:solidFill>
              </a:rPr>
              <a:t>What if we cannot afford to store </a:t>
            </a:r>
            <a:r>
              <a:rPr lang="en-US" b="1" i="1" dirty="0" smtClean="0">
                <a:solidFill>
                  <a:srgbClr val="D60093"/>
                </a:solidFill>
              </a:rPr>
              <a:t>N</a:t>
            </a:r>
            <a:r>
              <a:rPr lang="en-US" b="1" dirty="0" smtClean="0">
                <a:solidFill>
                  <a:srgbClr val="D60093"/>
                </a:solidFill>
              </a:rPr>
              <a:t> bits?</a:t>
            </a:r>
          </a:p>
          <a:p>
            <a:pPr lvl="1"/>
            <a:r>
              <a:rPr lang="en-US" b="1" dirty="0" smtClean="0">
                <a:ea typeface="ＭＳ Ｐゴシック" pitchFamily="34" charset="-128"/>
              </a:rPr>
              <a:t>E.g.</a:t>
            </a:r>
            <a:r>
              <a:rPr lang="en-US" dirty="0" smtClean="0">
                <a:ea typeface="ＭＳ Ｐゴシック" pitchFamily="34" charset="-128"/>
              </a:rPr>
              <a:t>, we’re processing 1 billion streams and </a:t>
            </a:r>
            <a:r>
              <a:rPr lang="en-US" b="1" i="1" dirty="0" smtClean="0">
                <a:ea typeface="ＭＳ Ｐゴシック" pitchFamily="34" charset="-128"/>
              </a:rPr>
              <a:t>N </a:t>
            </a:r>
            <a:r>
              <a:rPr lang="en-US" b="1" dirty="0" smtClean="0">
                <a:ea typeface="ＭＳ Ｐゴシック" pitchFamily="34" charset="-128"/>
              </a:rPr>
              <a:t> = 1 billion</a:t>
            </a:r>
          </a:p>
          <a:p>
            <a:pPr lvl="8"/>
            <a:endParaRPr lang="en-US" dirty="0" smtClean="0">
              <a:ea typeface="ＭＳ Ｐゴシック" pitchFamily="34" charset="-128"/>
            </a:endParaRPr>
          </a:p>
          <a:p>
            <a:pPr lvl="8"/>
            <a:endParaRPr lang="en-US" dirty="0" smtClean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But we are happy with an approximate answer</a:t>
            </a:r>
          </a:p>
        </p:txBody>
      </p:sp>
      <p:sp>
        <p:nvSpPr>
          <p:cNvPr id="7" name="Text Box 1026"/>
          <p:cNvSpPr txBox="1">
            <a:spLocks noChangeArrowheads="1"/>
          </p:cNvSpPr>
          <p:nvPr/>
        </p:nvSpPr>
        <p:spPr bwMode="auto">
          <a:xfrm>
            <a:off x="1971675" y="4228684"/>
            <a:ext cx="4883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0 1 0 0 1 1 0 1 1 1 0 1 0 1 0 1 1 0 1 1 0 1 1 0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 Box 1034"/>
          <p:cNvSpPr txBox="1">
            <a:spLocks noChangeArrowheads="1"/>
          </p:cNvSpPr>
          <p:nvPr/>
        </p:nvSpPr>
        <p:spPr bwMode="auto">
          <a:xfrm>
            <a:off x="2870200" y="4623971"/>
            <a:ext cx="2284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Past         </a:t>
            </a:r>
            <a:r>
              <a:rPr lang="en-US" sz="1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1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Future</a:t>
            </a:r>
          </a:p>
        </p:txBody>
      </p:sp>
      <p:sp>
        <p:nvSpPr>
          <p:cNvPr id="9" name="Line 1035"/>
          <p:cNvSpPr>
            <a:spLocks noChangeShapeType="1"/>
          </p:cNvSpPr>
          <p:nvPr/>
        </p:nvSpPr>
        <p:spPr bwMode="auto">
          <a:xfrm flipH="1">
            <a:off x="2276475" y="4804588"/>
            <a:ext cx="6858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600"/>
          </a:p>
        </p:txBody>
      </p:sp>
      <p:sp>
        <p:nvSpPr>
          <p:cNvPr id="10" name="Line 1036"/>
          <p:cNvSpPr>
            <a:spLocks noChangeShapeType="1"/>
          </p:cNvSpPr>
          <p:nvPr/>
        </p:nvSpPr>
        <p:spPr bwMode="auto">
          <a:xfrm>
            <a:off x="5019675" y="4804588"/>
            <a:ext cx="609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27"/>
          <p:cNvSpPr>
            <a:spLocks noChangeArrowheads="1"/>
          </p:cNvSpPr>
          <p:nvPr/>
        </p:nvSpPr>
        <p:spPr bwMode="auto">
          <a:xfrm>
            <a:off x="5019913" y="4219159"/>
            <a:ext cx="1187118" cy="381000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950402" y="4175041"/>
            <a:ext cx="1295400" cy="4394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50402" y="4175041"/>
            <a:ext cx="1345623" cy="45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0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Data Streams</a:t>
            </a:r>
            <a:endParaRPr lang="en-US" dirty="0">
              <a:ea typeface="+mj-ea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many data mining situations, we do not know the entire data set in advance</a:t>
            </a:r>
          </a:p>
          <a:p>
            <a:endParaRPr lang="en-US" dirty="0" smtClean="0"/>
          </a:p>
          <a:p>
            <a:r>
              <a:rPr lang="en-US" dirty="0">
                <a:ea typeface="ＭＳ Ｐゴシック" pitchFamily="34" charset="-128"/>
              </a:rPr>
              <a:t>Stream Management is </a:t>
            </a:r>
            <a:r>
              <a:rPr lang="en-US" dirty="0" smtClean="0"/>
              <a:t>important when the input rate is controlled </a:t>
            </a:r>
            <a:r>
              <a:rPr lang="en-US" b="1" dirty="0" smtClean="0">
                <a:solidFill>
                  <a:srgbClr val="0000FF"/>
                </a:solidFill>
              </a:rPr>
              <a:t>externally:</a:t>
            </a:r>
            <a:endParaRPr lang="en-US" dirty="0" smtClean="0">
              <a:solidFill>
                <a:schemeClr val="accent3"/>
              </a:solidFill>
            </a:endParaRPr>
          </a:p>
          <a:p>
            <a:pPr lvl="1"/>
            <a:r>
              <a:rPr lang="en-US" dirty="0" smtClean="0">
                <a:ea typeface="ＭＳ Ｐゴシック" pitchFamily="34" charset="-128"/>
              </a:rPr>
              <a:t>Google queries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Twitter or Facebook status updates</a:t>
            </a:r>
          </a:p>
          <a:p>
            <a:pPr lvl="1"/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We can think of the </a:t>
            </a:r>
            <a:r>
              <a:rPr lang="en-US" b="1" dirty="0" smtClean="0">
                <a:solidFill>
                  <a:srgbClr val="D60093"/>
                </a:solidFill>
                <a:ea typeface="ＭＳ Ｐゴシック" pitchFamily="34" charset="-128"/>
              </a:rPr>
              <a:t>data</a:t>
            </a:r>
            <a:r>
              <a:rPr lang="en-US" dirty="0" smtClean="0">
                <a:solidFill>
                  <a:srgbClr val="D60093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as </a:t>
            </a:r>
            <a:r>
              <a:rPr lang="en-US" b="1" dirty="0" smtClean="0">
                <a:solidFill>
                  <a:srgbClr val="D60093"/>
                </a:solidFill>
                <a:ea typeface="ＭＳ Ｐゴシック" pitchFamily="34" charset="-128"/>
              </a:rPr>
              <a:t>infinite</a:t>
            </a:r>
            <a:r>
              <a:rPr lang="en-US" dirty="0" smtClean="0">
                <a:solidFill>
                  <a:srgbClr val="D60093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and </a:t>
            </a:r>
            <a:r>
              <a:rPr lang="en-US" b="1" dirty="0" smtClean="0">
                <a:solidFill>
                  <a:srgbClr val="D60093"/>
                </a:solidFill>
                <a:ea typeface="ＭＳ Ｐゴシック" pitchFamily="34" charset="-128"/>
              </a:rPr>
              <a:t>non-stationary</a:t>
            </a:r>
            <a:r>
              <a:rPr lang="en-US" dirty="0" smtClean="0">
                <a:solidFill>
                  <a:srgbClr val="D60093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(the distribution changes over time)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pPr lvl="1"/>
            <a:endParaRPr 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076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attempt: Simple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210175"/>
              </a:xfrm>
            </p:spPr>
            <p:txBody>
              <a:bodyPr>
                <a:normAutofit/>
              </a:bodyPr>
              <a:lstStyle/>
              <a:p>
                <a:r>
                  <a:rPr lang="en-US" u="sng" dirty="0" smtClean="0"/>
                  <a:t>Q:</a:t>
                </a:r>
                <a:r>
                  <a:rPr lang="en-US" dirty="0" smtClean="0"/>
                  <a:t> How many 1s are in the last </a:t>
                </a:r>
                <a:r>
                  <a:rPr lang="en-US" b="1" i="1" dirty="0" smtClean="0"/>
                  <a:t>N</a:t>
                </a:r>
                <a:r>
                  <a:rPr lang="en-US" dirty="0" smtClean="0"/>
                  <a:t> bits?</a:t>
                </a:r>
              </a:p>
              <a:p>
                <a:r>
                  <a:rPr lang="en-US" dirty="0" smtClean="0"/>
                  <a:t>A simple solution that does not really solve our problem: 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Uniformity Assumption</a:t>
                </a:r>
              </a:p>
              <a:p>
                <a:endParaRPr lang="en-US" dirty="0" smtClean="0">
                  <a:solidFill>
                    <a:schemeClr val="accent2"/>
                  </a:solidFill>
                </a:endParaRPr>
              </a:p>
              <a:p>
                <a:endParaRPr lang="en-US" dirty="0" smtClean="0">
                  <a:solidFill>
                    <a:schemeClr val="accent2"/>
                  </a:solidFill>
                </a:endParaRPr>
              </a:p>
              <a:p>
                <a:r>
                  <a:rPr lang="en-US" dirty="0"/>
                  <a:t>Maintain 2 counters: </a:t>
                </a:r>
              </a:p>
              <a:p>
                <a:pPr lvl="1"/>
                <a:r>
                  <a:rPr lang="en-US" b="1" i="1" dirty="0" smtClean="0"/>
                  <a:t>S</a:t>
                </a:r>
                <a:r>
                  <a:rPr lang="en-US" dirty="0" smtClean="0"/>
                  <a:t>: number of 1s </a:t>
                </a:r>
                <a:r>
                  <a:rPr lang="en-US" dirty="0"/>
                  <a:t>from the beginning of the stream</a:t>
                </a:r>
                <a:endParaRPr lang="en-US" dirty="0" smtClean="0"/>
              </a:p>
              <a:p>
                <a:pPr lvl="1"/>
                <a:r>
                  <a:rPr lang="en-US" b="1" i="1" dirty="0" smtClean="0"/>
                  <a:t>Z</a:t>
                </a:r>
                <a:r>
                  <a:rPr lang="en-US" dirty="0" smtClean="0"/>
                  <a:t>: number of 0s from the beginning of the stream</a:t>
                </a:r>
              </a:p>
              <a:p>
                <a:r>
                  <a:rPr lang="en-US" dirty="0"/>
                  <a:t>How many 1s are in the last </a:t>
                </a:r>
                <a:r>
                  <a:rPr lang="en-US" b="1" i="1" dirty="0"/>
                  <a:t>N</a:t>
                </a:r>
                <a:r>
                  <a:rPr lang="en-US" dirty="0"/>
                  <a:t> bits?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0000FF"/>
                        </a:solidFill>
                        <a:latin typeface="Cambria Math"/>
                      </a:rPr>
                      <m:t>𝑵</m:t>
                    </m:r>
                    <m:r>
                      <a:rPr lang="en-US" b="1" i="1" dirty="0" smtClean="0">
                        <a:solidFill>
                          <a:srgbClr val="0000FF"/>
                        </a:solidFill>
                        <a:latin typeface="Cambria Math"/>
                      </a:rPr>
                      <m:t>∙</m:t>
                    </m:r>
                    <m:f>
                      <m:fPr>
                        <m:ctrlP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𝑺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dirty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𝒁</m:t>
                        </m:r>
                      </m:den>
                    </m:f>
                  </m:oMath>
                </a14:m>
                <a:endParaRPr lang="en-US" b="1" dirty="0" smtClean="0">
                  <a:solidFill>
                    <a:srgbClr val="0000FF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But, what if stream is non-uniform?</a:t>
                </a:r>
              </a:p>
              <a:p>
                <a:pPr lvl="1"/>
                <a:r>
                  <a:rPr lang="en-US" dirty="0" smtClean="0">
                    <a:solidFill>
                      <a:srgbClr val="FF0000"/>
                    </a:solidFill>
                  </a:rPr>
                  <a:t>What if distribution changes over time?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210175"/>
              </a:xfrm>
              <a:blipFill rotWithShape="1">
                <a:blip r:embed="rId2"/>
                <a:stretch>
                  <a:fillRect l="-296" t="-585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5250" y="2425283"/>
            <a:ext cx="8970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0 1 0 0 1 1 1 0 0 0 1 0 1 0 0 1 0 0 0 1 0 1 1 0 1 1 0 1 1 1 0 0 1 0 1 0 1 1 0 0 1 1 0 1 0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545638" y="2152233"/>
            <a:ext cx="5410200" cy="369332"/>
            <a:chOff x="3429000" y="3443287"/>
            <a:chExt cx="5410200" cy="369332"/>
          </a:xfrm>
        </p:grpSpPr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5622925" y="3443287"/>
              <a:ext cx="35137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N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H="1">
              <a:off x="3429000" y="3640137"/>
              <a:ext cx="22098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6019800" y="3640137"/>
              <a:ext cx="28194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538874" y="2671346"/>
            <a:ext cx="3395576" cy="338554"/>
            <a:chOff x="125499" y="3505200"/>
            <a:chExt cx="3395576" cy="338554"/>
          </a:xfrm>
        </p:grpSpPr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762000" y="3505200"/>
              <a:ext cx="22846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Past              </a:t>
              </a:r>
              <a:r>
                <a:rPr lang="en-US" sz="1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1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Future</a:t>
              </a:r>
            </a:p>
          </p:txBody>
        </p:sp>
        <p:sp>
          <p:nvSpPr>
            <p:cNvPr id="13" name="Line 1035"/>
            <p:cNvSpPr>
              <a:spLocks noChangeShapeType="1"/>
            </p:cNvSpPr>
            <p:nvPr/>
          </p:nvSpPr>
          <p:spPr bwMode="auto">
            <a:xfrm flipH="1">
              <a:off x="125499" y="3678988"/>
              <a:ext cx="68580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" name="Line 1036"/>
            <p:cNvSpPr>
              <a:spLocks noChangeShapeType="1"/>
            </p:cNvSpPr>
            <p:nvPr/>
          </p:nvSpPr>
          <p:spPr bwMode="auto">
            <a:xfrm>
              <a:off x="2911475" y="3702050"/>
              <a:ext cx="60960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293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460375"/>
            <a:ext cx="8077200" cy="609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ea typeface="+mj-ea"/>
              </a:rPr>
              <a:t>The </a:t>
            </a:r>
            <a:r>
              <a:rPr lang="en-US" sz="2800" dirty="0" err="1">
                <a:ea typeface="+mj-ea"/>
              </a:rPr>
              <a:t>Datar-Gionis-Indyk-Motwani</a:t>
            </a:r>
            <a:r>
              <a:rPr lang="en-US" sz="2800" dirty="0">
                <a:ea typeface="+mj-ea"/>
              </a:rPr>
              <a:t> </a:t>
            </a:r>
            <a:r>
              <a:rPr lang="en-US" sz="2800" dirty="0" smtClean="0">
                <a:ea typeface="+mj-ea"/>
              </a:rPr>
              <a:t>(</a:t>
            </a:r>
            <a:r>
              <a:rPr lang="en-US" sz="2800" dirty="0"/>
              <a:t>DGIM</a:t>
            </a:r>
            <a:r>
              <a:rPr lang="en-US" sz="2800" dirty="0" smtClean="0">
                <a:ea typeface="+mj-ea"/>
              </a:rPr>
              <a:t>) Algorithm</a:t>
            </a:r>
            <a:endParaRPr lang="en-US" sz="2800" dirty="0">
              <a:ea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8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AU" dirty="0"/>
                  <a:t>Maintaining Stream Statistics over Sliding </a:t>
                </a:r>
                <a:r>
                  <a:rPr lang="en-AU" dirty="0" smtClean="0"/>
                  <a:t>Windows (SODA’02)</a:t>
                </a:r>
                <a:endParaRPr lang="en-US" b="1" dirty="0" smtClean="0">
                  <a:solidFill>
                    <a:srgbClr val="D60093"/>
                  </a:solidFill>
                </a:endParaRPr>
              </a:p>
              <a:p>
                <a:endParaRPr lang="en-US" b="1" dirty="0">
                  <a:solidFill>
                    <a:srgbClr val="D60093"/>
                  </a:solidFill>
                </a:endParaRPr>
              </a:p>
              <a:p>
                <a:r>
                  <a:rPr lang="en-US" dirty="0"/>
                  <a:t>DGIM solution that does not assume uniformity</a:t>
                </a:r>
              </a:p>
              <a:p>
                <a:pPr lvl="8"/>
                <a:endParaRPr lang="en-US" dirty="0" smtClean="0"/>
              </a:p>
              <a:p>
                <a:r>
                  <a:rPr lang="en-US" dirty="0" smtClean="0"/>
                  <a:t>We store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𝑶</m:t>
                    </m:r>
                    <m:r>
                      <a:rPr lang="en-US" b="1" i="1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 smtClean="0">
                        <a:latin typeface="Cambria Math"/>
                      </a:rPr>
                      <m:t>log</m:t>
                    </m:r>
                    <m:r>
                      <a:rPr lang="en-US" b="1" i="1" baseline="30000" dirty="0" smtClean="0">
                        <a:latin typeface="Cambria Math"/>
                      </a:rPr>
                      <m:t>𝟐</m:t>
                    </m:r>
                    <m:r>
                      <a:rPr lang="en-US" b="1" i="1" dirty="0" smtClean="0">
                        <a:latin typeface="Cambria Math"/>
                      </a:rPr>
                      <m:t>𝑵</m:t>
                    </m:r>
                    <m:r>
                      <a:rPr lang="en-US" b="1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bits per stream</a:t>
                </a:r>
              </a:p>
              <a:p>
                <a:pPr lvl="8"/>
                <a:endParaRPr lang="en-US" dirty="0" smtClean="0"/>
              </a:p>
              <a:p>
                <a:r>
                  <a:rPr lang="en-US" dirty="0">
                    <a:ea typeface="ＭＳ Ｐゴシック" pitchFamily="34" charset="-128"/>
                  </a:rPr>
                  <a:t>Solution gives approximate answer, never off by more than 50%</a:t>
                </a:r>
              </a:p>
              <a:p>
                <a:pPr lvl="1"/>
                <a:r>
                  <a:rPr lang="en-US" dirty="0" smtClean="0">
                    <a:ea typeface="ＭＳ Ｐゴシック" pitchFamily="34" charset="-128"/>
                  </a:rPr>
                  <a:t>Error factor can be reduced to any fraction &gt; 0, with more complicated algorithm and proportionally more stored bits</a:t>
                </a:r>
              </a:p>
            </p:txBody>
          </p:sp>
        </mc:Choice>
        <mc:Fallback xmlns="">
          <p:sp>
            <p:nvSpPr>
              <p:cNvPr id="3686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82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+mj-ea"/>
              </a:rPr>
              <a:t>Idea: Exponential Windows</a:t>
            </a:r>
            <a:endParaRPr lang="en-US" dirty="0">
              <a:ea typeface="+mj-ea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 that doesn’t (quite) work:</a:t>
            </a:r>
          </a:p>
          <a:p>
            <a:pPr lvl="1"/>
            <a:r>
              <a:rPr lang="en-US" dirty="0" smtClean="0"/>
              <a:t>Summarize </a:t>
            </a:r>
            <a:r>
              <a:rPr lang="en-US" b="1" dirty="0" smtClean="0"/>
              <a:t>exponentially increasing </a:t>
            </a:r>
            <a:r>
              <a:rPr lang="en-US" dirty="0" smtClean="0"/>
              <a:t>regions of the stream, looking backward</a:t>
            </a:r>
          </a:p>
          <a:p>
            <a:pPr lvl="1"/>
            <a:r>
              <a:rPr lang="en-US" dirty="0" smtClean="0"/>
              <a:t>Drop small regions if they begin at the same point as a larger region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626" y="4845257"/>
            <a:ext cx="89820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0 1 0 0 1 1 1 0 0 0 1 0 1 0 0 1 0 0 0 1 0 1 1 0 1 1 0 1 1 1 0 0 1 0 1 0 1 1 0 0 1 1 0 1 0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678488" y="5105607"/>
            <a:ext cx="344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484563" y="5302457"/>
            <a:ext cx="2209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6075363" y="5302456"/>
            <a:ext cx="2895600" cy="1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350963" y="3643520"/>
            <a:ext cx="2057400" cy="461665"/>
            <a:chOff x="1295400" y="3815411"/>
            <a:chExt cx="2057400" cy="461665"/>
          </a:xfrm>
        </p:grpSpPr>
        <p:sp>
          <p:nvSpPr>
            <p:cNvPr id="18" name="Line 21"/>
            <p:cNvSpPr>
              <a:spLocks noChangeShapeType="1"/>
            </p:cNvSpPr>
            <p:nvPr/>
          </p:nvSpPr>
          <p:spPr bwMode="auto">
            <a:xfrm flipH="1" flipV="1">
              <a:off x="1295400" y="4018905"/>
              <a:ext cx="838200" cy="223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2667000" y="4021137"/>
              <a:ext cx="6858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2209800" y="3815411"/>
              <a:ext cx="32252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008000"/>
                  </a:solidFill>
                </a:rPr>
                <a:t>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50963" y="3321257"/>
            <a:ext cx="7620000" cy="1524000"/>
            <a:chOff x="1295400" y="3487737"/>
            <a:chExt cx="7620000" cy="152400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8763000" y="4706937"/>
              <a:ext cx="152400" cy="3048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534400" y="4706937"/>
              <a:ext cx="152400" cy="3048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8348634" y="4402137"/>
              <a:ext cx="338166" cy="304800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942834" y="4402137"/>
              <a:ext cx="341322" cy="304800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537034" y="4097337"/>
              <a:ext cx="747121" cy="304800"/>
            </a:xfrm>
            <a:prstGeom prst="rect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781800" y="4097337"/>
              <a:ext cx="685800" cy="304800"/>
            </a:xfrm>
            <a:prstGeom prst="rect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943600" y="3792537"/>
              <a:ext cx="1524000" cy="304800"/>
            </a:xfrm>
            <a:prstGeom prst="rect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4419600" y="3487737"/>
              <a:ext cx="3048000" cy="304800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sp>
          <p:nvSpPr>
            <p:cNvPr id="20" name="Rectangle 24"/>
            <p:cNvSpPr>
              <a:spLocks noChangeArrowheads="1"/>
            </p:cNvSpPr>
            <p:nvPr/>
          </p:nvSpPr>
          <p:spPr bwMode="auto">
            <a:xfrm>
              <a:off x="1295400" y="3487737"/>
              <a:ext cx="3048000" cy="304800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459824" y="5435589"/>
            <a:ext cx="63775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We can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reconstruct </a:t>
            </a:r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the count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of the </a:t>
            </a:r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last </a:t>
            </a:r>
            <a:r>
              <a:rPr lang="en-US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bits, except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we are not </a:t>
            </a:r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sure how many of the 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last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1s</a:t>
            </a: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are included in the </a:t>
            </a:r>
            <a:r>
              <a:rPr lang="en-US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04" y="2812523"/>
            <a:ext cx="1219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Window of width 16 has 6 1s</a:t>
            </a:r>
            <a:endParaRPr lang="en-US" sz="1600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046163" y="3228021"/>
            <a:ext cx="1752600" cy="245636"/>
          </a:xfrm>
          <a:prstGeom prst="straightConnector1">
            <a:avLst/>
          </a:prstGeom>
          <a:ln w="12700">
            <a:solidFill>
              <a:srgbClr val="008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V="1">
            <a:off x="3456643" y="3643520"/>
            <a:ext cx="0" cy="1658938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75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 animBg="1"/>
      <p:bldP spid="16" grpId="0" animBg="1"/>
      <p:bldP spid="21" grpId="0"/>
      <p:bldP spid="2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</a:t>
            </a:r>
            <a:r>
              <a:rPr lang="en-US" dirty="0"/>
              <a:t>Good?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19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Stores only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/>
                      </a:rPr>
                      <m:t>𝑶</m:t>
                    </m:r>
                    <m:r>
                      <a:rPr lang="en-US" b="1" i="1" dirty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 smtClean="0">
                        <a:latin typeface="Cambria Math"/>
                      </a:rPr>
                      <m:t>log</m:t>
                    </m:r>
                    <m:r>
                      <a:rPr lang="en-US" b="1" i="1" baseline="30000" dirty="0" smtClean="0">
                        <a:latin typeface="Cambria Math"/>
                      </a:rPr>
                      <m:t>𝟐</m:t>
                    </m:r>
                    <m:r>
                      <a:rPr lang="en-US" b="1" i="1" dirty="0">
                        <a:latin typeface="Cambria Math"/>
                      </a:rPr>
                      <m:t>⁡</m:t>
                    </m:r>
                    <m:r>
                      <a:rPr lang="en-US" b="1" i="1" dirty="0">
                        <a:latin typeface="Cambria Math"/>
                      </a:rPr>
                      <m:t>𝑵</m:t>
                    </m:r>
                    <m:r>
                      <a:rPr lang="en-US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bits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𝑶</m:t>
                    </m:r>
                    <m:r>
                      <a:rPr lang="en-US" b="1" i="1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 smtClean="0">
                        <a:latin typeface="Cambria Math"/>
                      </a:rPr>
                      <m:t>log</m:t>
                    </m:r>
                    <m:r>
                      <a:rPr lang="en-US" b="1" i="1" dirty="0" smtClean="0">
                        <a:latin typeface="Cambria Math"/>
                      </a:rPr>
                      <m:t>⁡</m:t>
                    </m:r>
                    <m:r>
                      <a:rPr lang="en-US" b="1" i="1" dirty="0" smtClean="0">
                        <a:latin typeface="Cambria Math"/>
                      </a:rPr>
                      <m:t>𝑵</m:t>
                    </m:r>
                    <m:r>
                      <a:rPr lang="en-US" b="1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counts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b="1" i="1" dirty="0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b="1" i="1" dirty="0">
                        <a:latin typeface="Cambria Math"/>
                      </a:rPr>
                      <m:t>𝑵</m:t>
                    </m:r>
                  </m:oMath>
                </a14:m>
                <a:r>
                  <a:rPr lang="en-US" dirty="0"/>
                  <a:t>  bits </a:t>
                </a:r>
                <a:r>
                  <a:rPr lang="en-US" dirty="0" smtClean="0"/>
                  <a:t>each</a:t>
                </a:r>
              </a:p>
              <a:p>
                <a:pPr lvl="8"/>
                <a:endParaRPr lang="en-US" dirty="0" smtClean="0"/>
              </a:p>
              <a:p>
                <a:r>
                  <a:rPr lang="en-US" dirty="0"/>
                  <a:t>Easy update as more bits enter</a:t>
                </a:r>
              </a:p>
              <a:p>
                <a:pPr lvl="8"/>
                <a:endParaRPr lang="en-US" dirty="0">
                  <a:ea typeface="MS PGothic" pitchFamily="34" charset="-128"/>
                </a:endParaRPr>
              </a:p>
              <a:p>
                <a:r>
                  <a:rPr lang="en-US" dirty="0" smtClean="0"/>
                  <a:t>Error </a:t>
                </a:r>
                <a:r>
                  <a:rPr lang="en-US" dirty="0"/>
                  <a:t>in count no greater than the number </a:t>
                </a:r>
                <a:r>
                  <a:rPr lang="en-US" dirty="0" smtClean="0"/>
                  <a:t>of </a:t>
                </a:r>
                <a:r>
                  <a:rPr lang="en-US" b="1" dirty="0" smtClean="0"/>
                  <a:t>1s</a:t>
                </a:r>
                <a:r>
                  <a:rPr lang="en-US" dirty="0" smtClean="0"/>
                  <a:t> </a:t>
                </a:r>
                <a:r>
                  <a:rPr lang="en-US" dirty="0"/>
                  <a:t>in the “</a:t>
                </a:r>
                <a:r>
                  <a:rPr lang="en-US" b="1" dirty="0"/>
                  <a:t>unknown</a:t>
                </a:r>
                <a:r>
                  <a:rPr lang="en-US" dirty="0"/>
                  <a:t>” </a:t>
                </a:r>
                <a:r>
                  <a:rPr lang="en-US" dirty="0" smtClean="0"/>
                  <a:t>area</a:t>
                </a:r>
                <a:endParaRPr lang="en-US" dirty="0"/>
              </a:p>
            </p:txBody>
          </p:sp>
        </mc:Choice>
        <mc:Fallback xmlns="">
          <p:sp>
            <p:nvSpPr>
              <p:cNvPr id="348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88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Not So Good?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long as the </a:t>
            </a:r>
            <a:r>
              <a:rPr lang="en-US" b="1" dirty="0" smtClean="0"/>
              <a:t>1s</a:t>
            </a:r>
            <a:r>
              <a:rPr lang="en-US" dirty="0" smtClean="0"/>
              <a:t> </a:t>
            </a:r>
            <a:r>
              <a:rPr lang="en-US" dirty="0"/>
              <a:t>are fairly evenly distributed, the error due to the unknown region is small – </a:t>
            </a:r>
            <a:r>
              <a:rPr lang="en-US" b="1" dirty="0">
                <a:solidFill>
                  <a:srgbClr val="008000"/>
                </a:solidFill>
              </a:rPr>
              <a:t>no more than 50</a:t>
            </a:r>
            <a:r>
              <a:rPr lang="en-US" b="1" dirty="0" smtClean="0">
                <a:solidFill>
                  <a:srgbClr val="008000"/>
                </a:solidFill>
              </a:rPr>
              <a:t>%</a:t>
            </a:r>
          </a:p>
          <a:p>
            <a:r>
              <a:rPr lang="en-US" dirty="0" smtClean="0"/>
              <a:t>But </a:t>
            </a:r>
            <a:r>
              <a:rPr lang="en-US" dirty="0"/>
              <a:t>it could be that all the </a:t>
            </a:r>
            <a:r>
              <a:rPr lang="en-US" dirty="0" smtClean="0"/>
              <a:t>1s </a:t>
            </a:r>
            <a:r>
              <a:rPr lang="en-US" dirty="0"/>
              <a:t>are in the unknown area at the </a:t>
            </a:r>
            <a:r>
              <a:rPr lang="en-US" dirty="0" smtClean="0"/>
              <a:t>end</a:t>
            </a:r>
          </a:p>
          <a:p>
            <a:r>
              <a:rPr lang="en-US" dirty="0" smtClean="0"/>
              <a:t>In </a:t>
            </a:r>
            <a:r>
              <a:rPr lang="en-US" dirty="0"/>
              <a:t>that case, </a:t>
            </a:r>
            <a:r>
              <a:rPr lang="en-US" dirty="0">
                <a:solidFill>
                  <a:srgbClr val="FF0000"/>
                </a:solidFill>
              </a:rPr>
              <a:t>the error is </a:t>
            </a:r>
            <a:r>
              <a:rPr lang="en-US" dirty="0" smtClean="0">
                <a:solidFill>
                  <a:srgbClr val="FF0000"/>
                </a:solidFill>
              </a:rPr>
              <a:t>unbounded!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62868" y="3202246"/>
            <a:ext cx="7620000" cy="2164139"/>
            <a:chOff x="1295400" y="4572000"/>
            <a:chExt cx="7620000" cy="2164139"/>
          </a:xfrm>
        </p:grpSpPr>
        <p:grpSp>
          <p:nvGrpSpPr>
            <p:cNvPr id="15" name="Group 14"/>
            <p:cNvGrpSpPr/>
            <p:nvPr/>
          </p:nvGrpSpPr>
          <p:grpSpPr>
            <a:xfrm>
              <a:off x="1295400" y="4572000"/>
              <a:ext cx="7620000" cy="1524000"/>
              <a:chOff x="1295400" y="3487737"/>
              <a:chExt cx="7620000" cy="1524000"/>
            </a:xfrm>
          </p:grpSpPr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8763000" y="4706937"/>
                <a:ext cx="152400" cy="3048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8534400" y="4706937"/>
                <a:ext cx="152400" cy="3048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8" name="Rectangle 8"/>
              <p:cNvSpPr>
                <a:spLocks noChangeArrowheads="1"/>
              </p:cNvSpPr>
              <p:nvPr/>
            </p:nvSpPr>
            <p:spPr bwMode="auto">
              <a:xfrm>
                <a:off x="8348634" y="4402137"/>
                <a:ext cx="338166" cy="304800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7942834" y="4402137"/>
                <a:ext cx="341322" cy="304800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20" name="Rectangle 10"/>
              <p:cNvSpPr>
                <a:spLocks noChangeArrowheads="1"/>
              </p:cNvSpPr>
              <p:nvPr/>
            </p:nvSpPr>
            <p:spPr bwMode="auto">
              <a:xfrm>
                <a:off x="7537034" y="4097337"/>
                <a:ext cx="747121" cy="304800"/>
              </a:xfrm>
              <a:prstGeom prst="rect">
                <a:avLst/>
              </a:prstGeom>
              <a:solidFill>
                <a:srgbClr val="CC99FF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6781800" y="4097337"/>
                <a:ext cx="685800" cy="304800"/>
              </a:xfrm>
              <a:prstGeom prst="rect">
                <a:avLst/>
              </a:prstGeom>
              <a:solidFill>
                <a:srgbClr val="CC99FF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22" name="Rectangle 12"/>
              <p:cNvSpPr>
                <a:spLocks noChangeArrowheads="1"/>
              </p:cNvSpPr>
              <p:nvPr/>
            </p:nvSpPr>
            <p:spPr bwMode="auto">
              <a:xfrm>
                <a:off x="5943600" y="3792537"/>
                <a:ext cx="1524000" cy="304800"/>
              </a:xfrm>
              <a:prstGeom prst="rect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23" name="Rectangle 15"/>
              <p:cNvSpPr>
                <a:spLocks noChangeArrowheads="1"/>
              </p:cNvSpPr>
              <p:nvPr/>
            </p:nvSpPr>
            <p:spPr bwMode="auto">
              <a:xfrm>
                <a:off x="4419600" y="3487737"/>
                <a:ext cx="3048000" cy="304800"/>
              </a:xfrm>
              <a:prstGeom prst="rect">
                <a:avLst/>
              </a:prstGeom>
              <a:solidFill>
                <a:srgbClr val="FFCC00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Arial" pitchFamily="34" charset="0"/>
                    <a:cs typeface="Arial" pitchFamily="34" charset="0"/>
                  </a:rPr>
                  <a:t>10</a:t>
                </a:r>
              </a:p>
            </p:txBody>
          </p:sp>
          <p:sp>
            <p:nvSpPr>
              <p:cNvPr id="24" name="Rectangle 24"/>
              <p:cNvSpPr>
                <a:spLocks noChangeArrowheads="1"/>
              </p:cNvSpPr>
              <p:nvPr/>
            </p:nvSpPr>
            <p:spPr bwMode="auto">
              <a:xfrm>
                <a:off x="1295400" y="3487737"/>
                <a:ext cx="3048000" cy="304800"/>
              </a:xfrm>
              <a:prstGeom prst="rect">
                <a:avLst/>
              </a:prstGeom>
              <a:solidFill>
                <a:srgbClr val="FFCC00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Arial" pitchFamily="34" charset="0"/>
                    <a:cs typeface="Arial" pitchFamily="34" charset="0"/>
                  </a:rPr>
                  <a:t>6</a:t>
                </a:r>
              </a:p>
            </p:txBody>
          </p:sp>
        </p:grpSp>
        <p:sp>
          <p:nvSpPr>
            <p:cNvPr id="33" name="Text Box 16"/>
            <p:cNvSpPr txBox="1">
              <a:spLocks noChangeArrowheads="1"/>
            </p:cNvSpPr>
            <p:nvPr/>
          </p:nvSpPr>
          <p:spPr bwMode="auto">
            <a:xfrm>
              <a:off x="5622925" y="6366807"/>
              <a:ext cx="3449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8000"/>
                  </a:solidFill>
                </a:rPr>
                <a:t>N</a:t>
              </a:r>
            </a:p>
          </p:txBody>
        </p:sp>
        <p:sp>
          <p:nvSpPr>
            <p:cNvPr id="34" name="Line 17"/>
            <p:cNvSpPr>
              <a:spLocks noChangeShapeType="1"/>
            </p:cNvSpPr>
            <p:nvPr/>
          </p:nvSpPr>
          <p:spPr bwMode="auto">
            <a:xfrm flipH="1">
              <a:off x="3429000" y="6563657"/>
              <a:ext cx="22098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8"/>
            <p:cNvSpPr>
              <a:spLocks noChangeShapeType="1"/>
            </p:cNvSpPr>
            <p:nvPr/>
          </p:nvSpPr>
          <p:spPr bwMode="auto">
            <a:xfrm>
              <a:off x="6019800" y="6563657"/>
              <a:ext cx="2895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1295400" y="4904720"/>
              <a:ext cx="2057400" cy="461665"/>
              <a:chOff x="1295400" y="3815411"/>
              <a:chExt cx="2057400" cy="461665"/>
            </a:xfrm>
          </p:grpSpPr>
          <p:sp>
            <p:nvSpPr>
              <p:cNvPr id="37" name="Line 21"/>
              <p:cNvSpPr>
                <a:spLocks noChangeShapeType="1"/>
              </p:cNvSpPr>
              <p:nvPr/>
            </p:nvSpPr>
            <p:spPr bwMode="auto">
              <a:xfrm flipH="1">
                <a:off x="1295400" y="4021137"/>
                <a:ext cx="838200" cy="0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38" name="Line 22"/>
              <p:cNvSpPr>
                <a:spLocks noChangeShapeType="1"/>
              </p:cNvSpPr>
              <p:nvPr/>
            </p:nvSpPr>
            <p:spPr bwMode="auto">
              <a:xfrm>
                <a:off x="2667000" y="4021137"/>
                <a:ext cx="685800" cy="0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39" name="Text Box 20"/>
              <p:cNvSpPr txBox="1">
                <a:spLocks noChangeArrowheads="1"/>
              </p:cNvSpPr>
              <p:nvPr/>
            </p:nvSpPr>
            <p:spPr bwMode="auto">
              <a:xfrm>
                <a:off x="2209800" y="3815411"/>
                <a:ext cx="32252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008000"/>
                    </a:solidFill>
                  </a:rPr>
                  <a:t>?</a:t>
                </a:r>
              </a:p>
            </p:txBody>
          </p:sp>
        </p:grpSp>
      </p:grpSp>
      <p:cxnSp>
        <p:nvCxnSpPr>
          <p:cNvPr id="26" name="Straight Connector 25"/>
          <p:cNvCxnSpPr/>
          <p:nvPr/>
        </p:nvCxnSpPr>
        <p:spPr>
          <a:xfrm flipV="1">
            <a:off x="3468548" y="3583246"/>
            <a:ext cx="0" cy="1658938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66676" y="4788107"/>
            <a:ext cx="89820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0 1 0 0 1 1 1 0 0 0 1 0 1 0 0 1 0 0 0 1 0 1 1 0 1 1 0 1 1 1 0 0 1 0 1 0 1 1 0 0 1 1 0 1 0</a:t>
            </a:r>
          </a:p>
        </p:txBody>
      </p:sp>
    </p:spTree>
    <p:extLst>
      <p:ext uri="{BB962C8B-B14F-4D97-AF65-F5344CB8AC3E}">
        <p14:creationId xmlns:p14="http://schemas.microsoft.com/office/powerpoint/2010/main" val="426167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Fixup: DGIM Algorithm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Idea:</a:t>
            </a:r>
            <a:r>
              <a:rPr lang="en-US" dirty="0" smtClean="0"/>
              <a:t> Instead </a:t>
            </a:r>
            <a:r>
              <a:rPr lang="en-US" dirty="0"/>
              <a:t>of summarizing fixed-length blocks, summarize blocks with specific </a:t>
            </a:r>
            <a:r>
              <a:rPr lang="en-US" dirty="0" smtClean="0"/>
              <a:t>number of </a:t>
            </a:r>
            <a:r>
              <a:rPr lang="en-US" b="1" dirty="0" smtClean="0"/>
              <a:t>1s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Let the block </a:t>
            </a:r>
            <a:r>
              <a:rPr lang="en-US" b="1" i="1" dirty="0" smtClean="0">
                <a:solidFill>
                  <a:srgbClr val="FF0066"/>
                </a:solidFill>
              </a:rPr>
              <a:t>sizes</a:t>
            </a:r>
            <a:r>
              <a:rPr lang="en-US" dirty="0" smtClean="0"/>
              <a:t> </a:t>
            </a:r>
            <a:r>
              <a:rPr lang="en-US" dirty="0"/>
              <a:t>(number of </a:t>
            </a:r>
            <a:r>
              <a:rPr lang="en-US" b="1" dirty="0" smtClean="0"/>
              <a:t>1s</a:t>
            </a:r>
            <a:r>
              <a:rPr lang="en-US" dirty="0"/>
              <a:t>) increase </a:t>
            </a:r>
            <a:r>
              <a:rPr lang="en-US" dirty="0" smtClean="0"/>
              <a:t>exponentially</a:t>
            </a:r>
          </a:p>
          <a:p>
            <a:pPr lvl="8"/>
            <a:endParaRPr lang="en-US" dirty="0"/>
          </a:p>
          <a:p>
            <a:r>
              <a:rPr lang="en-US" dirty="0"/>
              <a:t>When there are few </a:t>
            </a:r>
            <a:r>
              <a:rPr lang="en-US" dirty="0" smtClean="0"/>
              <a:t>1s </a:t>
            </a:r>
            <a:r>
              <a:rPr lang="en-US" dirty="0"/>
              <a:t>in the window, block sizes stay small, so errors are </a:t>
            </a:r>
            <a:r>
              <a:rPr lang="en-US" dirty="0" smtClean="0"/>
              <a:t>small</a:t>
            </a:r>
            <a:endParaRPr lang="en-US" dirty="0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76200" y="3792537"/>
            <a:ext cx="9093205" cy="369888"/>
            <a:chOff x="-6" y="2400"/>
            <a:chExt cx="5728" cy="233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22" y="2400"/>
              <a:ext cx="57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1001010110001011010101010101011010101010101110101010111010100010110010</a:t>
              </a:r>
              <a:endParaRPr lang="en-US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444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5212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979" y="2418"/>
              <a:ext cx="227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263" y="241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726" y="241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617" y="241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422" y="241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-6" y="2418"/>
              <a:ext cx="1344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184651" y="4149839"/>
            <a:ext cx="344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923926" y="4314825"/>
            <a:ext cx="3276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4581526" y="4314825"/>
            <a:ext cx="4419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0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DGIM: Timestamps</a:t>
            </a:r>
            <a:endParaRPr lang="en-US" dirty="0">
              <a:ea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4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Each bit in the stream </a:t>
                </a:r>
                <a:r>
                  <a:rPr lang="en-US" dirty="0"/>
                  <a:t>has a timestamp, starting </a:t>
                </a:r>
                <a:r>
                  <a:rPr lang="en-US" dirty="0" smtClean="0"/>
                  <a:t>from </a:t>
                </a:r>
                <a:r>
                  <a:rPr lang="en-US" b="1" dirty="0" smtClean="0"/>
                  <a:t>1</a:t>
                </a:r>
                <a:r>
                  <a:rPr lang="en-US" dirty="0" smtClean="0"/>
                  <a:t>, </a:t>
                </a:r>
                <a:r>
                  <a:rPr lang="en-US" b="1" dirty="0" smtClean="0"/>
                  <a:t>2,</a:t>
                </a:r>
                <a:r>
                  <a:rPr lang="en-US" dirty="0" smtClean="0"/>
                  <a:t> …</a:t>
                </a:r>
              </a:p>
              <a:p>
                <a:pPr lvl="8"/>
                <a:endParaRPr lang="en-US" dirty="0" smtClean="0"/>
              </a:p>
              <a:p>
                <a:r>
                  <a:rPr lang="en-US" dirty="0" smtClean="0"/>
                  <a:t>Record timestamps modulo </a:t>
                </a:r>
                <a:r>
                  <a:rPr lang="en-US" b="1" i="1" dirty="0" smtClean="0"/>
                  <a:t>N</a:t>
                </a:r>
                <a:r>
                  <a:rPr lang="en-US" dirty="0" smtClean="0"/>
                  <a:t> (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the window size</a:t>
                </a:r>
                <a:r>
                  <a:rPr lang="en-US" dirty="0" smtClean="0"/>
                  <a:t>), so we can represent any </a:t>
                </a:r>
                <a:r>
                  <a:rPr lang="en-US" b="1" dirty="0" smtClean="0">
                    <a:solidFill>
                      <a:srgbClr val="FF0066"/>
                    </a:solidFill>
                  </a:rPr>
                  <a:t>relevant</a:t>
                </a:r>
                <a:r>
                  <a:rPr lang="en-US" dirty="0" smtClean="0">
                    <a:solidFill>
                      <a:srgbClr val="FF0066"/>
                    </a:solidFill>
                  </a:rPr>
                  <a:t> </a:t>
                </a:r>
                <a:r>
                  <a:rPr lang="en-US" dirty="0" smtClean="0"/>
                  <a:t>timestamp in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𝑶</m:t>
                    </m:r>
                    <m:r>
                      <a:rPr lang="en-US" b="1" i="1" dirty="0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1" i="1" dirty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b="1" i="1" dirty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b="1" i="1" dirty="0">
                        <a:latin typeface="Cambria Math"/>
                      </a:rPr>
                      <m:t>𝑵</m:t>
                    </m:r>
                    <m:r>
                      <a:rPr lang="en-US" b="1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bits</a:t>
                </a:r>
              </a:p>
              <a:p>
                <a:pPr lvl="1"/>
                <a:r>
                  <a:rPr lang="en-US" dirty="0" smtClean="0"/>
                  <a:t>E.g., given the windows size 40 (</a:t>
                </a:r>
                <a:r>
                  <a:rPr lang="en-US" b="1" i="1" dirty="0"/>
                  <a:t>N</a:t>
                </a:r>
                <a:r>
                  <a:rPr lang="en-US" dirty="0" smtClean="0"/>
                  <a:t>), timestamp 123 will be recorded as 3, and thus the encoding is on 3 rather than 123</a:t>
                </a:r>
              </a:p>
            </p:txBody>
          </p:sp>
        </mc:Choice>
        <mc:Fallback xmlns="">
          <p:sp>
            <p:nvSpPr>
              <p:cNvPr id="4096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859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DGIM: Buckets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AU" dirty="0"/>
                  <a:t>A bucket in the DGIM method is a record consisting of:</a:t>
                </a:r>
              </a:p>
              <a:p>
                <a:pPr lvl="1"/>
                <a:r>
                  <a:rPr lang="en-AU" dirty="0"/>
                  <a:t>(A) The timestamp of its end [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/>
                      </a:rPr>
                      <m:t>𝑶</m:t>
                    </m:r>
                    <m:r>
                      <a:rPr lang="en-US" b="1" i="1" dirty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>
                        <a:latin typeface="Cambria Math"/>
                      </a:rPr>
                      <m:t>log</m:t>
                    </m:r>
                    <m:r>
                      <a:rPr lang="en-US" b="1" i="1" dirty="0">
                        <a:latin typeface="Cambria Math"/>
                      </a:rPr>
                      <m:t>⁡</m:t>
                    </m:r>
                    <m:r>
                      <a:rPr lang="en-US" b="1" i="1" dirty="0">
                        <a:latin typeface="Cambria Math"/>
                      </a:rPr>
                      <m:t>𝑵</m:t>
                    </m:r>
                    <m:r>
                      <a:rPr lang="en-US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AU" dirty="0"/>
                  <a:t> bits]</a:t>
                </a:r>
              </a:p>
              <a:p>
                <a:pPr lvl="1"/>
                <a:r>
                  <a:rPr lang="en-AU" dirty="0"/>
                  <a:t>(B) The number of 1s between its beginning and end [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/>
                      </a:rPr>
                      <m:t>𝑶</m:t>
                    </m:r>
                    <m:r>
                      <a:rPr lang="en-US" b="1" i="1" dirty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>
                        <a:latin typeface="Cambria Math"/>
                      </a:rPr>
                      <m:t>loglog</m:t>
                    </m:r>
                    <m:r>
                      <a:rPr lang="en-US" b="1" i="1" dirty="0">
                        <a:latin typeface="Cambria Math"/>
                      </a:rPr>
                      <m:t>⁡</m:t>
                    </m:r>
                    <m:r>
                      <a:rPr lang="en-US" b="1" i="1" dirty="0">
                        <a:latin typeface="Cambria Math"/>
                      </a:rPr>
                      <m:t>𝑵</m:t>
                    </m:r>
                    <m:r>
                      <a:rPr lang="en-US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AU" dirty="0"/>
                  <a:t> bits]</a:t>
                </a:r>
              </a:p>
              <a:p>
                <a:endParaRPr lang="en-AU" dirty="0"/>
              </a:p>
              <a:p>
                <a:r>
                  <a:rPr lang="en-AU" dirty="0"/>
                  <a:t>Constraint on buckets: </a:t>
                </a:r>
                <a:endParaRPr lang="en-AU" dirty="0" smtClean="0"/>
              </a:p>
              <a:p>
                <a:pPr lvl="1"/>
                <a:r>
                  <a:rPr lang="en-AU" dirty="0" smtClean="0"/>
                  <a:t>Number </a:t>
                </a:r>
                <a:r>
                  <a:rPr lang="en-AU" dirty="0"/>
                  <a:t>of 1s must be a power of 2</a:t>
                </a:r>
              </a:p>
              <a:p>
                <a:pPr lvl="1"/>
                <a:r>
                  <a:rPr lang="en-AU" dirty="0"/>
                  <a:t>That explains the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/>
                      </a:rPr>
                      <m:t>𝑶</m:t>
                    </m:r>
                    <m:r>
                      <a:rPr lang="en-US" b="1" i="1" dirty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1" i="1" dirty="0">
                        <a:latin typeface="Cambria Math"/>
                      </a:rPr>
                      <m:t>loglog</m:t>
                    </m:r>
                    <m:r>
                      <a:rPr lang="en-US" b="1" i="1" dirty="0">
                        <a:latin typeface="Cambria Math"/>
                      </a:rPr>
                      <m:t>⁡</m:t>
                    </m:r>
                    <m:r>
                      <a:rPr lang="en-US" b="1" i="1" dirty="0">
                        <a:latin typeface="Cambria Math"/>
                      </a:rPr>
                      <m:t>𝑵</m:t>
                    </m:r>
                    <m:r>
                      <a:rPr lang="en-US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AU" dirty="0"/>
                  <a:t> in (B) above</a:t>
                </a:r>
              </a:p>
              <a:p>
                <a:endParaRPr lang="en-A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15873" y="4321616"/>
            <a:ext cx="9083680" cy="369888"/>
            <a:chOff x="-6" y="2400"/>
            <a:chExt cx="5722" cy="233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6" y="2400"/>
              <a:ext cx="57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1001010110001011010101010101011010101010101110101010111010100010110010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5444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212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979" y="2418"/>
              <a:ext cx="227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263" y="241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726" y="241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617" y="241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422" y="241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-6" y="2418"/>
              <a:ext cx="1344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863599" y="4843904"/>
            <a:ext cx="3276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4521199" y="4843904"/>
            <a:ext cx="4419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5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a Stream by Buckets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right end of a bucket is always a position with a </a:t>
            </a:r>
            <a:r>
              <a:rPr lang="en-AU" dirty="0" smtClean="0"/>
              <a:t>1</a:t>
            </a:r>
          </a:p>
          <a:p>
            <a:endParaRPr lang="en-US" dirty="0"/>
          </a:p>
          <a:p>
            <a:r>
              <a:rPr lang="en-AU" dirty="0"/>
              <a:t>Every position with a 1 is in some bucket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Either </a:t>
            </a:r>
            <a:r>
              <a:rPr lang="en-US" b="1" dirty="0">
                <a:solidFill>
                  <a:srgbClr val="FF0066"/>
                </a:solidFill>
              </a:rPr>
              <a:t>one</a:t>
            </a:r>
            <a:r>
              <a:rPr lang="en-US" dirty="0"/>
              <a:t> or </a:t>
            </a:r>
            <a:r>
              <a:rPr lang="en-US" b="1" dirty="0">
                <a:solidFill>
                  <a:srgbClr val="FF0066"/>
                </a:solidFill>
              </a:rPr>
              <a:t>two</a:t>
            </a:r>
            <a:r>
              <a:rPr lang="en-US" dirty="0"/>
              <a:t> buckets with the same </a:t>
            </a:r>
            <a:r>
              <a:rPr lang="en-US" b="1" dirty="0"/>
              <a:t>power-of-2 number</a:t>
            </a:r>
            <a:r>
              <a:rPr lang="en-US" dirty="0"/>
              <a:t> of </a:t>
            </a:r>
            <a:r>
              <a:rPr lang="en-US" b="1" dirty="0"/>
              <a:t>1s</a:t>
            </a:r>
          </a:p>
          <a:p>
            <a:pPr lvl="8"/>
            <a:endParaRPr lang="en-US" dirty="0"/>
          </a:p>
          <a:p>
            <a:r>
              <a:rPr lang="en-US" dirty="0"/>
              <a:t>Buckets do not overlap in timestamps</a:t>
            </a:r>
          </a:p>
          <a:p>
            <a:pPr lvl="8"/>
            <a:endParaRPr lang="en-US" dirty="0"/>
          </a:p>
          <a:p>
            <a:r>
              <a:rPr lang="en-US" b="1" dirty="0"/>
              <a:t>Buckets are sorted by size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Earlier buckets are not smaller than later buckets</a:t>
            </a:r>
          </a:p>
          <a:p>
            <a:pPr lvl="8"/>
            <a:endParaRPr lang="en-US" dirty="0">
              <a:ea typeface="ＭＳ Ｐゴシック" pitchFamily="34" charset="-128"/>
            </a:endParaRPr>
          </a:p>
          <a:p>
            <a:r>
              <a:rPr lang="en-US" dirty="0"/>
              <a:t>Buckets disappear when their </a:t>
            </a:r>
            <a:r>
              <a:rPr lang="en-US" dirty="0" smtClean="0"/>
              <a:t>end-time </a:t>
            </a:r>
            <a:r>
              <a:rPr lang="en-US" dirty="0"/>
              <a:t>is </a:t>
            </a:r>
            <a:r>
              <a:rPr lang="en-US" b="1" dirty="0"/>
              <a:t>&gt; </a:t>
            </a:r>
            <a:r>
              <a:rPr lang="en-US" b="1" i="1" dirty="0"/>
              <a:t>N</a:t>
            </a:r>
            <a:r>
              <a:rPr lang="en-US" dirty="0"/>
              <a:t>  time units in the past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9004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Bucketized</a:t>
            </a:r>
            <a:r>
              <a:rPr lang="en-US" dirty="0"/>
              <a:t> Stream</a:t>
            </a:r>
            <a:endParaRPr lang="en-AU" dirty="0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4161316" y="3107293"/>
            <a:ext cx="344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 flipH="1">
            <a:off x="900591" y="3321606"/>
            <a:ext cx="3276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18"/>
          <p:cNvSpPr>
            <a:spLocks noChangeShapeType="1"/>
          </p:cNvSpPr>
          <p:nvPr/>
        </p:nvSpPr>
        <p:spPr bwMode="auto">
          <a:xfrm>
            <a:off x="4558191" y="3321606"/>
            <a:ext cx="4419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20"/>
          <p:cNvSpPr>
            <a:spLocks noChangeShapeType="1"/>
          </p:cNvSpPr>
          <p:nvPr/>
        </p:nvSpPr>
        <p:spPr bwMode="auto">
          <a:xfrm flipH="1">
            <a:off x="8368191" y="1797606"/>
            <a:ext cx="2286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21"/>
          <p:cNvSpPr>
            <a:spLocks noChangeShapeType="1"/>
          </p:cNvSpPr>
          <p:nvPr/>
        </p:nvSpPr>
        <p:spPr bwMode="auto">
          <a:xfrm>
            <a:off x="8596791" y="1797606"/>
            <a:ext cx="1524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7453791" y="1111806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2</a:t>
            </a:r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7910991" y="1797606"/>
            <a:ext cx="1524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6386991" y="1111806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4</a:t>
            </a:r>
          </a:p>
        </p:txBody>
      </p:sp>
      <p:sp>
        <p:nvSpPr>
          <p:cNvPr id="12" name="Line 25"/>
          <p:cNvSpPr>
            <a:spLocks noChangeShapeType="1"/>
          </p:cNvSpPr>
          <p:nvPr/>
        </p:nvSpPr>
        <p:spPr bwMode="auto">
          <a:xfrm flipH="1">
            <a:off x="6386991" y="1797606"/>
            <a:ext cx="381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26"/>
          <p:cNvSpPr>
            <a:spLocks noChangeShapeType="1"/>
          </p:cNvSpPr>
          <p:nvPr/>
        </p:nvSpPr>
        <p:spPr bwMode="auto">
          <a:xfrm>
            <a:off x="6767991" y="1797606"/>
            <a:ext cx="381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3796191" y="1111806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8</a:t>
            </a:r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 flipH="1">
            <a:off x="3034191" y="1797606"/>
            <a:ext cx="1143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>
            <a:off x="4177191" y="1797606"/>
            <a:ext cx="8382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748191" y="1111806"/>
            <a:ext cx="19287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At least 1 of</a:t>
            </a:r>
          </a:p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16.  Partially</a:t>
            </a:r>
          </a:p>
          <a:p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beyond window.</a:t>
            </a:r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>
            <a:off x="1662591" y="2102406"/>
            <a:ext cx="0" cy="381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8291991" y="1111806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1</a:t>
            </a: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2391" y="2477892"/>
            <a:ext cx="9101142" cy="369888"/>
            <a:chOff x="-6" y="2400"/>
            <a:chExt cx="5733" cy="233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27" y="2400"/>
              <a:ext cx="57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1001010110001011010101010101011010101010101110101010111010100010110010</a:t>
              </a:r>
            </a:p>
          </p:txBody>
        </p:sp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5448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5220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987" y="2418"/>
              <a:ext cx="227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275" y="241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730" y="241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621" y="241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430" y="241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-6" y="2418"/>
              <a:ext cx="1344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00068" y="4244370"/>
            <a:ext cx="7603363" cy="14911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kumimoji="1" lang="en-US" sz="1800" dirty="0">
                <a:latin typeface="+mn-lt"/>
                <a:cs typeface="ＭＳ Ｐゴシック" charset="0"/>
              </a:rPr>
              <a:t>Three properties of buckets that are </a:t>
            </a:r>
            <a:r>
              <a:rPr kumimoji="1" lang="en-US" sz="1800" dirty="0" smtClean="0">
                <a:latin typeface="+mn-lt"/>
                <a:cs typeface="ＭＳ Ｐゴシック" charset="0"/>
              </a:rPr>
              <a:t>maintained:</a:t>
            </a:r>
          </a:p>
          <a:p>
            <a:pPr marL="742950" lvl="1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sz="1800" dirty="0">
                <a:latin typeface="+mn-lt"/>
                <a:ea typeface="ＭＳ Ｐゴシック" pitchFamily="34" charset="-128"/>
              </a:rPr>
              <a:t>Either </a:t>
            </a:r>
            <a:r>
              <a:rPr lang="en-US" sz="1800" b="1" dirty="0">
                <a:solidFill>
                  <a:srgbClr val="FF0066"/>
                </a:solidFill>
              </a:rPr>
              <a:t>one</a:t>
            </a:r>
            <a:r>
              <a:rPr lang="en-US" sz="1800" dirty="0"/>
              <a:t> or </a:t>
            </a:r>
            <a:r>
              <a:rPr lang="en-US" sz="1800" b="1" dirty="0">
                <a:solidFill>
                  <a:srgbClr val="FF0066"/>
                </a:solidFill>
              </a:rPr>
              <a:t>two</a:t>
            </a:r>
            <a:r>
              <a:rPr lang="en-US" sz="1800" dirty="0"/>
              <a:t> </a:t>
            </a:r>
            <a:r>
              <a:rPr kumimoji="1" lang="en-US" sz="1800" dirty="0" smtClean="0">
                <a:latin typeface="+mn-lt"/>
                <a:ea typeface="ＭＳ Ｐゴシック" pitchFamily="34" charset="-128"/>
              </a:rPr>
              <a:t>buckets </a:t>
            </a:r>
            <a:r>
              <a:rPr kumimoji="1" lang="en-US" sz="1800" dirty="0">
                <a:latin typeface="+mn-lt"/>
                <a:ea typeface="ＭＳ Ｐゴシック" pitchFamily="34" charset="-128"/>
              </a:rPr>
              <a:t>with the same power-of-2 number of 1s</a:t>
            </a:r>
          </a:p>
          <a:p>
            <a:pPr marL="742950" lvl="1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sz="1800" dirty="0">
                <a:latin typeface="+mn-lt"/>
                <a:ea typeface="ＭＳ Ｐゴシック" pitchFamily="34" charset="-128"/>
              </a:rPr>
              <a:t>Buckets do not overlap in timestamps</a:t>
            </a:r>
          </a:p>
          <a:p>
            <a:pPr marL="742950" lvl="1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</a:pPr>
            <a:r>
              <a:rPr kumimoji="1" lang="en-US" sz="1800" dirty="0">
                <a:latin typeface="+mn-lt"/>
                <a:ea typeface="ＭＳ Ｐゴシック" pitchFamily="34" charset="-128"/>
              </a:rPr>
              <a:t>Buckets are sorted by size</a:t>
            </a:r>
            <a:endParaRPr kumimoji="1" lang="en-US" dirty="0">
              <a:latin typeface="+mn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45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Characteristics of Data Streams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0000"/>
              </a:spcBef>
              <a:spcAft>
                <a:spcPct val="20000"/>
              </a:spcAft>
            </a:pPr>
            <a:r>
              <a:rPr lang="en-US" altLang="en-US" dirty="0"/>
              <a:t>Traditional DBMS: data stored in </a:t>
            </a:r>
            <a:r>
              <a:rPr lang="en-US" altLang="en-US" i="1" dirty="0">
                <a:solidFill>
                  <a:srgbClr val="0000E0"/>
                </a:solidFill>
              </a:rPr>
              <a:t>finite, persistent data sets</a:t>
            </a:r>
            <a:r>
              <a:rPr lang="en-US" altLang="en-US" dirty="0"/>
              <a:t> </a:t>
            </a:r>
          </a:p>
          <a:p>
            <a:pPr>
              <a:spcBef>
                <a:spcPct val="30000"/>
              </a:spcBef>
              <a:spcAft>
                <a:spcPct val="20000"/>
              </a:spcAft>
            </a:pPr>
            <a:endParaRPr lang="en-US" altLang="en-US" dirty="0" smtClean="0"/>
          </a:p>
          <a:p>
            <a:pPr>
              <a:spcBef>
                <a:spcPct val="30000"/>
              </a:spcBef>
              <a:spcAft>
                <a:spcPct val="20000"/>
              </a:spcAft>
            </a:pPr>
            <a:r>
              <a:rPr lang="en-US" altLang="en-US" dirty="0" smtClean="0"/>
              <a:t>Data </a:t>
            </a:r>
            <a:r>
              <a:rPr lang="en-US" altLang="en-US" dirty="0"/>
              <a:t>Streams: distributed, continuous, unbounded, rapid, time varying, noisy, . . . </a:t>
            </a:r>
          </a:p>
          <a:p>
            <a:endParaRPr lang="en-AU" dirty="0" smtClean="0"/>
          </a:p>
          <a:p>
            <a:r>
              <a:rPr lang="en-AU" dirty="0" smtClean="0"/>
              <a:t>Characteristics</a:t>
            </a:r>
            <a:endParaRPr lang="en-AU" dirty="0"/>
          </a:p>
          <a:p>
            <a:pPr lvl="1"/>
            <a:r>
              <a:rPr lang="en-AU" dirty="0"/>
              <a:t>Huge volumes of continuous data, possibly infinite</a:t>
            </a:r>
          </a:p>
          <a:p>
            <a:pPr lvl="1"/>
            <a:r>
              <a:rPr lang="en-AU" dirty="0"/>
              <a:t>Fast changing and requires fast, real-time response</a:t>
            </a:r>
          </a:p>
          <a:p>
            <a:pPr lvl="1"/>
            <a:r>
              <a:rPr lang="en-AU" dirty="0" smtClean="0"/>
              <a:t>Random </a:t>
            </a:r>
            <a:r>
              <a:rPr lang="en-AU" dirty="0"/>
              <a:t>access is expensive—single scan algorithm (can only have one look)</a:t>
            </a:r>
          </a:p>
          <a:p>
            <a:pPr lvl="1"/>
            <a:r>
              <a:rPr lang="en-AU" dirty="0"/>
              <a:t>Store only the summary of the data seen thus far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33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Updating </a:t>
            </a:r>
            <a:r>
              <a:rPr lang="en-US" dirty="0" smtClean="0">
                <a:ea typeface="+mj-ea"/>
              </a:rPr>
              <a:t>Buckets</a:t>
            </a:r>
            <a:endParaRPr lang="en-US" dirty="0">
              <a:ea typeface="+mj-ea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new bit comes in, drop the last (oldest) bucket if its end-time is prior to </a:t>
            </a:r>
            <a:r>
              <a:rPr lang="en-US" b="1" i="1" dirty="0" smtClean="0"/>
              <a:t>N</a:t>
            </a:r>
            <a:r>
              <a:rPr lang="en-US" dirty="0" smtClean="0"/>
              <a:t>  time units before the current time</a:t>
            </a:r>
          </a:p>
          <a:p>
            <a:pPr lvl="8"/>
            <a:endParaRPr lang="en-US" dirty="0" smtClean="0"/>
          </a:p>
          <a:p>
            <a:r>
              <a:rPr lang="en-US" dirty="0"/>
              <a:t>2 cases: Current </a:t>
            </a:r>
            <a:r>
              <a:rPr lang="en-US" dirty="0" smtClean="0"/>
              <a:t>bit is</a:t>
            </a:r>
            <a:r>
              <a:rPr lang="en-US" b="1" dirty="0" smtClean="0"/>
              <a:t> 0</a:t>
            </a:r>
            <a:r>
              <a:rPr lang="en-US" dirty="0" smtClean="0"/>
              <a:t> or </a:t>
            </a:r>
            <a:r>
              <a:rPr lang="en-US" b="1" dirty="0" smtClean="0"/>
              <a:t>1</a:t>
            </a:r>
          </a:p>
          <a:p>
            <a:pPr lvl="8"/>
            <a:endParaRPr lang="en-US" dirty="0" smtClean="0"/>
          </a:p>
          <a:p>
            <a:r>
              <a:rPr lang="en-US" dirty="0"/>
              <a:t>If the current bit is 0: no other changes are </a:t>
            </a:r>
            <a:r>
              <a:rPr lang="en-US" dirty="0" smtClean="0"/>
              <a:t>needed</a:t>
            </a:r>
          </a:p>
          <a:p>
            <a:r>
              <a:rPr lang="en-AU" dirty="0"/>
              <a:t>If the current bit is 1:</a:t>
            </a:r>
          </a:p>
          <a:p>
            <a:pPr lvl="1"/>
            <a:r>
              <a:rPr lang="en-AU" dirty="0"/>
              <a:t>(1) Create a new bucket of size 1, for just this bit</a:t>
            </a:r>
          </a:p>
          <a:p>
            <a:pPr lvl="2"/>
            <a:r>
              <a:rPr lang="en-AU" dirty="0"/>
              <a:t>End timestamp = current time</a:t>
            </a:r>
          </a:p>
          <a:p>
            <a:pPr lvl="1"/>
            <a:r>
              <a:rPr lang="en-AU" dirty="0"/>
              <a:t>(2) If there are now three buckets of size 1, combine the oldest </a:t>
            </a:r>
            <a:r>
              <a:rPr lang="en-US" altLang="zh-CN" dirty="0" smtClean="0"/>
              <a:t>t</a:t>
            </a:r>
            <a:r>
              <a:rPr lang="en-AU" dirty="0" smtClean="0"/>
              <a:t>wo </a:t>
            </a:r>
            <a:r>
              <a:rPr lang="en-AU" dirty="0"/>
              <a:t>into a bucket of size 2</a:t>
            </a:r>
          </a:p>
          <a:p>
            <a:pPr lvl="1"/>
            <a:r>
              <a:rPr lang="en-AU" dirty="0"/>
              <a:t>(3) If there are now three buckets of size 2</a:t>
            </a:r>
            <a:r>
              <a:rPr lang="en-AU" dirty="0" smtClean="0"/>
              <a:t>, combine </a:t>
            </a:r>
            <a:r>
              <a:rPr lang="en-AU" dirty="0"/>
              <a:t>the oldest two into a bucket of size 4</a:t>
            </a:r>
          </a:p>
          <a:p>
            <a:pPr lvl="1"/>
            <a:r>
              <a:rPr lang="en-AU" dirty="0"/>
              <a:t>(4) And so on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5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Example: Updating Buckets</a:t>
            </a:r>
            <a:endParaRPr lang="en-US" dirty="0">
              <a:ea typeface="+mj-ea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-6350" y="1438275"/>
            <a:ext cx="9112250" cy="369888"/>
            <a:chOff x="-8" y="1200"/>
            <a:chExt cx="5740" cy="233"/>
          </a:xfrm>
        </p:grpSpPr>
        <p:sp>
          <p:nvSpPr>
            <p:cNvPr id="46137" name="Text Box 4"/>
            <p:cNvSpPr txBox="1">
              <a:spLocks noChangeArrowheads="1"/>
            </p:cNvSpPr>
            <p:nvPr/>
          </p:nvSpPr>
          <p:spPr bwMode="auto">
            <a:xfrm>
              <a:off x="19" y="1200"/>
              <a:ext cx="57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1001010110001011010101010101011010101010101110101010111010100010110010</a:t>
              </a:r>
            </a:p>
          </p:txBody>
        </p:sp>
        <p:sp>
          <p:nvSpPr>
            <p:cNvPr id="46138" name="Rectangle 5"/>
            <p:cNvSpPr>
              <a:spLocks noChangeArrowheads="1"/>
            </p:cNvSpPr>
            <p:nvPr/>
          </p:nvSpPr>
          <p:spPr bwMode="auto">
            <a:xfrm>
              <a:off x="5444" y="1212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9" name="Rectangle 6"/>
            <p:cNvSpPr>
              <a:spLocks noChangeArrowheads="1"/>
            </p:cNvSpPr>
            <p:nvPr/>
          </p:nvSpPr>
          <p:spPr bwMode="auto">
            <a:xfrm>
              <a:off x="5204" y="1212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0" name="Rectangle 7"/>
            <p:cNvSpPr>
              <a:spLocks noChangeArrowheads="1"/>
            </p:cNvSpPr>
            <p:nvPr/>
          </p:nvSpPr>
          <p:spPr bwMode="auto">
            <a:xfrm>
              <a:off x="4964" y="1212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1" name="Rectangle 8"/>
            <p:cNvSpPr>
              <a:spLocks noChangeArrowheads="1"/>
            </p:cNvSpPr>
            <p:nvPr/>
          </p:nvSpPr>
          <p:spPr bwMode="auto">
            <a:xfrm>
              <a:off x="4244" y="1212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2" name="Rectangle 9"/>
            <p:cNvSpPr>
              <a:spLocks noChangeArrowheads="1"/>
            </p:cNvSpPr>
            <p:nvPr/>
          </p:nvSpPr>
          <p:spPr bwMode="auto">
            <a:xfrm>
              <a:off x="3716" y="1212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3" name="Rectangle 10"/>
            <p:cNvSpPr>
              <a:spLocks noChangeArrowheads="1"/>
            </p:cNvSpPr>
            <p:nvPr/>
          </p:nvSpPr>
          <p:spPr bwMode="auto">
            <a:xfrm>
              <a:off x="2612" y="1212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4" name="Rectangle 11"/>
            <p:cNvSpPr>
              <a:spLocks noChangeArrowheads="1"/>
            </p:cNvSpPr>
            <p:nvPr/>
          </p:nvSpPr>
          <p:spPr bwMode="auto">
            <a:xfrm>
              <a:off x="1412" y="1212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5" name="Rectangle 12"/>
            <p:cNvSpPr>
              <a:spLocks noChangeArrowheads="1"/>
            </p:cNvSpPr>
            <p:nvPr/>
          </p:nvSpPr>
          <p:spPr bwMode="auto">
            <a:xfrm>
              <a:off x="-8" y="1212"/>
              <a:ext cx="1344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9049" y="2276475"/>
            <a:ext cx="9101138" cy="369888"/>
            <a:chOff x="8" y="1728"/>
            <a:chExt cx="5733" cy="233"/>
          </a:xfrm>
        </p:grpSpPr>
        <p:sp>
          <p:nvSpPr>
            <p:cNvPr id="46127" name="Text Box 14"/>
            <p:cNvSpPr txBox="1">
              <a:spLocks noChangeArrowheads="1"/>
            </p:cNvSpPr>
            <p:nvPr/>
          </p:nvSpPr>
          <p:spPr bwMode="auto">
            <a:xfrm>
              <a:off x="28" y="1728"/>
              <a:ext cx="57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001010110001011010101010101011010101010101110101010111010100010110010</a:t>
              </a:r>
              <a:r>
                <a:rPr lang="en-US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</a:t>
              </a:r>
            </a:p>
          </p:txBody>
        </p:sp>
        <p:sp>
          <p:nvSpPr>
            <p:cNvPr id="46128" name="Rectangle 15"/>
            <p:cNvSpPr>
              <a:spLocks noChangeArrowheads="1"/>
            </p:cNvSpPr>
            <p:nvPr/>
          </p:nvSpPr>
          <p:spPr bwMode="auto">
            <a:xfrm>
              <a:off x="5532" y="172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9" name="Rectangle 16"/>
            <p:cNvSpPr>
              <a:spLocks noChangeArrowheads="1"/>
            </p:cNvSpPr>
            <p:nvPr/>
          </p:nvSpPr>
          <p:spPr bwMode="auto">
            <a:xfrm>
              <a:off x="5139" y="172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0" name="Rectangle 17"/>
            <p:cNvSpPr>
              <a:spLocks noChangeArrowheads="1"/>
            </p:cNvSpPr>
            <p:nvPr/>
          </p:nvSpPr>
          <p:spPr bwMode="auto">
            <a:xfrm>
              <a:off x="4899" y="1728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1" name="Rectangle 18"/>
            <p:cNvSpPr>
              <a:spLocks noChangeArrowheads="1"/>
            </p:cNvSpPr>
            <p:nvPr/>
          </p:nvSpPr>
          <p:spPr bwMode="auto">
            <a:xfrm>
              <a:off x="4176" y="172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2" name="Rectangle 19"/>
            <p:cNvSpPr>
              <a:spLocks noChangeArrowheads="1"/>
            </p:cNvSpPr>
            <p:nvPr/>
          </p:nvSpPr>
          <p:spPr bwMode="auto">
            <a:xfrm>
              <a:off x="3648" y="172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3" name="Rectangle 20"/>
            <p:cNvSpPr>
              <a:spLocks noChangeArrowheads="1"/>
            </p:cNvSpPr>
            <p:nvPr/>
          </p:nvSpPr>
          <p:spPr bwMode="auto">
            <a:xfrm>
              <a:off x="2544" y="172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4" name="Rectangle 21"/>
            <p:cNvSpPr>
              <a:spLocks noChangeArrowheads="1"/>
            </p:cNvSpPr>
            <p:nvPr/>
          </p:nvSpPr>
          <p:spPr bwMode="auto">
            <a:xfrm>
              <a:off x="1344" y="172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5" name="Rectangle 22"/>
            <p:cNvSpPr>
              <a:spLocks noChangeArrowheads="1"/>
            </p:cNvSpPr>
            <p:nvPr/>
          </p:nvSpPr>
          <p:spPr bwMode="auto">
            <a:xfrm>
              <a:off x="8" y="1728"/>
              <a:ext cx="124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6" name="Rectangle 23"/>
            <p:cNvSpPr>
              <a:spLocks noChangeArrowheads="1"/>
            </p:cNvSpPr>
            <p:nvPr/>
          </p:nvSpPr>
          <p:spPr bwMode="auto">
            <a:xfrm>
              <a:off x="5363" y="172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6351" y="3038475"/>
            <a:ext cx="9075739" cy="369888"/>
            <a:chOff x="0" y="2208"/>
            <a:chExt cx="5717" cy="233"/>
          </a:xfrm>
        </p:grpSpPr>
        <p:sp>
          <p:nvSpPr>
            <p:cNvPr id="46118" name="Text Box 24"/>
            <p:cNvSpPr txBox="1">
              <a:spLocks noChangeArrowheads="1"/>
            </p:cNvSpPr>
            <p:nvPr/>
          </p:nvSpPr>
          <p:spPr bwMode="auto">
            <a:xfrm>
              <a:off x="17" y="2208"/>
              <a:ext cx="57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0010101100010110101010101010110101010101011101010101110101000101100101</a:t>
              </a:r>
            </a:p>
          </p:txBody>
        </p:sp>
        <p:sp>
          <p:nvSpPr>
            <p:cNvPr id="46119" name="Rectangle 25"/>
            <p:cNvSpPr>
              <a:spLocks noChangeArrowheads="1"/>
            </p:cNvSpPr>
            <p:nvPr/>
          </p:nvSpPr>
          <p:spPr bwMode="auto">
            <a:xfrm>
              <a:off x="5524" y="220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0" name="Rectangle 26"/>
            <p:cNvSpPr>
              <a:spLocks noChangeArrowheads="1"/>
            </p:cNvSpPr>
            <p:nvPr/>
          </p:nvSpPr>
          <p:spPr bwMode="auto">
            <a:xfrm>
              <a:off x="5138" y="2208"/>
              <a:ext cx="288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1" name="Rectangle 27"/>
            <p:cNvSpPr>
              <a:spLocks noChangeArrowheads="1"/>
            </p:cNvSpPr>
            <p:nvPr/>
          </p:nvSpPr>
          <p:spPr bwMode="auto">
            <a:xfrm>
              <a:off x="4886" y="2208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2" name="Rectangle 28"/>
            <p:cNvSpPr>
              <a:spLocks noChangeArrowheads="1"/>
            </p:cNvSpPr>
            <p:nvPr/>
          </p:nvSpPr>
          <p:spPr bwMode="auto">
            <a:xfrm>
              <a:off x="4177" y="220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123" name="Rectangle 29"/>
            <p:cNvSpPr>
              <a:spLocks noChangeArrowheads="1"/>
            </p:cNvSpPr>
            <p:nvPr/>
          </p:nvSpPr>
          <p:spPr bwMode="auto">
            <a:xfrm>
              <a:off x="3637" y="220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4" name="Rectangle 30"/>
            <p:cNvSpPr>
              <a:spLocks noChangeArrowheads="1"/>
            </p:cNvSpPr>
            <p:nvPr/>
          </p:nvSpPr>
          <p:spPr bwMode="auto">
            <a:xfrm>
              <a:off x="2528" y="2208"/>
              <a:ext cx="102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5" name="Rectangle 31"/>
            <p:cNvSpPr>
              <a:spLocks noChangeArrowheads="1"/>
            </p:cNvSpPr>
            <p:nvPr/>
          </p:nvSpPr>
          <p:spPr bwMode="auto">
            <a:xfrm>
              <a:off x="1336" y="220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6" name="Rectangle 32"/>
            <p:cNvSpPr>
              <a:spLocks noChangeArrowheads="1"/>
            </p:cNvSpPr>
            <p:nvPr/>
          </p:nvSpPr>
          <p:spPr bwMode="auto">
            <a:xfrm>
              <a:off x="0" y="2208"/>
              <a:ext cx="124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25400" y="3876675"/>
            <a:ext cx="9142415" cy="369888"/>
            <a:chOff x="12" y="2736"/>
            <a:chExt cx="5759" cy="233"/>
          </a:xfrm>
        </p:grpSpPr>
        <p:sp>
          <p:nvSpPr>
            <p:cNvPr id="46107" name="Text Box 35"/>
            <p:cNvSpPr txBox="1">
              <a:spLocks noChangeArrowheads="1"/>
            </p:cNvSpPr>
            <p:nvPr/>
          </p:nvSpPr>
          <p:spPr bwMode="auto">
            <a:xfrm>
              <a:off x="31" y="2736"/>
              <a:ext cx="57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0101100010110101010101010110101010101011101010101110101000101100101</a:t>
              </a:r>
              <a:r>
                <a:rPr lang="en-US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101</a:t>
              </a:r>
            </a:p>
          </p:txBody>
        </p:sp>
        <p:sp>
          <p:nvSpPr>
            <p:cNvPr id="46108" name="Rectangle 36"/>
            <p:cNvSpPr>
              <a:spLocks noChangeArrowheads="1"/>
            </p:cNvSpPr>
            <p:nvPr/>
          </p:nvSpPr>
          <p:spPr bwMode="auto">
            <a:xfrm>
              <a:off x="5391" y="2740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Rectangle 37"/>
            <p:cNvSpPr>
              <a:spLocks noChangeArrowheads="1"/>
            </p:cNvSpPr>
            <p:nvPr/>
          </p:nvSpPr>
          <p:spPr bwMode="auto">
            <a:xfrm>
              <a:off x="5564" y="2740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0" name="Rectangle 38"/>
            <p:cNvSpPr>
              <a:spLocks noChangeArrowheads="1"/>
            </p:cNvSpPr>
            <p:nvPr/>
          </p:nvSpPr>
          <p:spPr bwMode="auto">
            <a:xfrm>
              <a:off x="5301" y="2740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Rectangle 39"/>
            <p:cNvSpPr>
              <a:spLocks noChangeArrowheads="1"/>
            </p:cNvSpPr>
            <p:nvPr/>
          </p:nvSpPr>
          <p:spPr bwMode="auto">
            <a:xfrm>
              <a:off x="4924" y="2740"/>
              <a:ext cx="309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2" name="Rectangle 40"/>
            <p:cNvSpPr>
              <a:spLocks noChangeArrowheads="1"/>
            </p:cNvSpPr>
            <p:nvPr/>
          </p:nvSpPr>
          <p:spPr bwMode="auto">
            <a:xfrm>
              <a:off x="4684" y="2740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3" name="Rectangle 41"/>
            <p:cNvSpPr>
              <a:spLocks noChangeArrowheads="1"/>
            </p:cNvSpPr>
            <p:nvPr/>
          </p:nvSpPr>
          <p:spPr bwMode="auto">
            <a:xfrm>
              <a:off x="3956" y="2744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114" name="Rectangle 43"/>
            <p:cNvSpPr>
              <a:spLocks noChangeArrowheads="1"/>
            </p:cNvSpPr>
            <p:nvPr/>
          </p:nvSpPr>
          <p:spPr bwMode="auto">
            <a:xfrm>
              <a:off x="2296" y="2748"/>
              <a:ext cx="1032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Rectangle 44"/>
            <p:cNvSpPr>
              <a:spLocks noChangeArrowheads="1"/>
            </p:cNvSpPr>
            <p:nvPr/>
          </p:nvSpPr>
          <p:spPr bwMode="auto">
            <a:xfrm>
              <a:off x="1112" y="274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6" name="Rectangle 45"/>
            <p:cNvSpPr>
              <a:spLocks noChangeArrowheads="1"/>
            </p:cNvSpPr>
            <p:nvPr/>
          </p:nvSpPr>
          <p:spPr bwMode="auto">
            <a:xfrm>
              <a:off x="12" y="2748"/>
              <a:ext cx="100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7" name="Rectangle 63"/>
            <p:cNvSpPr>
              <a:spLocks noChangeArrowheads="1"/>
            </p:cNvSpPr>
            <p:nvPr/>
          </p:nvSpPr>
          <p:spPr bwMode="auto">
            <a:xfrm>
              <a:off x="3417" y="2744"/>
              <a:ext cx="539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6350" y="5553075"/>
            <a:ext cx="8997951" cy="366713"/>
            <a:chOff x="0" y="3792"/>
            <a:chExt cx="5668" cy="231"/>
          </a:xfrm>
        </p:grpSpPr>
        <p:sp>
          <p:nvSpPr>
            <p:cNvPr id="46100" name="Text Box 55"/>
            <p:cNvSpPr txBox="1">
              <a:spLocks noChangeArrowheads="1"/>
            </p:cNvSpPr>
            <p:nvPr/>
          </p:nvSpPr>
          <p:spPr bwMode="auto">
            <a:xfrm>
              <a:off x="22" y="3792"/>
              <a:ext cx="56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0101100010110101010101010110101010101011101010101110101000101100101101</a:t>
              </a:r>
            </a:p>
          </p:txBody>
        </p:sp>
        <p:sp>
          <p:nvSpPr>
            <p:cNvPr id="46101" name="Rectangle 56"/>
            <p:cNvSpPr>
              <a:spLocks noChangeArrowheads="1"/>
            </p:cNvSpPr>
            <p:nvPr/>
          </p:nvSpPr>
          <p:spPr bwMode="auto">
            <a:xfrm>
              <a:off x="5536" y="3792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Rectangle 57"/>
            <p:cNvSpPr>
              <a:spLocks noChangeArrowheads="1"/>
            </p:cNvSpPr>
            <p:nvPr/>
          </p:nvSpPr>
          <p:spPr bwMode="auto">
            <a:xfrm>
              <a:off x="5296" y="3792"/>
              <a:ext cx="144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Rectangle 58"/>
            <p:cNvSpPr>
              <a:spLocks noChangeArrowheads="1"/>
            </p:cNvSpPr>
            <p:nvPr/>
          </p:nvSpPr>
          <p:spPr bwMode="auto">
            <a:xfrm>
              <a:off x="4672" y="3792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104" name="Rectangle 59"/>
            <p:cNvSpPr>
              <a:spLocks noChangeArrowheads="1"/>
            </p:cNvSpPr>
            <p:nvPr/>
          </p:nvSpPr>
          <p:spPr bwMode="auto">
            <a:xfrm>
              <a:off x="3393" y="3792"/>
              <a:ext cx="1023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5" name="Rectangle 60"/>
            <p:cNvSpPr>
              <a:spLocks noChangeArrowheads="1"/>
            </p:cNvSpPr>
            <p:nvPr/>
          </p:nvSpPr>
          <p:spPr bwMode="auto">
            <a:xfrm>
              <a:off x="0" y="3792"/>
              <a:ext cx="100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6" name="Rectangle 61"/>
            <p:cNvSpPr>
              <a:spLocks noChangeArrowheads="1"/>
            </p:cNvSpPr>
            <p:nvPr/>
          </p:nvSpPr>
          <p:spPr bwMode="auto">
            <a:xfrm>
              <a:off x="1104" y="3792"/>
              <a:ext cx="220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25401" y="4714875"/>
            <a:ext cx="9137651" cy="369888"/>
            <a:chOff x="12" y="3264"/>
            <a:chExt cx="5756" cy="233"/>
          </a:xfrm>
        </p:grpSpPr>
        <p:sp>
          <p:nvSpPr>
            <p:cNvPr id="46090" name="Text Box 46"/>
            <p:cNvSpPr txBox="1">
              <a:spLocks noChangeArrowheads="1"/>
            </p:cNvSpPr>
            <p:nvPr/>
          </p:nvSpPr>
          <p:spPr bwMode="auto">
            <a:xfrm>
              <a:off x="28" y="3264"/>
              <a:ext cx="57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0101100010110101010101010110101010101011101010101110101000101100101</a:t>
              </a:r>
              <a:r>
                <a:rPr lang="en-US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101</a:t>
              </a:r>
            </a:p>
          </p:txBody>
        </p:sp>
        <p:sp>
          <p:nvSpPr>
            <p:cNvPr id="46091" name="Rectangle 47"/>
            <p:cNvSpPr>
              <a:spLocks noChangeArrowheads="1"/>
            </p:cNvSpPr>
            <p:nvPr/>
          </p:nvSpPr>
          <p:spPr bwMode="auto">
            <a:xfrm>
              <a:off x="5556" y="3264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Rectangle 48"/>
            <p:cNvSpPr>
              <a:spLocks noChangeArrowheads="1"/>
            </p:cNvSpPr>
            <p:nvPr/>
          </p:nvSpPr>
          <p:spPr bwMode="auto">
            <a:xfrm>
              <a:off x="5304" y="3264"/>
              <a:ext cx="175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Rectangle 49"/>
            <p:cNvSpPr>
              <a:spLocks noChangeArrowheads="1"/>
            </p:cNvSpPr>
            <p:nvPr/>
          </p:nvSpPr>
          <p:spPr bwMode="auto">
            <a:xfrm>
              <a:off x="4908" y="3264"/>
              <a:ext cx="305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Rectangle 50"/>
            <p:cNvSpPr>
              <a:spLocks noChangeArrowheads="1"/>
            </p:cNvSpPr>
            <p:nvPr/>
          </p:nvSpPr>
          <p:spPr bwMode="auto">
            <a:xfrm>
              <a:off x="4668" y="3264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Rectangle 52"/>
            <p:cNvSpPr>
              <a:spLocks noChangeArrowheads="1"/>
            </p:cNvSpPr>
            <p:nvPr/>
          </p:nvSpPr>
          <p:spPr bwMode="auto">
            <a:xfrm>
              <a:off x="2287" y="3268"/>
              <a:ext cx="1029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Rectangle 53"/>
            <p:cNvSpPr>
              <a:spLocks noChangeArrowheads="1"/>
            </p:cNvSpPr>
            <p:nvPr/>
          </p:nvSpPr>
          <p:spPr bwMode="auto">
            <a:xfrm>
              <a:off x="1108" y="326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Rectangle 54"/>
            <p:cNvSpPr>
              <a:spLocks noChangeArrowheads="1"/>
            </p:cNvSpPr>
            <p:nvPr/>
          </p:nvSpPr>
          <p:spPr bwMode="auto">
            <a:xfrm>
              <a:off x="12" y="3264"/>
              <a:ext cx="100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8" name="Rectangle 64"/>
            <p:cNvSpPr>
              <a:spLocks noChangeArrowheads="1"/>
            </p:cNvSpPr>
            <p:nvPr/>
          </p:nvSpPr>
          <p:spPr bwMode="auto">
            <a:xfrm>
              <a:off x="3405" y="3264"/>
              <a:ext cx="543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099" name="Rectangle 65"/>
            <p:cNvSpPr>
              <a:spLocks noChangeArrowheads="1"/>
            </p:cNvSpPr>
            <p:nvPr/>
          </p:nvSpPr>
          <p:spPr bwMode="auto">
            <a:xfrm>
              <a:off x="3948" y="3264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9212" y="1087993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Current state of the stream: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816" y="1907143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Bit of value 1 arrives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9257" y="2669143"/>
            <a:ext cx="5169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Two white buckets get merged into a yellow bucket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2551" y="3495675"/>
            <a:ext cx="6910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Next bit 1 arrives, new orange </a:t>
            </a:r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white is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created, then 0 comes, then 1: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4456" y="4345543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Buckets get merged…</a:t>
            </a:r>
            <a:endParaRPr lang="en-US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351" y="5183743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State of the buckets after merging</a:t>
            </a:r>
            <a:endParaRPr lang="en-US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13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Query?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To estimate the number of 1s in the most recent N bits:</a:t>
            </a:r>
          </a:p>
          <a:p>
            <a:pPr lvl="1"/>
            <a:r>
              <a:rPr lang="en-AU" dirty="0"/>
              <a:t>Sum the sizes of all buckets but the last</a:t>
            </a:r>
          </a:p>
          <a:p>
            <a:pPr lvl="2"/>
            <a:r>
              <a:rPr lang="en-AU" dirty="0"/>
              <a:t>(note “size” means the number of 1s in the bucket)</a:t>
            </a:r>
          </a:p>
          <a:p>
            <a:pPr lvl="1"/>
            <a:r>
              <a:rPr lang="en-AU" dirty="0"/>
              <a:t>Add half the size of the last </a:t>
            </a:r>
            <a:r>
              <a:rPr lang="en-AU" dirty="0" smtClean="0"/>
              <a:t>bucket</a:t>
            </a:r>
            <a:endParaRPr lang="en-AU" dirty="0"/>
          </a:p>
          <a:p>
            <a:r>
              <a:rPr lang="en-AU" dirty="0"/>
              <a:t>Remember: We do not know how many 1s </a:t>
            </a:r>
            <a:r>
              <a:rPr lang="en-AU" dirty="0" smtClean="0"/>
              <a:t>of </a:t>
            </a:r>
            <a:r>
              <a:rPr lang="en-AU" dirty="0"/>
              <a:t>the last bucket are still within the wanted </a:t>
            </a:r>
            <a:r>
              <a:rPr lang="en-AU" dirty="0" smtClean="0"/>
              <a:t>window</a:t>
            </a:r>
          </a:p>
          <a:p>
            <a:r>
              <a:rPr lang="en-US" dirty="0" smtClean="0"/>
              <a:t>Example: </a:t>
            </a:r>
            <a:endParaRPr lang="en-AU" dirty="0"/>
          </a:p>
          <a:p>
            <a:endParaRPr lang="en-AU" dirty="0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4159248" y="5624512"/>
            <a:ext cx="344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 flipH="1">
            <a:off x="898523" y="5838825"/>
            <a:ext cx="3276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18"/>
          <p:cNvSpPr>
            <a:spLocks noChangeShapeType="1"/>
          </p:cNvSpPr>
          <p:nvPr/>
        </p:nvSpPr>
        <p:spPr bwMode="auto">
          <a:xfrm>
            <a:off x="4556123" y="5838825"/>
            <a:ext cx="4419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20"/>
          <p:cNvSpPr>
            <a:spLocks noChangeShapeType="1"/>
          </p:cNvSpPr>
          <p:nvPr/>
        </p:nvSpPr>
        <p:spPr bwMode="auto">
          <a:xfrm flipH="1">
            <a:off x="8366123" y="4314825"/>
            <a:ext cx="2286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21"/>
          <p:cNvSpPr>
            <a:spLocks noChangeShapeType="1"/>
          </p:cNvSpPr>
          <p:nvPr/>
        </p:nvSpPr>
        <p:spPr bwMode="auto">
          <a:xfrm>
            <a:off x="8594723" y="4314825"/>
            <a:ext cx="1524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7451723" y="3629025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2</a:t>
            </a:r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7908923" y="4314825"/>
            <a:ext cx="1524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6384923" y="3629025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4</a:t>
            </a:r>
          </a:p>
        </p:txBody>
      </p:sp>
      <p:sp>
        <p:nvSpPr>
          <p:cNvPr id="12" name="Line 25"/>
          <p:cNvSpPr>
            <a:spLocks noChangeShapeType="1"/>
          </p:cNvSpPr>
          <p:nvPr/>
        </p:nvSpPr>
        <p:spPr bwMode="auto">
          <a:xfrm flipH="1">
            <a:off x="6384923" y="4314825"/>
            <a:ext cx="381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26"/>
          <p:cNvSpPr>
            <a:spLocks noChangeShapeType="1"/>
          </p:cNvSpPr>
          <p:nvPr/>
        </p:nvSpPr>
        <p:spPr bwMode="auto">
          <a:xfrm>
            <a:off x="6765923" y="4314825"/>
            <a:ext cx="381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3794123" y="3629025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8</a:t>
            </a:r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 flipH="1">
            <a:off x="3032123" y="4314825"/>
            <a:ext cx="11430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>
            <a:off x="4175123" y="4314825"/>
            <a:ext cx="838200" cy="68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746123" y="3629025"/>
            <a:ext cx="19287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At least 1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16.  Partially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beyond window.</a:t>
            </a:r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>
            <a:off x="1660523" y="4619625"/>
            <a:ext cx="0" cy="381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8289923" y="3629025"/>
            <a:ext cx="787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of</a:t>
            </a:r>
          </a:p>
          <a:p>
            <a:r>
              <a:rPr lang="en-US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size 1</a:t>
            </a: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0323" y="4995111"/>
            <a:ext cx="9083677" cy="369888"/>
            <a:chOff x="-6" y="2400"/>
            <a:chExt cx="5722" cy="233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6" y="2400"/>
              <a:ext cx="57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1001010110001011010101010101011010101010101110101010111010100010110010</a:t>
              </a:r>
            </a:p>
          </p:txBody>
        </p:sp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5444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5216" y="241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983" y="2418"/>
              <a:ext cx="227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271" y="241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734" y="241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621" y="241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430" y="2418"/>
              <a:ext cx="110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-6" y="2418"/>
              <a:ext cx="1344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45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Bound: Proof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66"/>
                </a:solidFill>
              </a:rPr>
              <a:t>Why is error 50%? </a:t>
            </a:r>
            <a:r>
              <a:rPr lang="en-US" b="1" dirty="0">
                <a:solidFill>
                  <a:srgbClr val="0000FF"/>
                </a:solidFill>
              </a:rPr>
              <a:t>Let’s prove it!</a:t>
            </a:r>
          </a:p>
          <a:p>
            <a:r>
              <a:rPr lang="en-US" dirty="0"/>
              <a:t>Suppose the last bucket has size </a:t>
            </a:r>
            <a:r>
              <a:rPr lang="en-US" b="1" dirty="0"/>
              <a:t>2</a:t>
            </a:r>
            <a:r>
              <a:rPr lang="en-US" b="1" i="1" baseline="30000" dirty="0"/>
              <a:t>r</a:t>
            </a:r>
            <a:endParaRPr lang="en-US" b="1" dirty="0"/>
          </a:p>
          <a:p>
            <a:r>
              <a:rPr lang="en-US" dirty="0"/>
              <a:t>Then by assuming </a:t>
            </a:r>
            <a:r>
              <a:rPr lang="en-US" b="1" dirty="0"/>
              <a:t>2</a:t>
            </a:r>
            <a:r>
              <a:rPr lang="en-US" b="1" i="1" baseline="30000" dirty="0"/>
              <a:t>r</a:t>
            </a:r>
            <a:r>
              <a:rPr lang="en-US" b="1" baseline="30000" dirty="0"/>
              <a:t>-1</a:t>
            </a:r>
            <a:r>
              <a:rPr lang="en-US" baseline="30000" dirty="0"/>
              <a:t> </a:t>
            </a:r>
            <a:r>
              <a:rPr lang="en-US" dirty="0"/>
              <a:t> (i.e., half) of its </a:t>
            </a:r>
            <a:r>
              <a:rPr lang="en-US" b="1" dirty="0"/>
              <a:t>1s</a:t>
            </a:r>
            <a:r>
              <a:rPr lang="en-US" dirty="0"/>
              <a:t> are still within the window, we make an error of at most </a:t>
            </a:r>
            <a:r>
              <a:rPr lang="en-US" b="1" dirty="0"/>
              <a:t>2</a:t>
            </a:r>
            <a:r>
              <a:rPr lang="en-US" b="1" i="1" baseline="30000" dirty="0"/>
              <a:t>r</a:t>
            </a:r>
            <a:r>
              <a:rPr lang="en-US" b="1" baseline="30000" dirty="0"/>
              <a:t>-1</a:t>
            </a:r>
            <a:endParaRPr lang="en-US" b="1" dirty="0"/>
          </a:p>
          <a:p>
            <a:r>
              <a:rPr lang="en-US" dirty="0"/>
              <a:t>Since there is at least one bucket of each of the sizes less than </a:t>
            </a:r>
            <a:r>
              <a:rPr lang="en-US" b="1" dirty="0"/>
              <a:t>2</a:t>
            </a:r>
            <a:r>
              <a:rPr lang="en-US" b="1" i="1" baseline="30000" dirty="0"/>
              <a:t>r</a:t>
            </a:r>
            <a:r>
              <a:rPr lang="en-US" dirty="0"/>
              <a:t>, the true sum is at least </a:t>
            </a:r>
            <a:br>
              <a:rPr lang="en-US" dirty="0"/>
            </a:br>
            <a:r>
              <a:rPr lang="en-US" b="1" dirty="0"/>
              <a:t>1 + 2 + 4 + .. + 2</a:t>
            </a:r>
            <a:r>
              <a:rPr lang="en-US" b="1" baseline="30000" dirty="0"/>
              <a:t>r-1</a:t>
            </a:r>
            <a:r>
              <a:rPr lang="en-US" b="1" dirty="0"/>
              <a:t>  = 2</a:t>
            </a:r>
            <a:r>
              <a:rPr lang="en-US" b="1" i="1" baseline="30000" dirty="0"/>
              <a:t>r </a:t>
            </a:r>
            <a:r>
              <a:rPr lang="en-US" b="1" dirty="0"/>
              <a:t>-1</a:t>
            </a:r>
          </a:p>
          <a:p>
            <a:r>
              <a:rPr lang="en-US" dirty="0">
                <a:solidFill>
                  <a:srgbClr val="0000FF"/>
                </a:solidFill>
              </a:rPr>
              <a:t>Thus, error at most </a:t>
            </a:r>
            <a:r>
              <a:rPr lang="en-US" b="1" dirty="0">
                <a:solidFill>
                  <a:srgbClr val="0000FF"/>
                </a:solidFill>
              </a:rPr>
              <a:t>50%</a:t>
            </a:r>
          </a:p>
          <a:p>
            <a:endParaRPr lang="en-AU" dirty="0"/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25401" y="4386262"/>
            <a:ext cx="9283703" cy="369888"/>
            <a:chOff x="-96" y="2400"/>
            <a:chExt cx="5848" cy="233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25" y="2400"/>
              <a:ext cx="57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111111110000000011101010101011010101010101110101010111010100010110010</a:t>
              </a:r>
              <a:endParaRPr lang="en-US" sz="18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5364" y="240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124" y="2408"/>
              <a:ext cx="96" cy="19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884" y="2408"/>
              <a:ext cx="240" cy="192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4192" y="2408"/>
              <a:ext cx="480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3652" y="2408"/>
              <a:ext cx="528" cy="192"/>
            </a:xfrm>
            <a:prstGeom prst="rect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542" y="2408"/>
              <a:ext cx="1008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1446" y="2408"/>
              <a:ext cx="994" cy="19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-96" y="2408"/>
              <a:ext cx="1508" cy="192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276726" y="4773335"/>
            <a:ext cx="344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1320801" y="4939695"/>
            <a:ext cx="295086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4652661" y="4939695"/>
            <a:ext cx="4419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Left Brace 16"/>
          <p:cNvSpPr/>
          <p:nvPr/>
        </p:nvSpPr>
        <p:spPr>
          <a:xfrm rot="5400000">
            <a:off x="5591176" y="1049337"/>
            <a:ext cx="190500" cy="6508750"/>
          </a:xfrm>
          <a:prstGeom prst="leftBrace">
            <a:avLst>
              <a:gd name="adj1" fmla="val 41310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48570" y="388799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At least 16 1s</a:t>
            </a:r>
          </a:p>
        </p:txBody>
      </p:sp>
    </p:spTree>
    <p:extLst>
      <p:ext uri="{BB962C8B-B14F-4D97-AF65-F5344CB8AC3E}">
        <p14:creationId xmlns:p14="http://schemas.microsoft.com/office/powerpoint/2010/main" val="420201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 animBg="1"/>
      <p:bldP spid="1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Further Reducing the Error</a:t>
            </a:r>
            <a:endParaRPr lang="en-US" dirty="0">
              <a:ea typeface="+mj-ea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Instead of maintaining </a:t>
            </a:r>
            <a:r>
              <a:rPr lang="en-US" b="1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 or </a:t>
            </a:r>
            <a:r>
              <a:rPr lang="en-US" b="1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of each size bucket, we allow either </a:t>
            </a:r>
            <a:r>
              <a:rPr lang="en-US" b="1" i="1" dirty="0" smtClean="0">
                <a:solidFill>
                  <a:srgbClr val="0000FF"/>
                </a:solidFill>
              </a:rPr>
              <a:t>r</a:t>
            </a:r>
            <a:r>
              <a:rPr lang="en-US" b="1" dirty="0" smtClean="0">
                <a:solidFill>
                  <a:srgbClr val="0000FF"/>
                </a:solidFill>
              </a:rPr>
              <a:t>-1</a:t>
            </a:r>
            <a:r>
              <a:rPr lang="en-US" dirty="0" smtClean="0">
                <a:solidFill>
                  <a:srgbClr val="0000FF"/>
                </a:solidFill>
              </a:rPr>
              <a:t> or </a:t>
            </a:r>
            <a:r>
              <a:rPr lang="en-US" b="1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 buckets  (</a:t>
            </a:r>
            <a:r>
              <a:rPr lang="en-US" b="1" i="1" dirty="0" smtClean="0">
                <a:solidFill>
                  <a:srgbClr val="0000FF"/>
                </a:solidFill>
              </a:rPr>
              <a:t>r</a:t>
            </a:r>
            <a:r>
              <a:rPr lang="en-US" b="1" dirty="0" smtClean="0">
                <a:solidFill>
                  <a:srgbClr val="0000FF"/>
                </a:solidFill>
              </a:rPr>
              <a:t> &gt; 2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Except for the largest size buckets; we can have any number between </a:t>
            </a:r>
            <a:r>
              <a:rPr lang="en-US" b="1" dirty="0" smtClean="0">
                <a:ea typeface="ＭＳ Ｐゴシック" pitchFamily="34" charset="-128"/>
              </a:rPr>
              <a:t>1</a:t>
            </a:r>
            <a:r>
              <a:rPr lang="en-US" dirty="0" smtClean="0">
                <a:ea typeface="ＭＳ Ｐゴシック" pitchFamily="34" charset="-128"/>
              </a:rPr>
              <a:t> and </a:t>
            </a:r>
            <a:r>
              <a:rPr lang="en-US" b="1" i="1" dirty="0" smtClean="0">
                <a:ea typeface="ＭＳ Ｐゴシック" pitchFamily="34" charset="-128"/>
              </a:rPr>
              <a:t>r</a:t>
            </a:r>
            <a:r>
              <a:rPr lang="en-US" dirty="0" smtClean="0">
                <a:ea typeface="ＭＳ Ｐゴシック" pitchFamily="34" charset="-128"/>
              </a:rPr>
              <a:t> of those</a:t>
            </a:r>
          </a:p>
          <a:p>
            <a:r>
              <a:rPr lang="en-US" b="1" dirty="0" smtClean="0">
                <a:solidFill>
                  <a:srgbClr val="D60093"/>
                </a:solidFill>
              </a:rPr>
              <a:t>Error is at most </a:t>
            </a:r>
            <a:r>
              <a:rPr lang="en-US" b="1" i="1" dirty="0" smtClean="0">
                <a:solidFill>
                  <a:srgbClr val="D60093"/>
                </a:solidFill>
              </a:rPr>
              <a:t>O(</a:t>
            </a:r>
            <a:r>
              <a:rPr lang="en-US" b="1" dirty="0" smtClean="0">
                <a:solidFill>
                  <a:srgbClr val="D60093"/>
                </a:solidFill>
              </a:rPr>
              <a:t>1/</a:t>
            </a:r>
            <a:r>
              <a:rPr lang="en-US" b="1" i="1" dirty="0" smtClean="0">
                <a:solidFill>
                  <a:srgbClr val="D60093"/>
                </a:solidFill>
              </a:rPr>
              <a:t>r)</a:t>
            </a:r>
            <a:endParaRPr lang="en-US" b="1" dirty="0" smtClean="0">
              <a:solidFill>
                <a:srgbClr val="D60093"/>
              </a:solidFill>
            </a:endParaRPr>
          </a:p>
          <a:p>
            <a:r>
              <a:rPr lang="en-US" dirty="0" smtClean="0"/>
              <a:t>By picking </a:t>
            </a:r>
            <a:r>
              <a:rPr lang="en-US" b="1" i="1" dirty="0" smtClean="0"/>
              <a:t>r</a:t>
            </a:r>
            <a:r>
              <a:rPr lang="en-US" dirty="0" smtClean="0"/>
              <a:t> appropriately, we can tradeoff between number of bits we store and the error</a:t>
            </a:r>
          </a:p>
        </p:txBody>
      </p:sp>
    </p:spTree>
    <p:extLst>
      <p:ext uri="{BB962C8B-B14F-4D97-AF65-F5344CB8AC3E}">
        <p14:creationId xmlns:p14="http://schemas.microsoft.com/office/powerpoint/2010/main" val="257531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Extensions</a:t>
            </a:r>
            <a:endParaRPr lang="en-US" dirty="0">
              <a:ea typeface="+mj-ea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we use the same trick to answer queries </a:t>
            </a:r>
            <a:r>
              <a:rPr lang="en-US" b="1" dirty="0" smtClean="0">
                <a:solidFill>
                  <a:srgbClr val="D60093"/>
                </a:solidFill>
              </a:rPr>
              <a:t>How many 1’s in the last </a:t>
            </a:r>
            <a:r>
              <a:rPr lang="en-US" b="1" i="1" dirty="0" smtClean="0">
                <a:solidFill>
                  <a:srgbClr val="D60093"/>
                </a:solidFill>
              </a:rPr>
              <a:t>k</a:t>
            </a:r>
            <a:r>
              <a:rPr lang="en-US" b="1" dirty="0" smtClean="0">
                <a:solidFill>
                  <a:srgbClr val="D60093"/>
                </a:solidFill>
              </a:rPr>
              <a:t>?</a:t>
            </a:r>
            <a:r>
              <a:rPr lang="en-US" dirty="0" smtClean="0"/>
              <a:t> where </a:t>
            </a:r>
            <a:r>
              <a:rPr lang="en-US" b="1" i="1" dirty="0" smtClean="0"/>
              <a:t>k</a:t>
            </a:r>
            <a:r>
              <a:rPr lang="en-US" b="1" dirty="0" smtClean="0"/>
              <a:t> &lt; </a:t>
            </a:r>
            <a:r>
              <a:rPr lang="en-US" b="1" i="1" dirty="0" smtClean="0"/>
              <a:t>N</a:t>
            </a:r>
            <a:r>
              <a:rPr lang="en-US" dirty="0" smtClean="0"/>
              <a:t>?</a:t>
            </a:r>
          </a:p>
          <a:p>
            <a:pPr lvl="1"/>
            <a:r>
              <a:rPr lang="en-US" b="1" dirty="0" smtClean="0"/>
              <a:t>A:</a:t>
            </a:r>
            <a:r>
              <a:rPr lang="en-US" dirty="0" smtClean="0"/>
              <a:t> Find earliest bucket </a:t>
            </a:r>
            <a:r>
              <a:rPr lang="en-US" b="1" dirty="0" smtClean="0"/>
              <a:t>B </a:t>
            </a:r>
            <a:r>
              <a:rPr lang="en-US" dirty="0" smtClean="0"/>
              <a:t>that at overlaps with </a:t>
            </a:r>
            <a:r>
              <a:rPr lang="en-US" b="1" i="1" dirty="0" smtClean="0"/>
              <a:t>k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Number of </a:t>
            </a:r>
            <a:r>
              <a:rPr lang="en-US" b="1" dirty="0" smtClean="0"/>
              <a:t>1s</a:t>
            </a:r>
            <a:r>
              <a:rPr lang="en-US" dirty="0" smtClean="0"/>
              <a:t> is the </a:t>
            </a:r>
            <a:r>
              <a:rPr lang="en-US" b="1" dirty="0" smtClean="0">
                <a:solidFill>
                  <a:srgbClr val="008000"/>
                </a:solidFill>
              </a:rPr>
              <a:t>sum of sizes of more recent buckets + ½ size of B</a:t>
            </a:r>
          </a:p>
          <a:p>
            <a:pPr lvl="8"/>
            <a:endParaRPr lang="en-US" dirty="0" smtClean="0"/>
          </a:p>
          <a:p>
            <a:pPr lvl="8"/>
            <a:endParaRPr lang="en-US" dirty="0" smtClean="0"/>
          </a:p>
          <a:p>
            <a:pPr lvl="8"/>
            <a:endParaRPr lang="en-US" dirty="0" smtClean="0"/>
          </a:p>
          <a:p>
            <a:pPr lvl="8"/>
            <a:endParaRPr lang="en-US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Can we handle the case where the stream is not bits, but integers, and we want the sum of the last </a:t>
            </a:r>
            <a:r>
              <a:rPr lang="en-US" b="1" i="1" dirty="0" smtClean="0">
                <a:solidFill>
                  <a:srgbClr val="0000FF"/>
                </a:solidFill>
              </a:rPr>
              <a:t>k</a:t>
            </a:r>
            <a:r>
              <a:rPr lang="en-US" b="1" dirty="0" smtClean="0">
                <a:solidFill>
                  <a:srgbClr val="0000FF"/>
                </a:solidFill>
              </a:rPr>
              <a:t> elements?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6200" y="3258342"/>
            <a:ext cx="8991602" cy="703264"/>
            <a:chOff x="0" y="5697536"/>
            <a:chExt cx="8991602" cy="703264"/>
          </a:xfrm>
        </p:grpSpPr>
        <p:grpSp>
          <p:nvGrpSpPr>
            <p:cNvPr id="22" name="Group 33"/>
            <p:cNvGrpSpPr>
              <a:grpSpLocks/>
            </p:cNvGrpSpPr>
            <p:nvPr/>
          </p:nvGrpSpPr>
          <p:grpSpPr bwMode="auto">
            <a:xfrm>
              <a:off x="0" y="5697536"/>
              <a:ext cx="8991602" cy="366713"/>
              <a:chOff x="0" y="2389"/>
              <a:chExt cx="5664" cy="231"/>
            </a:xfrm>
          </p:grpSpPr>
          <p:sp>
            <p:nvSpPr>
              <p:cNvPr id="26" name="Text Box 3"/>
              <p:cNvSpPr txBox="1">
                <a:spLocks noChangeArrowheads="1"/>
              </p:cNvSpPr>
              <p:nvPr/>
            </p:nvSpPr>
            <p:spPr bwMode="auto">
              <a:xfrm>
                <a:off x="18" y="2389"/>
                <a:ext cx="56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1001010110001011010101010101011010101010101110101010111010100010110010</a:t>
                </a:r>
              </a:p>
            </p:txBody>
          </p:sp>
          <p:sp>
            <p:nvSpPr>
              <p:cNvPr id="27" name="Rectangle 5"/>
              <p:cNvSpPr>
                <a:spLocks noChangeArrowheads="1"/>
              </p:cNvSpPr>
              <p:nvPr/>
            </p:nvSpPr>
            <p:spPr bwMode="auto">
              <a:xfrm>
                <a:off x="5444" y="2400"/>
                <a:ext cx="96" cy="192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6"/>
              <p:cNvSpPr>
                <a:spLocks noChangeArrowheads="1"/>
              </p:cNvSpPr>
              <p:nvPr/>
            </p:nvSpPr>
            <p:spPr bwMode="auto">
              <a:xfrm>
                <a:off x="5204" y="2400"/>
                <a:ext cx="96" cy="192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8"/>
              <p:cNvSpPr>
                <a:spLocks noChangeArrowheads="1"/>
              </p:cNvSpPr>
              <p:nvPr/>
            </p:nvSpPr>
            <p:spPr bwMode="auto">
              <a:xfrm>
                <a:off x="4964" y="2400"/>
                <a:ext cx="240" cy="192"/>
              </a:xfrm>
              <a:prstGeom prst="rect">
                <a:avLst/>
              </a:prstGeom>
              <a:solidFill>
                <a:srgbClr val="FFFF00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4252" y="2400"/>
                <a:ext cx="480" cy="192"/>
              </a:xfrm>
              <a:prstGeom prst="rect">
                <a:avLst/>
              </a:prstGeom>
              <a:solidFill>
                <a:srgbClr val="CC99FF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3716" y="2400"/>
                <a:ext cx="528" cy="192"/>
              </a:xfrm>
              <a:prstGeom prst="rect">
                <a:avLst/>
              </a:prstGeom>
              <a:solidFill>
                <a:srgbClr val="CC99FF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2612" y="2400"/>
                <a:ext cx="1008" cy="192"/>
              </a:xfrm>
              <a:prstGeom prst="rect">
                <a:avLst/>
              </a:prstGeom>
              <a:solidFill>
                <a:srgbClr val="FF99CC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1412" y="2400"/>
                <a:ext cx="1104" cy="192"/>
              </a:xfrm>
              <a:prstGeom prst="rect">
                <a:avLst/>
              </a:prstGeom>
              <a:solidFill>
                <a:srgbClr val="FF99CC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0" y="2400"/>
                <a:ext cx="1344" cy="192"/>
              </a:xfrm>
              <a:prstGeom prst="rect">
                <a:avLst/>
              </a:prstGeom>
              <a:solidFill>
                <a:srgbClr val="FFCC99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098925" y="6031468"/>
              <a:ext cx="2968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solidFill>
                    <a:srgbClr val="008000"/>
                  </a:solidFill>
                </a:rPr>
                <a:t>k</a:t>
              </a:r>
              <a:endParaRPr lang="en-US" b="1" i="1" dirty="0">
                <a:solidFill>
                  <a:srgbClr val="008000"/>
                </a:solidFill>
              </a:endParaRP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 flipH="1">
              <a:off x="2667000" y="6248400"/>
              <a:ext cx="1371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4419600" y="6248400"/>
              <a:ext cx="4419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24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Sampling a fixed proportion of a stream</a:t>
            </a:r>
          </a:p>
          <a:p>
            <a:pPr lvl="1"/>
            <a:r>
              <a:rPr lang="en-US" dirty="0"/>
              <a:t>Sample size grows as the stream grows</a:t>
            </a:r>
          </a:p>
          <a:p>
            <a:r>
              <a:rPr lang="en-US" b="1" dirty="0"/>
              <a:t>Sampling a fixed-size sample</a:t>
            </a:r>
          </a:p>
          <a:p>
            <a:pPr lvl="1"/>
            <a:r>
              <a:rPr lang="en-US" dirty="0"/>
              <a:t>Reservoir sampling</a:t>
            </a:r>
          </a:p>
          <a:p>
            <a:r>
              <a:rPr lang="en-US" b="1" dirty="0"/>
              <a:t>Counting the number of 1s in the last N elements</a:t>
            </a:r>
          </a:p>
          <a:p>
            <a:pPr lvl="1"/>
            <a:r>
              <a:rPr lang="en-US" dirty="0"/>
              <a:t>Exponentially increasing windows</a:t>
            </a:r>
          </a:p>
          <a:p>
            <a:pPr lvl="1"/>
            <a:r>
              <a:rPr lang="en-US" dirty="0"/>
              <a:t>Extensions:</a:t>
            </a:r>
          </a:p>
          <a:p>
            <a:pPr lvl="2"/>
            <a:r>
              <a:rPr lang="en-US" dirty="0"/>
              <a:t>Number of 1s in any last k (k &lt; N) elements</a:t>
            </a:r>
          </a:p>
          <a:p>
            <a:pPr lvl="2"/>
            <a:r>
              <a:rPr lang="en-US" dirty="0"/>
              <a:t>Sums of integers in the last N elements</a:t>
            </a:r>
          </a:p>
          <a:p>
            <a:pPr lvl="2"/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851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695575"/>
            <a:ext cx="7772400" cy="9144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Part</a:t>
            </a:r>
            <a:r>
              <a:rPr lang="en-US" dirty="0" smtClean="0"/>
              <a:t> </a:t>
            </a:r>
            <a:r>
              <a:rPr lang="en-US" altLang="zh-CN" dirty="0" smtClean="0"/>
              <a:t>3</a:t>
            </a:r>
            <a:r>
              <a:rPr lang="en-US" dirty="0" smtClean="0"/>
              <a:t>: Filtering Data Streams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7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Data Streams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element of data stream is a tuple</a:t>
            </a:r>
          </a:p>
          <a:p>
            <a:r>
              <a:rPr lang="en-US" dirty="0"/>
              <a:t>Given a list of keys</a:t>
            </a:r>
            <a:r>
              <a:rPr lang="en-US" b="1" dirty="0"/>
              <a:t> S</a:t>
            </a:r>
          </a:p>
          <a:p>
            <a:r>
              <a:rPr lang="en-US" b="1" dirty="0">
                <a:solidFill>
                  <a:srgbClr val="0000FF"/>
                </a:solidFill>
              </a:rPr>
              <a:t>Determine which tuples of stream are in </a:t>
            </a:r>
            <a:r>
              <a:rPr lang="en-US" b="1" i="1" dirty="0">
                <a:solidFill>
                  <a:srgbClr val="0000FF"/>
                </a:solidFill>
              </a:rPr>
              <a:t>S</a:t>
            </a:r>
          </a:p>
          <a:p>
            <a:pPr lvl="8"/>
            <a:endParaRPr lang="en-US" b="1" dirty="0">
              <a:solidFill>
                <a:schemeClr val="accent2"/>
              </a:solidFill>
            </a:endParaRPr>
          </a:p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Obvious solution: Hash table</a:t>
            </a:r>
          </a:p>
          <a:p>
            <a:pPr lvl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But suppose we </a:t>
            </a:r>
            <a:r>
              <a:rPr lang="en-US" b="1" dirty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do not have enough memory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to store all of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S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in a hash table</a:t>
            </a:r>
          </a:p>
          <a:p>
            <a:pPr lvl="2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E.g., we might be processing millions of filters 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on 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the same stream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967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/>
              <a:t>Applications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Example: Email spam filtering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We know 1 billion “good” email addresses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If an email comes from one of these, it is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NOT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spam</a:t>
            </a:r>
          </a:p>
          <a:p>
            <a:pPr lvl="8"/>
            <a:endParaRPr lang="en-US" dirty="0" smtClean="0">
              <a:solidFill>
                <a:schemeClr val="accent3"/>
              </a:solidFill>
            </a:endParaRPr>
          </a:p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Publish-subscribe systems</a:t>
            </a:r>
          </a:p>
          <a:p>
            <a:pPr lvl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You are collecting lots of messages (news articles)</a:t>
            </a:r>
          </a:p>
          <a:p>
            <a:pPr lvl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People express interest in certain sets of keywords</a:t>
            </a:r>
          </a:p>
          <a:p>
            <a:pPr lvl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Determine whether each message matches user’s interest</a:t>
            </a:r>
          </a:p>
          <a:p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endParaRPr lang="en-US" dirty="0">
              <a:ea typeface="ＭＳ Ｐゴシック" pitchFamily="34" charset="-128"/>
              <a:cs typeface="ＭＳ Ｐゴシック" pitchFamily="34" charset="-128"/>
            </a:endParaRPr>
          </a:p>
          <a:p>
            <a:pPr lvl="1"/>
            <a:endParaRPr lang="en-US" dirty="0">
              <a:ea typeface="ＭＳ Ｐゴシック" pitchFamily="34" charset="-128"/>
              <a:cs typeface="ＭＳ Ｐゴシック" pitchFamily="34" charset="-128"/>
            </a:endParaRPr>
          </a:p>
          <a:p>
            <a:pPr lvl="1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539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Massive Data Streams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dirty="0"/>
              <a:t>Data is </a:t>
            </a:r>
            <a:r>
              <a:rPr lang="en-US" altLang="en-US" i="1" dirty="0"/>
              <a:t>continuously growing</a:t>
            </a:r>
            <a:r>
              <a:rPr lang="en-US" altLang="en-US" dirty="0"/>
              <a:t> faster than our ability to store or index it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There are 3 Billion Telephone Calls in US each day, </a:t>
            </a:r>
            <a:br>
              <a:rPr lang="en-US" altLang="en-US" dirty="0"/>
            </a:br>
            <a:r>
              <a:rPr lang="en-US" altLang="en-US" dirty="0"/>
              <a:t>30 Billion emails daily, 1 Billion SMS, IMs 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Scientific data: NASA's observation satellites generate billions of readings each per day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IP Network Traffic: up to 1 Billion packets per hour per router.  Each ISP has many (hundreds) routers!</a:t>
            </a:r>
          </a:p>
          <a:p>
            <a:r>
              <a:rPr lang="en-US" dirty="0" smtClean="0"/>
              <a:t>… …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068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First Cut Solution (</a:t>
            </a:r>
            <a:r>
              <a:rPr lang="en-US" dirty="0"/>
              <a:t>1)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a set of keys </a:t>
            </a:r>
            <a:r>
              <a:rPr lang="en-US" b="1" i="1" dirty="0">
                <a:solidFill>
                  <a:srgbClr val="D60093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/>
              <a:t>that we want to filter</a:t>
            </a:r>
          </a:p>
          <a:p>
            <a:endParaRPr lang="en-US" dirty="0" smtClean="0"/>
          </a:p>
          <a:p>
            <a:r>
              <a:rPr lang="en-US" dirty="0" smtClean="0"/>
              <a:t>Create a </a:t>
            </a:r>
            <a:r>
              <a:rPr lang="en-US" b="1" dirty="0" smtClean="0">
                <a:solidFill>
                  <a:srgbClr val="0000FF"/>
                </a:solidFill>
              </a:rPr>
              <a:t>bit array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/>
              <a:t> of </a:t>
            </a:r>
            <a:r>
              <a:rPr lang="en-US" b="1" i="1" dirty="0" smtClean="0"/>
              <a:t>n</a:t>
            </a:r>
            <a:r>
              <a:rPr lang="en-US" dirty="0" smtClean="0"/>
              <a:t> bits, initially all </a:t>
            </a:r>
            <a:r>
              <a:rPr lang="en-US" b="1" i="1" dirty="0" smtClean="0">
                <a:solidFill>
                  <a:srgbClr val="0000FF"/>
                </a:solidFill>
              </a:rPr>
              <a:t>0</a:t>
            </a:r>
            <a:r>
              <a:rPr lang="en-US" b="1" dirty="0" smtClean="0">
                <a:solidFill>
                  <a:srgbClr val="0000FF"/>
                </a:solidFill>
              </a:rPr>
              <a:t>s</a:t>
            </a:r>
          </a:p>
          <a:p>
            <a:endParaRPr lang="en-US" dirty="0" smtClean="0"/>
          </a:p>
          <a:p>
            <a:r>
              <a:rPr lang="en-US" dirty="0" smtClean="0"/>
              <a:t>Choose a </a:t>
            </a:r>
            <a:r>
              <a:rPr lang="en-US" b="1" dirty="0" smtClean="0">
                <a:solidFill>
                  <a:srgbClr val="008000"/>
                </a:solidFill>
              </a:rPr>
              <a:t>hash function </a:t>
            </a:r>
            <a:r>
              <a:rPr lang="en-US" b="1" i="1" dirty="0" smtClean="0">
                <a:solidFill>
                  <a:srgbClr val="008000"/>
                </a:solidFill>
              </a:rPr>
              <a:t>h</a:t>
            </a:r>
            <a:r>
              <a:rPr lang="en-US" dirty="0" smtClean="0"/>
              <a:t> with range </a:t>
            </a:r>
            <a:r>
              <a:rPr lang="en-US" b="1" dirty="0" smtClean="0">
                <a:solidFill>
                  <a:srgbClr val="008000"/>
                </a:solidFill>
              </a:rPr>
              <a:t>[</a:t>
            </a:r>
            <a:r>
              <a:rPr lang="en-US" b="1" i="1" dirty="0" smtClean="0">
                <a:solidFill>
                  <a:srgbClr val="008000"/>
                </a:solidFill>
              </a:rPr>
              <a:t>0,n</a:t>
            </a:r>
            <a:r>
              <a:rPr lang="en-US" b="1" dirty="0" smtClean="0">
                <a:solidFill>
                  <a:srgbClr val="008000"/>
                </a:solidFill>
              </a:rPr>
              <a:t>)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Hash each member of </a:t>
            </a:r>
            <a:r>
              <a:rPr lang="en-US" b="1" i="1" dirty="0" smtClean="0">
                <a:solidFill>
                  <a:srgbClr val="D60093"/>
                </a:solidFill>
              </a:rPr>
              <a:t>s</a:t>
            </a:r>
            <a:r>
              <a:rPr lang="en-US" b="1" i="1" dirty="0" smtClean="0">
                <a:solidFill>
                  <a:srgbClr val="D60093"/>
                </a:solidFill>
                <a:sym typeface="Symbol"/>
              </a:rPr>
              <a:t> </a:t>
            </a:r>
            <a:r>
              <a:rPr lang="en-US" b="1" i="1" dirty="0" smtClean="0">
                <a:solidFill>
                  <a:srgbClr val="D60093"/>
                </a:solidFill>
              </a:rPr>
              <a:t>S</a:t>
            </a:r>
            <a:r>
              <a:rPr lang="en-US" dirty="0" smtClean="0">
                <a:solidFill>
                  <a:srgbClr val="D60093"/>
                </a:solidFill>
              </a:rPr>
              <a:t> </a:t>
            </a:r>
            <a:r>
              <a:rPr lang="en-US" dirty="0" smtClean="0"/>
              <a:t>to one of </a:t>
            </a:r>
            <a:r>
              <a:rPr lang="en-US" b="1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 buckets, and set that bit to </a:t>
            </a:r>
            <a:r>
              <a:rPr lang="en-US" b="1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, i.e., </a:t>
            </a:r>
            <a:r>
              <a:rPr lang="en-US" b="1" i="1" dirty="0" smtClean="0">
                <a:solidFill>
                  <a:srgbClr val="0000FF"/>
                </a:solidFill>
              </a:rPr>
              <a:t>B[</a:t>
            </a:r>
            <a:r>
              <a:rPr lang="en-US" b="1" i="1" dirty="0" smtClean="0">
                <a:solidFill>
                  <a:srgbClr val="008000"/>
                </a:solidFill>
              </a:rPr>
              <a:t>h(s)</a:t>
            </a:r>
            <a:r>
              <a:rPr lang="en-US" b="1" i="1" dirty="0" smtClean="0">
                <a:solidFill>
                  <a:srgbClr val="0000FF"/>
                </a:solidFill>
              </a:rPr>
              <a:t>]=1</a:t>
            </a:r>
          </a:p>
          <a:p>
            <a:endParaRPr lang="en-US" dirty="0" smtClean="0"/>
          </a:p>
          <a:p>
            <a:r>
              <a:rPr lang="en-US" dirty="0" smtClean="0"/>
              <a:t>Hash each element </a:t>
            </a:r>
            <a:r>
              <a:rPr lang="en-US" b="1" i="1" dirty="0" smtClean="0">
                <a:solidFill>
                  <a:srgbClr val="008000"/>
                </a:solidFill>
              </a:rPr>
              <a:t>a</a:t>
            </a:r>
            <a:r>
              <a:rPr lang="en-US" dirty="0" smtClean="0"/>
              <a:t> of the stream and output only those that hash to bit that was set to </a:t>
            </a:r>
            <a:r>
              <a:rPr lang="en-US" b="1" dirty="0" smtClean="0">
                <a:solidFill>
                  <a:srgbClr val="008000"/>
                </a:solidFill>
              </a:rPr>
              <a:t>1</a:t>
            </a:r>
          </a:p>
          <a:p>
            <a:pPr lvl="1"/>
            <a:r>
              <a:rPr lang="en-US" b="1" dirty="0" smtClean="0">
                <a:solidFill>
                  <a:srgbClr val="FF0066"/>
                </a:solidFill>
              </a:rPr>
              <a:t>Output </a:t>
            </a:r>
            <a:r>
              <a:rPr lang="en-US" b="1" i="1" dirty="0" smtClean="0"/>
              <a:t>a</a:t>
            </a:r>
            <a:r>
              <a:rPr lang="en-US" b="1" dirty="0" smtClean="0">
                <a:solidFill>
                  <a:srgbClr val="FF0066"/>
                </a:solidFill>
              </a:rPr>
              <a:t> if </a:t>
            </a:r>
            <a:r>
              <a:rPr lang="en-US" b="1" dirty="0" smtClean="0">
                <a:solidFill>
                  <a:srgbClr val="0000FF"/>
                </a:solidFill>
              </a:rPr>
              <a:t>B[</a:t>
            </a:r>
            <a:r>
              <a:rPr lang="en-US" b="1" dirty="0" smtClean="0">
                <a:solidFill>
                  <a:srgbClr val="008000"/>
                </a:solidFill>
              </a:rPr>
              <a:t>h(a)</a:t>
            </a:r>
            <a:r>
              <a:rPr lang="en-US" b="1" dirty="0" smtClean="0">
                <a:solidFill>
                  <a:srgbClr val="0000FF"/>
                </a:solidFill>
              </a:rPr>
              <a:t>] == 1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39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First Cut Solution (</a:t>
            </a:r>
            <a:r>
              <a:rPr lang="en-US" dirty="0"/>
              <a:t>2)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11460" y="5115474"/>
            <a:ext cx="8378547" cy="159012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Creates false positives but no false negatives</a:t>
            </a:r>
          </a:p>
          <a:p>
            <a:pPr lvl="1"/>
            <a:r>
              <a:rPr lang="en-US" dirty="0" smtClean="0"/>
              <a:t>If the item is in </a:t>
            </a:r>
            <a:r>
              <a:rPr lang="en-US" b="1" i="1" dirty="0" smtClean="0"/>
              <a:t>S</a:t>
            </a:r>
            <a:r>
              <a:rPr lang="en-US" dirty="0" smtClean="0"/>
              <a:t> we surely output it, if not we may still output it</a:t>
            </a:r>
            <a:endParaRPr lang="en-US" dirty="0"/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auto">
          <a:xfrm rot="-5403089">
            <a:off x="2019300" y="1638848"/>
            <a:ext cx="1752600" cy="1219200"/>
          </a:xfrm>
          <a:custGeom>
            <a:avLst/>
            <a:gdLst>
              <a:gd name="T0" fmla="*/ 1575555 w 21600"/>
              <a:gd name="T1" fmla="*/ 609600 h 21600"/>
              <a:gd name="T2" fmla="*/ 876300 w 21600"/>
              <a:gd name="T3" fmla="*/ 1219200 h 21600"/>
              <a:gd name="T4" fmla="*/ 177045 w 21600"/>
              <a:gd name="T5" fmla="*/ 609600 h 21600"/>
              <a:gd name="T6" fmla="*/ 8763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982 w 21600"/>
              <a:gd name="T13" fmla="*/ 3982 h 21600"/>
              <a:gd name="T14" fmla="*/ 17618 w 21600"/>
              <a:gd name="T15" fmla="*/ 176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4363" y="21600"/>
                </a:lnTo>
                <a:lnTo>
                  <a:pt x="17237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en-US" dirty="0"/>
              <a:t>Filter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066800" y="2134148"/>
            <a:ext cx="7024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D60093"/>
                </a:solidFill>
              </a:rPr>
              <a:t>Item</a:t>
            </a: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1790385" y="3658148"/>
            <a:ext cx="2209800" cy="457200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0010001011000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676400" y="1372148"/>
            <a:ext cx="7361246" cy="2405061"/>
            <a:chOff x="1056" y="1200"/>
            <a:chExt cx="4637" cy="1515"/>
          </a:xfrm>
        </p:grpSpPr>
        <p:sp>
          <p:nvSpPr>
            <p:cNvPr id="15372" name="Line 6"/>
            <p:cNvSpPr>
              <a:spLocks noChangeShapeType="1"/>
            </p:cNvSpPr>
            <p:nvPr/>
          </p:nvSpPr>
          <p:spPr bwMode="auto">
            <a:xfrm>
              <a:off x="1056" y="1824"/>
              <a:ext cx="995" cy="8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73" name="Line 7"/>
            <p:cNvSpPr>
              <a:spLocks noChangeShapeType="1"/>
            </p:cNvSpPr>
            <p:nvPr/>
          </p:nvSpPr>
          <p:spPr bwMode="auto">
            <a:xfrm flipV="1">
              <a:off x="2057" y="1491"/>
              <a:ext cx="1015" cy="1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74" name="Text Box 8"/>
            <p:cNvSpPr txBox="1">
              <a:spLocks noChangeArrowheads="1"/>
            </p:cNvSpPr>
            <p:nvPr/>
          </p:nvSpPr>
          <p:spPr bwMode="auto">
            <a:xfrm>
              <a:off x="3072" y="1200"/>
              <a:ext cx="2621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Output the item since it may be in </a:t>
              </a:r>
              <a:r>
                <a:rPr lang="en-US" b="1" i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Item hashes to a bucket that at least </a:t>
              </a:r>
              <a:b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one of the items in </a:t>
              </a:r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hashed to.</a:t>
              </a:r>
              <a:endPara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1132042" y="2819948"/>
            <a:ext cx="8491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Hash </a:t>
            </a:r>
            <a:br>
              <a:rPr lang="en-US" b="1" dirty="0" smtClean="0"/>
            </a:br>
            <a:r>
              <a:rPr lang="en-US" b="1" dirty="0" smtClean="0"/>
              <a:t>func </a:t>
            </a:r>
            <a:r>
              <a:rPr lang="en-US" b="1" i="1" dirty="0" smtClean="0"/>
              <a:t>h</a:t>
            </a:r>
            <a:endParaRPr lang="en-US" b="1" i="1" dirty="0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463676" y="2438948"/>
            <a:ext cx="3624269" cy="2676526"/>
            <a:chOff x="922" y="1872"/>
            <a:chExt cx="2283" cy="1686"/>
          </a:xfrm>
        </p:grpSpPr>
        <p:sp>
          <p:nvSpPr>
            <p:cNvPr id="15370" name="Line 9"/>
            <p:cNvSpPr>
              <a:spLocks noChangeShapeType="1"/>
            </p:cNvSpPr>
            <p:nvPr/>
          </p:nvSpPr>
          <p:spPr bwMode="auto">
            <a:xfrm>
              <a:off x="922" y="1872"/>
              <a:ext cx="72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1392" y="2976"/>
              <a:ext cx="1813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Drop the item</a:t>
              </a:r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It hashes to a bucket set </a:t>
              </a:r>
              <a:b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to </a:t>
              </a:r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0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so it is surely not 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in</a:t>
              </a:r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038600" y="3734348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Bit array </a:t>
            </a:r>
            <a:r>
              <a:rPr lang="en-US" b="1" dirty="0" smtClean="0">
                <a:solidFill>
                  <a:srgbClr val="0000FF"/>
                </a:solidFill>
              </a:rPr>
              <a:t>B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Cut Solution (3)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|S| = 1 billion email addresses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en-US" b="1" dirty="0">
                <a:solidFill>
                  <a:srgbClr val="0000FF"/>
                </a:solidFill>
              </a:rPr>
              <a:t>|B|= 1GB = 8 billion bits</a:t>
            </a:r>
          </a:p>
          <a:p>
            <a:endParaRPr lang="en-US" dirty="0" smtClean="0"/>
          </a:p>
          <a:p>
            <a:r>
              <a:rPr lang="en-US" dirty="0"/>
              <a:t>If the email address is in </a:t>
            </a:r>
            <a:r>
              <a:rPr lang="en-US" b="1" i="1" dirty="0"/>
              <a:t>S</a:t>
            </a:r>
            <a:r>
              <a:rPr lang="en-US" dirty="0"/>
              <a:t>, then it surely hashes to a bucket that has the big set to </a:t>
            </a:r>
            <a:r>
              <a:rPr lang="en-US" b="1" dirty="0"/>
              <a:t>1</a:t>
            </a:r>
            <a:r>
              <a:rPr lang="en-US" dirty="0"/>
              <a:t>, </a:t>
            </a:r>
            <a:r>
              <a:rPr lang="en-US" dirty="0" smtClean="0"/>
              <a:t>so </a:t>
            </a:r>
            <a:r>
              <a:rPr lang="en-US" dirty="0"/>
              <a:t>it always gets through (</a:t>
            </a:r>
            <a:r>
              <a:rPr lang="en-US" b="1" i="1" dirty="0">
                <a:solidFill>
                  <a:srgbClr val="D60093"/>
                </a:solidFill>
              </a:rPr>
              <a:t>no false negatives</a:t>
            </a:r>
            <a:r>
              <a:rPr lang="en-US" dirty="0"/>
              <a:t>)</a:t>
            </a:r>
          </a:p>
          <a:p>
            <a:pPr lvl="1"/>
            <a:r>
              <a:rPr lang="en-AU" dirty="0" smtClean="0"/>
              <a:t>False negative: a result </a:t>
            </a:r>
            <a:r>
              <a:rPr lang="en-AU" dirty="0"/>
              <a:t>indicates that a condition failed, while it actually was successful</a:t>
            </a:r>
            <a:endParaRPr lang="en-US" dirty="0" smtClean="0"/>
          </a:p>
          <a:p>
            <a:endParaRPr lang="en-US" dirty="0"/>
          </a:p>
          <a:p>
            <a:r>
              <a:rPr lang="en-AU" dirty="0"/>
              <a:t>Approximately 1/8 of the bits are set to 1, so about 1/8th of the addresses not in S get through to the output (</a:t>
            </a:r>
            <a:r>
              <a:rPr lang="en-AU" b="1" i="1" dirty="0">
                <a:solidFill>
                  <a:srgbClr val="D60093"/>
                </a:solidFill>
              </a:rPr>
              <a:t>false positives</a:t>
            </a:r>
            <a:r>
              <a:rPr lang="en-AU" dirty="0"/>
              <a:t>)</a:t>
            </a:r>
          </a:p>
          <a:p>
            <a:pPr lvl="1"/>
            <a:r>
              <a:rPr lang="en-AU" dirty="0" smtClean="0"/>
              <a:t>False positive: a </a:t>
            </a:r>
            <a:r>
              <a:rPr lang="en-AU" dirty="0"/>
              <a:t>result that indicates a given condition has been fulfilled, when it actually has not been fulfilled</a:t>
            </a:r>
          </a:p>
          <a:p>
            <a:pPr lvl="1"/>
            <a:r>
              <a:rPr lang="en-AU" dirty="0"/>
              <a:t>Actually, less than 1/8th, because more than one address might hash to the same bit</a:t>
            </a:r>
          </a:p>
          <a:p>
            <a:pPr lvl="1"/>
            <a:r>
              <a:rPr lang="en-AU" dirty="0" smtClean="0"/>
              <a:t>Since </a:t>
            </a:r>
            <a:r>
              <a:rPr lang="en-AU" dirty="0"/>
              <a:t>the majority </a:t>
            </a:r>
            <a:r>
              <a:rPr lang="en-AU" dirty="0" smtClean="0"/>
              <a:t>of emails </a:t>
            </a:r>
            <a:r>
              <a:rPr lang="en-AU" dirty="0"/>
              <a:t>are </a:t>
            </a:r>
            <a:r>
              <a:rPr lang="en-AU" dirty="0" smtClean="0"/>
              <a:t>spam, </a:t>
            </a:r>
            <a:r>
              <a:rPr lang="en-AU" dirty="0"/>
              <a:t>eliminating 7/8th </a:t>
            </a:r>
            <a:r>
              <a:rPr lang="en-AU" dirty="0" smtClean="0"/>
              <a:t>of the </a:t>
            </a:r>
            <a:r>
              <a:rPr lang="en-AU" dirty="0"/>
              <a:t>spam is a significant benefit</a:t>
            </a:r>
            <a:endParaRPr lang="en-US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566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Analysis: Throwing </a:t>
            </a:r>
            <a:r>
              <a:rPr lang="en-US" dirty="0" smtClean="0"/>
              <a:t>Darts (1)</a:t>
            </a:r>
            <a:endParaRPr lang="en-US" dirty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accurate analysis for the number of </a:t>
            </a:r>
            <a:r>
              <a:rPr lang="en-US" b="1" dirty="0" smtClean="0">
                <a:solidFill>
                  <a:srgbClr val="D60093"/>
                </a:solidFill>
              </a:rPr>
              <a:t>false positives </a:t>
            </a:r>
          </a:p>
          <a:p>
            <a:pPr lvl="8"/>
            <a:endParaRPr lang="en-US" dirty="0" smtClean="0"/>
          </a:p>
          <a:p>
            <a:r>
              <a:rPr lang="en-US" b="1" dirty="0" smtClean="0">
                <a:solidFill>
                  <a:srgbClr val="008000"/>
                </a:solidFill>
              </a:rPr>
              <a:t>Consider: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If we throw </a:t>
            </a:r>
            <a:r>
              <a:rPr lang="en-US" b="1" i="1" dirty="0" smtClean="0"/>
              <a:t>m </a:t>
            </a:r>
            <a:r>
              <a:rPr lang="en-US" dirty="0" smtClean="0"/>
              <a:t>darts into </a:t>
            </a:r>
            <a:r>
              <a:rPr lang="en-US" b="1" i="1" dirty="0" smtClean="0"/>
              <a:t>n</a:t>
            </a:r>
            <a:r>
              <a:rPr lang="en-US" b="1" dirty="0" smtClean="0"/>
              <a:t> </a:t>
            </a:r>
            <a:r>
              <a:rPr lang="en-US" dirty="0" smtClean="0"/>
              <a:t>equally likely targets, </a:t>
            </a:r>
            <a:r>
              <a:rPr lang="en-US" b="1" dirty="0" smtClean="0">
                <a:solidFill>
                  <a:srgbClr val="008000"/>
                </a:solidFill>
              </a:rPr>
              <a:t>what is the probability that a target gets at least one dart?</a:t>
            </a:r>
          </a:p>
          <a:p>
            <a:pPr lvl="8"/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In our case:</a:t>
            </a:r>
          </a:p>
          <a:p>
            <a:pPr lvl="1"/>
            <a:r>
              <a:rPr lang="en-US" b="1" dirty="0" smtClean="0"/>
              <a:t>Targets</a:t>
            </a:r>
            <a:r>
              <a:rPr lang="en-US" dirty="0" smtClean="0"/>
              <a:t> = bits/buckets</a:t>
            </a:r>
          </a:p>
          <a:p>
            <a:pPr lvl="1"/>
            <a:r>
              <a:rPr lang="en-US" b="1" dirty="0" smtClean="0"/>
              <a:t>Darts</a:t>
            </a:r>
            <a:r>
              <a:rPr lang="en-US" dirty="0" smtClean="0"/>
              <a:t> = hash values of items</a:t>
            </a:r>
          </a:p>
        </p:txBody>
      </p:sp>
    </p:spTree>
    <p:extLst>
      <p:ext uri="{BB962C8B-B14F-4D97-AF65-F5344CB8AC3E}">
        <p14:creationId xmlns:p14="http://schemas.microsoft.com/office/powerpoint/2010/main" val="210370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Analysis: Throwing Darts </a:t>
            </a:r>
            <a:r>
              <a:rPr lang="en-US" dirty="0" smtClean="0"/>
              <a:t>(</a:t>
            </a:r>
            <a:r>
              <a:rPr lang="en-US" dirty="0"/>
              <a:t>2)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2133600"/>
          </a:xfrm>
        </p:spPr>
        <p:txBody>
          <a:bodyPr/>
          <a:lstStyle/>
          <a:p>
            <a:r>
              <a:rPr lang="en-US" dirty="0" smtClean="0"/>
              <a:t>We have </a:t>
            </a:r>
            <a:r>
              <a:rPr lang="en-US" b="1" i="1" dirty="0" smtClean="0"/>
              <a:t>m</a:t>
            </a:r>
            <a:r>
              <a:rPr lang="en-US" dirty="0" smtClean="0"/>
              <a:t> darts,</a:t>
            </a:r>
            <a:r>
              <a:rPr lang="en-US" b="1" dirty="0" smtClean="0"/>
              <a:t> </a:t>
            </a:r>
            <a:r>
              <a:rPr lang="en-US" b="1" i="1" dirty="0" smtClean="0"/>
              <a:t>n</a:t>
            </a:r>
            <a:r>
              <a:rPr lang="en-US" dirty="0" smtClean="0"/>
              <a:t> targets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What is the probability that a target gets at least one dart?</a:t>
            </a:r>
          </a:p>
          <a:p>
            <a:endParaRPr lang="en-US" b="1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227139" y="4005262"/>
            <a:ext cx="3759202" cy="2092325"/>
            <a:chOff x="763" y="1781"/>
            <a:chExt cx="2368" cy="1318"/>
          </a:xfrm>
        </p:grpSpPr>
        <p:sp>
          <p:nvSpPr>
            <p:cNvPr id="18456" name="Text Box 3"/>
            <p:cNvSpPr txBox="1">
              <a:spLocks noChangeArrowheads="1"/>
            </p:cNvSpPr>
            <p:nvPr/>
          </p:nvSpPr>
          <p:spPr bwMode="auto">
            <a:xfrm>
              <a:off x="2054" y="1781"/>
              <a:ext cx="107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Arial" pitchFamily="34" charset="0"/>
                  <a:cs typeface="Arial" pitchFamily="34" charset="0"/>
                </a:rPr>
                <a:t>(1 – 1/n)</a:t>
              </a:r>
            </a:p>
          </p:txBody>
        </p:sp>
        <p:sp>
          <p:nvSpPr>
            <p:cNvPr id="18457" name="Text Box 4"/>
            <p:cNvSpPr txBox="1">
              <a:spLocks noChangeArrowheads="1"/>
            </p:cNvSpPr>
            <p:nvPr/>
          </p:nvSpPr>
          <p:spPr bwMode="auto">
            <a:xfrm>
              <a:off x="763" y="2517"/>
              <a:ext cx="1109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Probability some</a:t>
              </a:r>
              <a:endParaRPr lang="en-US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target </a:t>
              </a:r>
              <a:r>
                <a:rPr lang="en-US" b="1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X</a:t>
              </a:r>
              <a:r>
                <a:rPr lang="en-US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 not </a:t>
              </a:r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hit</a:t>
              </a:r>
            </a:p>
            <a:p>
              <a:pPr algn="ctr"/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by </a:t>
              </a:r>
              <a:r>
                <a:rPr lang="en-US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a </a:t>
              </a:r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dart</a:t>
              </a:r>
            </a:p>
          </p:txBody>
        </p:sp>
        <p:sp>
          <p:nvSpPr>
            <p:cNvPr id="18458" name="Line 5"/>
            <p:cNvSpPr>
              <a:spLocks noChangeShapeType="1"/>
            </p:cNvSpPr>
            <p:nvPr/>
          </p:nvSpPr>
          <p:spPr bwMode="auto">
            <a:xfrm flipV="1">
              <a:off x="1488" y="2149"/>
              <a:ext cx="854" cy="3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667000" y="3760788"/>
            <a:ext cx="3241675" cy="2760663"/>
            <a:chOff x="1632" y="1554"/>
            <a:chExt cx="2042" cy="1739"/>
          </a:xfrm>
        </p:grpSpPr>
        <p:sp>
          <p:nvSpPr>
            <p:cNvPr id="18452" name="Text Box 11"/>
            <p:cNvSpPr txBox="1">
              <a:spLocks noChangeArrowheads="1"/>
            </p:cNvSpPr>
            <p:nvPr/>
          </p:nvSpPr>
          <p:spPr bwMode="auto">
            <a:xfrm>
              <a:off x="3193" y="1554"/>
              <a:ext cx="23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itchFamily="34" charset="0"/>
                  <a:cs typeface="Arial" pitchFamily="34" charset="0"/>
                </a:rPr>
                <a:t>m</a:t>
              </a:r>
            </a:p>
          </p:txBody>
        </p:sp>
        <p:sp>
          <p:nvSpPr>
            <p:cNvPr id="18453" name="Text Box 12"/>
            <p:cNvSpPr txBox="1">
              <a:spLocks noChangeArrowheads="1"/>
            </p:cNvSpPr>
            <p:nvPr/>
          </p:nvSpPr>
          <p:spPr bwMode="auto">
            <a:xfrm>
              <a:off x="1632" y="1700"/>
              <a:ext cx="41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Arial" pitchFamily="34" charset="0"/>
                  <a:cs typeface="Arial" pitchFamily="34" charset="0"/>
                </a:rPr>
                <a:t>1 -</a:t>
              </a:r>
            </a:p>
          </p:txBody>
        </p:sp>
        <p:sp>
          <p:nvSpPr>
            <p:cNvPr id="18454" name="Text Box 13"/>
            <p:cNvSpPr txBox="1">
              <a:spLocks noChangeArrowheads="1"/>
            </p:cNvSpPr>
            <p:nvPr/>
          </p:nvSpPr>
          <p:spPr bwMode="auto">
            <a:xfrm>
              <a:off x="2390" y="2689"/>
              <a:ext cx="1284" cy="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Probability at</a:t>
              </a:r>
            </a:p>
            <a:p>
              <a:pPr algn="ctr"/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least one dart</a:t>
              </a:r>
            </a:p>
            <a:p>
              <a:pPr algn="ctr"/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hits </a:t>
              </a:r>
              <a:r>
                <a:rPr lang="en-US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target </a:t>
              </a:r>
              <a:r>
                <a:rPr lang="en-US" b="1" dirty="0" smtClean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X</a:t>
              </a:r>
              <a:endParaRPr lang="en-US" b="1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455" name="Line 14"/>
            <p:cNvSpPr>
              <a:spLocks noChangeShapeType="1"/>
            </p:cNvSpPr>
            <p:nvPr/>
          </p:nvSpPr>
          <p:spPr bwMode="auto">
            <a:xfrm flipH="1" flipV="1">
              <a:off x="2616" y="2174"/>
              <a:ext cx="36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876802" y="3124202"/>
            <a:ext cx="1608138" cy="1011238"/>
            <a:chOff x="3072" y="1221"/>
            <a:chExt cx="1013" cy="637"/>
          </a:xfrm>
        </p:grpSpPr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3072" y="1625"/>
              <a:ext cx="24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itchFamily="34" charset="0"/>
                  <a:cs typeface="Arial" pitchFamily="34" charset="0"/>
                </a:rPr>
                <a:t>n(</a:t>
              </a:r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3389" y="1617"/>
              <a:ext cx="3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/ n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18450" name="Text Box 18"/>
            <p:cNvSpPr txBox="1">
              <a:spLocks noChangeArrowheads="1"/>
            </p:cNvSpPr>
            <p:nvPr/>
          </p:nvSpPr>
          <p:spPr bwMode="auto">
            <a:xfrm>
              <a:off x="3350" y="1221"/>
              <a:ext cx="73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Equivalent</a:t>
              </a:r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 flipH="1">
              <a:off x="3408" y="1413"/>
              <a:ext cx="144" cy="2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885951" y="2971800"/>
            <a:ext cx="3295651" cy="1719262"/>
            <a:chOff x="1188" y="1125"/>
            <a:chExt cx="2076" cy="1083"/>
          </a:xfrm>
        </p:grpSpPr>
        <p:sp>
          <p:nvSpPr>
            <p:cNvPr id="18445" name="Rectangle 21"/>
            <p:cNvSpPr>
              <a:spLocks noChangeArrowheads="1"/>
            </p:cNvSpPr>
            <p:nvPr/>
          </p:nvSpPr>
          <p:spPr bwMode="auto">
            <a:xfrm>
              <a:off x="2064" y="1632"/>
              <a:ext cx="120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446" name="Text Box 22"/>
            <p:cNvSpPr txBox="1">
              <a:spLocks noChangeArrowheads="1"/>
            </p:cNvSpPr>
            <p:nvPr/>
          </p:nvSpPr>
          <p:spPr bwMode="auto">
            <a:xfrm>
              <a:off x="1188" y="1125"/>
              <a:ext cx="7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Equals </a:t>
              </a:r>
              <a:r>
                <a:rPr lang="en-US" b="1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1/e</a:t>
              </a:r>
            </a:p>
            <a:p>
              <a:r>
                <a:rPr lang="en-US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as </a:t>
              </a:r>
              <a:r>
                <a:rPr lang="en-US" b="1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</a:rPr>
                <a:t>n </a:t>
              </a:r>
              <a:r>
                <a:rPr lang="en-US" b="1" dirty="0">
                  <a:solidFill>
                    <a:srgbClr val="0080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</a:t>
              </a:r>
              <a:r>
                <a:rPr lang="en-US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∞</a:t>
              </a:r>
            </a:p>
          </p:txBody>
        </p:sp>
        <p:sp>
          <p:nvSpPr>
            <p:cNvPr id="18447" name="Line 23"/>
            <p:cNvSpPr>
              <a:spLocks noChangeShapeType="1"/>
            </p:cNvSpPr>
            <p:nvPr/>
          </p:nvSpPr>
          <p:spPr bwMode="auto">
            <a:xfrm>
              <a:off x="1824" y="139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2667000" y="3624262"/>
            <a:ext cx="5832476" cy="1354138"/>
            <a:chOff x="1680" y="1536"/>
            <a:chExt cx="3674" cy="853"/>
          </a:xfrm>
        </p:grpSpPr>
        <p:sp>
          <p:nvSpPr>
            <p:cNvPr id="18442" name="Rectangle 26"/>
            <p:cNvSpPr>
              <a:spLocks noChangeArrowheads="1"/>
            </p:cNvSpPr>
            <p:nvPr/>
          </p:nvSpPr>
          <p:spPr bwMode="auto">
            <a:xfrm>
              <a:off x="1680" y="1536"/>
              <a:ext cx="2064" cy="7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Text Box 27"/>
            <p:cNvSpPr txBox="1">
              <a:spLocks noChangeArrowheads="1"/>
            </p:cNvSpPr>
            <p:nvPr/>
          </p:nvSpPr>
          <p:spPr bwMode="auto">
            <a:xfrm>
              <a:off x="4262" y="2021"/>
              <a:ext cx="109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D60093"/>
                  </a:solidFill>
                  <a:latin typeface="Arial" pitchFamily="34" charset="0"/>
                  <a:cs typeface="Arial" pitchFamily="34" charset="0"/>
                </a:rPr>
                <a:t>1 – e</a:t>
              </a:r>
              <a:r>
                <a:rPr lang="en-US" sz="3200" b="1" baseline="30000" dirty="0">
                  <a:solidFill>
                    <a:srgbClr val="D60093"/>
                  </a:solidFill>
                  <a:latin typeface="Arial" pitchFamily="34" charset="0"/>
                  <a:cs typeface="Arial" pitchFamily="34" charset="0"/>
                </a:rPr>
                <a:t>–m/n</a:t>
              </a:r>
            </a:p>
          </p:txBody>
        </p:sp>
        <p:sp>
          <p:nvSpPr>
            <p:cNvPr id="18444" name="Line 28"/>
            <p:cNvSpPr>
              <a:spLocks noChangeShapeType="1"/>
            </p:cNvSpPr>
            <p:nvPr/>
          </p:nvSpPr>
          <p:spPr bwMode="auto">
            <a:xfrm flipH="1" flipV="1">
              <a:off x="3744" y="2016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3505200" y="4576763"/>
            <a:ext cx="12954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95601" y="4756533"/>
            <a:ext cx="251460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99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Analysis: Throwing </a:t>
            </a:r>
            <a:r>
              <a:rPr lang="en-US" dirty="0" smtClean="0"/>
              <a:t>Darts </a:t>
            </a:r>
            <a:r>
              <a:rPr lang="en-US" dirty="0"/>
              <a:t>(3)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Fraction of 1s in the array 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	</a:t>
            </a:r>
            <a:r>
              <a:rPr lang="en-US" b="1" dirty="0" smtClean="0"/>
              <a:t>=</a:t>
            </a:r>
            <a:r>
              <a:rPr lang="sl-SI" b="1" dirty="0" smtClean="0"/>
              <a:t> </a:t>
            </a:r>
            <a:r>
              <a:rPr lang="en-US" b="1" dirty="0" smtClean="0">
                <a:solidFill>
                  <a:srgbClr val="D60093"/>
                </a:solidFill>
              </a:rPr>
              <a:t>probability of false positive</a:t>
            </a:r>
            <a:r>
              <a:rPr lang="en-US" dirty="0" smtClean="0"/>
              <a:t> </a:t>
            </a:r>
            <a:r>
              <a:rPr lang="en-US" b="1" dirty="0" smtClean="0"/>
              <a:t>=</a:t>
            </a:r>
            <a:r>
              <a:rPr lang="en-US" dirty="0" smtClean="0"/>
              <a:t> </a:t>
            </a:r>
            <a:r>
              <a:rPr lang="en-US" b="1" dirty="0" smtClean="0"/>
              <a:t>1 – e</a:t>
            </a:r>
            <a:r>
              <a:rPr lang="en-US" b="1" baseline="30000" dirty="0" smtClean="0"/>
              <a:t>-m/n</a:t>
            </a:r>
            <a:endParaRPr lang="en-US" b="1" dirty="0" smtClean="0"/>
          </a:p>
          <a:p>
            <a:endParaRPr lang="en-US" dirty="0" smtClean="0">
              <a:solidFill>
                <a:srgbClr val="33CC33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Example:</a:t>
            </a:r>
            <a:r>
              <a:rPr lang="en-US" dirty="0" smtClean="0"/>
              <a:t> </a:t>
            </a:r>
            <a:r>
              <a:rPr lang="en-US" b="1" dirty="0" smtClean="0"/>
              <a:t>10</a:t>
            </a:r>
            <a:r>
              <a:rPr lang="en-US" b="1" baseline="30000" dirty="0" smtClean="0"/>
              <a:t>9</a:t>
            </a:r>
            <a:r>
              <a:rPr lang="en-US" dirty="0" smtClean="0"/>
              <a:t> darts, </a:t>
            </a:r>
            <a:r>
              <a:rPr lang="en-US" b="1" dirty="0" smtClean="0"/>
              <a:t>8∙10</a:t>
            </a:r>
            <a:r>
              <a:rPr lang="en-US" b="1" baseline="30000" dirty="0" smtClean="0"/>
              <a:t>9</a:t>
            </a:r>
            <a:r>
              <a:rPr lang="en-US" dirty="0" smtClean="0"/>
              <a:t> targets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Fraction of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1s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in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B = 1 – e</a:t>
            </a:r>
            <a:r>
              <a:rPr lang="en-US" b="1" baseline="30000" dirty="0" smtClean="0">
                <a:ea typeface="ＭＳ Ｐゴシック" pitchFamily="34" charset="-128"/>
                <a:cs typeface="ＭＳ Ｐゴシック" pitchFamily="34" charset="-128"/>
              </a:rPr>
              <a:t>-1/8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 = 0.1175</a:t>
            </a:r>
          </a:p>
          <a:p>
            <a:pPr lvl="2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Compare with our earlier estimate: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1/8 = 0.125</a:t>
            </a:r>
          </a:p>
        </p:txBody>
      </p:sp>
    </p:spTree>
    <p:extLst>
      <p:ext uri="{BB962C8B-B14F-4D97-AF65-F5344CB8AC3E}">
        <p14:creationId xmlns:p14="http://schemas.microsoft.com/office/powerpoint/2010/main" val="118813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Bloom Filter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Consider: </a:t>
            </a:r>
            <a:r>
              <a:rPr lang="en-US" b="1" dirty="0"/>
              <a:t>|S| = </a:t>
            </a:r>
            <a:r>
              <a:rPr lang="en-US" b="1" i="1" dirty="0"/>
              <a:t>m</a:t>
            </a:r>
            <a:r>
              <a:rPr lang="en-US" b="1" dirty="0"/>
              <a:t>, |B| = </a:t>
            </a:r>
            <a:r>
              <a:rPr lang="en-US" b="1" i="1" dirty="0"/>
              <a:t>n</a:t>
            </a:r>
            <a:endParaRPr lang="en-US" sz="2800" b="1" i="1" dirty="0">
              <a:solidFill>
                <a:srgbClr val="008000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Use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 independent hash functions </a:t>
            </a:r>
            <a:r>
              <a:rPr lang="en-US" b="1" i="1" dirty="0">
                <a:solidFill>
                  <a:srgbClr val="0000FF"/>
                </a:solidFill>
              </a:rPr>
              <a:t>h</a:t>
            </a:r>
            <a:r>
              <a:rPr lang="en-US" b="1" i="1" baseline="-25000" dirty="0">
                <a:solidFill>
                  <a:srgbClr val="0000FF"/>
                </a:solidFill>
              </a:rPr>
              <a:t>1 </a:t>
            </a:r>
            <a:r>
              <a:rPr lang="en-US" b="1" i="1" dirty="0">
                <a:solidFill>
                  <a:srgbClr val="0000FF"/>
                </a:solidFill>
              </a:rPr>
              <a:t>,…, </a:t>
            </a:r>
            <a:r>
              <a:rPr lang="en-US" b="1" i="1" dirty="0" err="1">
                <a:solidFill>
                  <a:srgbClr val="0000FF"/>
                </a:solidFill>
              </a:rPr>
              <a:t>h</a:t>
            </a:r>
            <a:r>
              <a:rPr lang="en-US" b="1" i="1" baseline="-25000" dirty="0" err="1">
                <a:solidFill>
                  <a:srgbClr val="0000FF"/>
                </a:solidFill>
              </a:rPr>
              <a:t>k</a:t>
            </a:r>
            <a:endParaRPr lang="en-US" b="1" i="1" baseline="-25000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D60093"/>
                </a:solidFill>
              </a:rPr>
              <a:t>Initialization: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B </a:t>
            </a:r>
            <a:r>
              <a:rPr lang="en-US" dirty="0"/>
              <a:t>to all </a:t>
            </a:r>
            <a:r>
              <a:rPr lang="en-US" b="1" dirty="0"/>
              <a:t>0s</a:t>
            </a:r>
          </a:p>
          <a:p>
            <a:pPr lvl="1"/>
            <a:r>
              <a:rPr lang="en-US" dirty="0"/>
              <a:t>Hash each element </a:t>
            </a:r>
            <a:r>
              <a:rPr lang="en-US" b="1" i="1" dirty="0"/>
              <a:t>s</a:t>
            </a:r>
            <a:r>
              <a:rPr lang="en-US" b="1" i="1" dirty="0">
                <a:sym typeface="Symbol"/>
              </a:rPr>
              <a:t> </a:t>
            </a:r>
            <a:r>
              <a:rPr lang="en-US" b="1" i="1" dirty="0"/>
              <a:t>S</a:t>
            </a:r>
            <a:r>
              <a:rPr lang="en-US" dirty="0"/>
              <a:t> using each hash function </a:t>
            </a:r>
            <a:r>
              <a:rPr lang="en-US" b="1" i="1" dirty="0"/>
              <a:t>h</a:t>
            </a:r>
            <a:r>
              <a:rPr lang="en-US" b="1" i="1" baseline="-25000" dirty="0"/>
              <a:t>i</a:t>
            </a:r>
            <a:r>
              <a:rPr lang="en-US" dirty="0"/>
              <a:t>, set </a:t>
            </a:r>
            <a:r>
              <a:rPr lang="en-US" b="1" dirty="0">
                <a:solidFill>
                  <a:srgbClr val="0000FF"/>
                </a:solidFill>
              </a:rPr>
              <a:t>B[</a:t>
            </a:r>
            <a:r>
              <a:rPr lang="en-US" b="1" i="1" dirty="0">
                <a:solidFill>
                  <a:srgbClr val="0000FF"/>
                </a:solidFill>
              </a:rPr>
              <a:t>h</a:t>
            </a:r>
            <a:r>
              <a:rPr lang="en-US" b="1" i="1" baseline="-25000" dirty="0">
                <a:solidFill>
                  <a:srgbClr val="0000FF"/>
                </a:solidFill>
              </a:rPr>
              <a:t>i</a:t>
            </a:r>
            <a:r>
              <a:rPr lang="en-US" b="1" i="1" dirty="0">
                <a:solidFill>
                  <a:srgbClr val="0000FF"/>
                </a:solidFill>
              </a:rPr>
              <a:t>(s)</a:t>
            </a:r>
            <a:r>
              <a:rPr lang="en-US" b="1" dirty="0">
                <a:solidFill>
                  <a:srgbClr val="0000FF"/>
                </a:solidFill>
              </a:rPr>
              <a:t>] = 1</a:t>
            </a:r>
            <a:r>
              <a:rPr lang="en-US" dirty="0"/>
              <a:t>   (for each </a:t>
            </a:r>
            <a:r>
              <a:rPr lang="en-US" b="1" i="1" dirty="0" err="1"/>
              <a:t>i</a:t>
            </a:r>
            <a:r>
              <a:rPr lang="en-US" b="1" i="1" dirty="0"/>
              <a:t> = 1,.., k</a:t>
            </a:r>
            <a:r>
              <a:rPr lang="en-US" dirty="0"/>
              <a:t>)</a:t>
            </a:r>
          </a:p>
          <a:p>
            <a:r>
              <a:rPr lang="en-US" b="1" dirty="0">
                <a:solidFill>
                  <a:srgbClr val="D60093"/>
                </a:solidFill>
              </a:rPr>
              <a:t>Run-time:</a:t>
            </a:r>
          </a:p>
          <a:p>
            <a:pPr lvl="1"/>
            <a:r>
              <a:rPr lang="en-US" dirty="0"/>
              <a:t>When a stream element with key </a:t>
            </a:r>
            <a:r>
              <a:rPr lang="en-US" b="1" i="1" dirty="0"/>
              <a:t>x</a:t>
            </a:r>
            <a:r>
              <a:rPr lang="en-US" dirty="0"/>
              <a:t> arrives</a:t>
            </a:r>
          </a:p>
          <a:p>
            <a:pPr lvl="2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If </a:t>
            </a:r>
            <a:r>
              <a:rPr lang="en-US" b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B[</a:t>
            </a:r>
            <a:r>
              <a:rPr lang="en-US" b="1" i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h</a:t>
            </a:r>
            <a:r>
              <a:rPr lang="en-US" b="1" i="1" baseline="-25000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i</a:t>
            </a:r>
            <a:r>
              <a:rPr lang="en-US" b="1" i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(x)</a:t>
            </a:r>
            <a:r>
              <a:rPr lang="en-US" b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] = 1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b="1" u="sng" dirty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for all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i</a:t>
            </a:r>
            <a:r>
              <a:rPr lang="en-US" b="1" i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b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= 1,..., </a:t>
            </a:r>
            <a:r>
              <a:rPr lang="en-US" b="1" i="1" dirty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k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then declare that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x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is in</a:t>
            </a:r>
            <a:r>
              <a:rPr lang="en-US" b="1" dirty="0"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S</a:t>
            </a:r>
          </a:p>
          <a:p>
            <a:pPr lvl="3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That is,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x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 hashes to a bucket set to </a:t>
            </a:r>
            <a:r>
              <a:rPr lang="en-US" b="1" dirty="0">
                <a:ea typeface="ＭＳ Ｐゴシック" pitchFamily="34" charset="-128"/>
                <a:cs typeface="ＭＳ Ｐゴシック" pitchFamily="34" charset="-128"/>
              </a:rPr>
              <a:t>1 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for every hash function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h</a:t>
            </a:r>
            <a:r>
              <a:rPr lang="en-US" b="1" i="1" baseline="-25000" dirty="0">
                <a:ea typeface="ＭＳ Ｐゴシック" pitchFamily="34" charset="-128"/>
                <a:cs typeface="ＭＳ Ｐゴシック" pitchFamily="34" charset="-128"/>
              </a:rPr>
              <a:t>i</a:t>
            </a:r>
            <a:r>
              <a:rPr lang="en-US" b="1" i="1" dirty="0"/>
              <a:t>(x)</a:t>
            </a:r>
            <a:endParaRPr lang="en-US" b="1" i="1" baseline="-25000" dirty="0">
              <a:ea typeface="ＭＳ Ｐゴシック" pitchFamily="34" charset="-128"/>
              <a:cs typeface="ＭＳ Ｐゴシック" pitchFamily="34" charset="-128"/>
            </a:endParaRPr>
          </a:p>
          <a:p>
            <a:pPr lvl="2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Otherwise discard the element </a:t>
            </a:r>
            <a:r>
              <a:rPr lang="en-US" b="1" i="1" dirty="0">
                <a:ea typeface="ＭＳ Ｐゴシック" pitchFamily="34" charset="-128"/>
                <a:cs typeface="ＭＳ Ｐゴシック" pitchFamily="34" charset="-128"/>
              </a:rPr>
              <a:t>x</a:t>
            </a:r>
          </a:p>
          <a:p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endParaRPr lang="en-US" dirty="0">
              <a:ea typeface="ＭＳ Ｐゴシック" pitchFamily="34" charset="-128"/>
              <a:cs typeface="ＭＳ Ｐゴシック" pitchFamily="34" charset="-128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92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Bloom </a:t>
            </a:r>
            <a:r>
              <a:rPr lang="en-US" dirty="0" smtClean="0"/>
              <a:t>Filter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Consider a Bloom filter of size m=10 and number of hash functions k=3. </a:t>
            </a:r>
            <a:r>
              <a:rPr lang="en-US" dirty="0" smtClean="0"/>
              <a:t>Let H(x) denote the result of the three hash functions.</a:t>
            </a:r>
          </a:p>
          <a:p>
            <a:r>
              <a:rPr lang="en-US" dirty="0" smtClean="0"/>
              <a:t>The 10-bit array is initialized as below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Insert x</a:t>
            </a:r>
            <a:r>
              <a:rPr lang="en-US" baseline="-25000" dirty="0" smtClean="0"/>
              <a:t>0</a:t>
            </a:r>
            <a:r>
              <a:rPr lang="en-US" dirty="0" smtClean="0"/>
              <a:t> with H(x</a:t>
            </a:r>
            <a:r>
              <a:rPr lang="en-US" altLang="zh-CN" baseline="-25000" dirty="0" smtClean="0"/>
              <a:t>0</a:t>
            </a:r>
            <a:r>
              <a:rPr lang="zh-CN" altLang="en-US" dirty="0" smtClean="0"/>
              <a:t>） </a:t>
            </a:r>
            <a:r>
              <a:rPr lang="en-US" altLang="zh-CN" dirty="0" smtClean="0"/>
              <a:t>= {1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4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9}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altLang="zh-CN" dirty="0" smtClean="0"/>
              <a:t>Insert x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with H(x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) = {4, 5, 8}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Query y</a:t>
            </a:r>
            <a:r>
              <a:rPr lang="en-US" baseline="-25000" dirty="0" smtClean="0"/>
              <a:t>0</a:t>
            </a:r>
            <a:r>
              <a:rPr lang="en-US" dirty="0" smtClean="0"/>
              <a:t> with H(y</a:t>
            </a:r>
            <a:r>
              <a:rPr lang="en-US" baseline="-25000" dirty="0" smtClean="0"/>
              <a:t>0</a:t>
            </a:r>
            <a:r>
              <a:rPr lang="en-US" dirty="0" smtClean="0"/>
              <a:t>) = {0, 4, 8} =&gt; </a:t>
            </a:r>
            <a:r>
              <a:rPr lang="en-US" dirty="0" smtClean="0">
                <a:solidFill>
                  <a:srgbClr val="FF0000"/>
                </a:solidFill>
              </a:rPr>
              <a:t>???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Query y</a:t>
            </a:r>
            <a:r>
              <a:rPr lang="en-US" baseline="-25000" dirty="0" smtClean="0"/>
              <a:t>1</a:t>
            </a:r>
            <a:r>
              <a:rPr lang="en-US" dirty="0" smtClean="0"/>
              <a:t> with H(y</a:t>
            </a:r>
            <a:r>
              <a:rPr lang="en-US" baseline="-25000" dirty="0" smtClean="0"/>
              <a:t>1</a:t>
            </a:r>
            <a:r>
              <a:rPr lang="en-US" dirty="0" smtClean="0"/>
              <a:t>) = {1, 5, 8} =&gt; </a:t>
            </a:r>
            <a:r>
              <a:rPr lang="en-US" dirty="0" smtClean="0">
                <a:solidFill>
                  <a:srgbClr val="FF0000"/>
                </a:solidFill>
              </a:rPr>
              <a:t>???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altLang="zh-CN" dirty="0" smtClean="0">
                <a:ea typeface="ＭＳ Ｐゴシック" pitchFamily="34" charset="-128"/>
                <a:cs typeface="ＭＳ Ｐゴシック" pitchFamily="34" charset="-128"/>
              </a:rPr>
              <a:t>Another 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Example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: 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  <a:hlinkClick r:id="rId2"/>
              </a:rPr>
              <a:t>https://llimllib.github.io/bloomfilter-tutorial/</a:t>
            </a:r>
            <a:endParaRPr lang="en-US" dirty="0">
              <a:ea typeface="ＭＳ Ｐゴシック" pitchFamily="34" charset="-128"/>
              <a:cs typeface="ＭＳ Ｐゴシック" pitchFamily="34" charset="-128"/>
            </a:endParaRPr>
          </a:p>
          <a:p>
            <a:endParaRPr lang="en-AU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07334"/>
              </p:ext>
            </p:extLst>
          </p:nvPr>
        </p:nvGraphicFramePr>
        <p:xfrm>
          <a:off x="1571625" y="2120900"/>
          <a:ext cx="6096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016904"/>
              </p:ext>
            </p:extLst>
          </p:nvPr>
        </p:nvGraphicFramePr>
        <p:xfrm>
          <a:off x="1552575" y="3216275"/>
          <a:ext cx="6096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991078"/>
              </p:ext>
            </p:extLst>
          </p:nvPr>
        </p:nvGraphicFramePr>
        <p:xfrm>
          <a:off x="1562100" y="4387850"/>
          <a:ext cx="6096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A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337175" y="5448301"/>
            <a:ext cx="15779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b="1" dirty="0" smtClean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False positive!</a:t>
            </a:r>
            <a:endParaRPr lang="en-US" b="1" dirty="0">
              <a:solidFill>
                <a:srgbClr val="008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2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Bloom Filter </a:t>
            </a:r>
            <a:r>
              <a:rPr lang="en-US" dirty="0"/>
              <a:t>–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60093"/>
                </a:solidFill>
              </a:rPr>
              <a:t>What fraction of the bit vector B are 1s?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Throwing </a:t>
            </a:r>
            <a:r>
              <a:rPr lang="en-US" b="1" i="1" dirty="0" smtClean="0">
                <a:ea typeface="ＭＳ Ｐゴシック" pitchFamily="34" charset="-128"/>
                <a:cs typeface="ＭＳ Ｐゴシック" pitchFamily="34" charset="-128"/>
              </a:rPr>
              <a:t>k∙m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darts at </a:t>
            </a:r>
            <a:r>
              <a:rPr lang="en-US" b="1" i="1" dirty="0" smtClean="0">
                <a:ea typeface="ＭＳ Ｐゴシック" pitchFamily="34" charset="-128"/>
                <a:cs typeface="ＭＳ Ｐゴシック" pitchFamily="34" charset="-128"/>
              </a:rPr>
              <a:t>n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targets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So fraction of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1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s is </a:t>
            </a:r>
            <a:r>
              <a:rPr lang="en-US" b="1" i="1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(1 – e</a:t>
            </a:r>
            <a:r>
              <a:rPr lang="en-US" b="1" i="1" baseline="30000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-km/n</a:t>
            </a:r>
            <a:r>
              <a:rPr lang="en-US" b="1" i="1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)</a:t>
            </a:r>
          </a:p>
          <a:p>
            <a:pPr lvl="8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r>
              <a:rPr lang="en-US" dirty="0" smtClean="0"/>
              <a:t>But we have</a:t>
            </a:r>
            <a:r>
              <a:rPr lang="en-US" b="1" dirty="0" smtClean="0"/>
              <a:t> </a:t>
            </a:r>
            <a:r>
              <a:rPr lang="en-US" b="1" i="1" dirty="0" smtClean="0"/>
              <a:t>k</a:t>
            </a:r>
            <a:r>
              <a:rPr lang="en-US" dirty="0" smtClean="0"/>
              <a:t> independent hash functions and we only let the element </a:t>
            </a:r>
            <a:r>
              <a:rPr lang="en-US" b="1" i="1" dirty="0" smtClean="0"/>
              <a:t>x</a:t>
            </a:r>
            <a:r>
              <a:rPr lang="en-US" dirty="0" smtClean="0"/>
              <a:t> through </a:t>
            </a:r>
            <a:r>
              <a:rPr lang="en-US" b="1" dirty="0" smtClean="0"/>
              <a:t>if all </a:t>
            </a:r>
            <a:r>
              <a:rPr lang="en-US" b="1" i="1" dirty="0" smtClean="0"/>
              <a:t>k</a:t>
            </a:r>
            <a:r>
              <a:rPr lang="en-US" dirty="0" smtClean="0"/>
              <a:t> hash element </a:t>
            </a:r>
            <a:r>
              <a:rPr lang="en-US" b="1" i="1" dirty="0" smtClean="0"/>
              <a:t>x</a:t>
            </a:r>
            <a:r>
              <a:rPr lang="en-US" dirty="0" smtClean="0"/>
              <a:t> to a bucket of value </a:t>
            </a:r>
            <a:r>
              <a:rPr lang="en-US" b="1" dirty="0" smtClean="0"/>
              <a:t>1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So, false </a:t>
            </a:r>
            <a:r>
              <a:rPr lang="en-US" b="1" dirty="0" smtClean="0">
                <a:solidFill>
                  <a:srgbClr val="D60093"/>
                </a:solidFill>
              </a:rPr>
              <a:t>positive probability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(1 – 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-km/n</a:t>
            </a:r>
            <a:r>
              <a:rPr lang="en-US" b="1" i="1" dirty="0" smtClean="0">
                <a:solidFill>
                  <a:srgbClr val="0000FF"/>
                </a:solidFill>
              </a:rPr>
              <a:t>)</a:t>
            </a:r>
            <a:r>
              <a:rPr lang="en-US" b="1" i="1" baseline="30000" dirty="0" smtClean="0">
                <a:solidFill>
                  <a:srgbClr val="0000FF"/>
                </a:solidFill>
              </a:rPr>
              <a:t>k</a:t>
            </a:r>
            <a:endParaRPr lang="en-US" b="1" i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0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Bloom Filter – Analysis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m</a:t>
            </a:r>
            <a:r>
              <a:rPr lang="en-US" b="1" dirty="0" smtClean="0">
                <a:solidFill>
                  <a:srgbClr val="008000"/>
                </a:solidFill>
              </a:rPr>
              <a:t> = 1 billion, </a:t>
            </a:r>
            <a:r>
              <a:rPr lang="en-US" b="1" i="1" dirty="0" smtClean="0">
                <a:solidFill>
                  <a:srgbClr val="008000"/>
                </a:solidFill>
              </a:rPr>
              <a:t>n</a:t>
            </a:r>
            <a:r>
              <a:rPr lang="en-US" b="1" dirty="0" smtClean="0">
                <a:solidFill>
                  <a:srgbClr val="008000"/>
                </a:solidFill>
              </a:rPr>
              <a:t> = 8 billion</a:t>
            </a:r>
          </a:p>
          <a:p>
            <a:pPr lvl="1"/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k = 1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: (1 – e</a:t>
            </a:r>
            <a:r>
              <a:rPr lang="en-US" baseline="30000" dirty="0" smtClean="0">
                <a:ea typeface="ＭＳ Ｐゴシック" pitchFamily="34" charset="-128"/>
                <a:cs typeface="ＭＳ Ｐゴシック" pitchFamily="34" charset="-128"/>
              </a:rPr>
              <a:t>-1/8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) =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0.1175</a:t>
            </a:r>
          </a:p>
          <a:p>
            <a:pPr lvl="1"/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k = 2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: (1 – e</a:t>
            </a:r>
            <a:r>
              <a:rPr lang="en-US" baseline="30000" dirty="0" smtClean="0">
                <a:ea typeface="ＭＳ Ｐゴシック" pitchFamily="34" charset="-128"/>
                <a:cs typeface="ＭＳ Ｐゴシック" pitchFamily="34" charset="-128"/>
              </a:rPr>
              <a:t>-1/4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)</a:t>
            </a:r>
            <a:r>
              <a:rPr lang="en-US" baseline="30000" dirty="0" smtClean="0">
                <a:ea typeface="ＭＳ Ｐゴシック" pitchFamily="34" charset="-128"/>
                <a:cs typeface="ＭＳ Ｐゴシック" pitchFamily="34" charset="-128"/>
              </a:rPr>
              <a:t>2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=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0.0493</a:t>
            </a:r>
          </a:p>
          <a:p>
            <a:pPr lvl="8"/>
            <a:endParaRPr lang="en-US" dirty="0" smtClean="0"/>
          </a:p>
          <a:p>
            <a:pPr lvl="8"/>
            <a:endParaRPr lang="en-US" dirty="0" smtClean="0"/>
          </a:p>
          <a:p>
            <a:r>
              <a:rPr lang="en-US" b="1" dirty="0" smtClean="0">
                <a:solidFill>
                  <a:srgbClr val="D60093"/>
                </a:solidFill>
              </a:rPr>
              <a:t>What happens as we </a:t>
            </a:r>
            <a:br>
              <a:rPr lang="en-US" b="1" dirty="0" smtClean="0">
                <a:solidFill>
                  <a:srgbClr val="D60093"/>
                </a:solidFill>
              </a:rPr>
            </a:br>
            <a:r>
              <a:rPr lang="en-US" b="1" dirty="0" smtClean="0">
                <a:solidFill>
                  <a:srgbClr val="D60093"/>
                </a:solidFill>
              </a:rPr>
              <a:t>keep increasing </a:t>
            </a:r>
            <a:r>
              <a:rPr lang="en-US" b="1" i="1" dirty="0" smtClean="0">
                <a:solidFill>
                  <a:srgbClr val="D60093"/>
                </a:solidFill>
              </a:rPr>
              <a:t>k</a:t>
            </a:r>
            <a:r>
              <a:rPr lang="en-US" b="1" dirty="0" smtClean="0">
                <a:solidFill>
                  <a:srgbClr val="D60093"/>
                </a:solidFill>
              </a:rPr>
              <a:t>?</a:t>
            </a:r>
          </a:p>
          <a:p>
            <a:pPr lvl="8"/>
            <a:endParaRPr lang="en-US" dirty="0" smtClean="0"/>
          </a:p>
          <a:p>
            <a:pPr lvl="8"/>
            <a:endParaRPr lang="en-US" dirty="0"/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“Optimal” value of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  <a:r>
              <a:rPr lang="en-US" b="1" dirty="0" smtClean="0"/>
              <a:t> </a:t>
            </a:r>
            <a:r>
              <a:rPr lang="en-US" b="1" i="1" dirty="0" smtClean="0"/>
              <a:t>n/m </a:t>
            </a:r>
            <a:r>
              <a:rPr lang="en-US" b="1" dirty="0" smtClean="0"/>
              <a:t>ln(2)</a:t>
            </a:r>
          </a:p>
          <a:p>
            <a:pPr lvl="1"/>
            <a:r>
              <a:rPr lang="en-US" b="1" dirty="0" smtClean="0">
                <a:solidFill>
                  <a:srgbClr val="008000"/>
                </a:solidFill>
              </a:rPr>
              <a:t>In our case:</a:t>
            </a:r>
            <a:r>
              <a:rPr lang="en-US" dirty="0" smtClean="0"/>
              <a:t> Optimal </a:t>
            </a:r>
            <a:r>
              <a:rPr lang="en-US" b="1" dirty="0" smtClean="0"/>
              <a:t>k =</a:t>
            </a:r>
            <a:r>
              <a:rPr lang="en-US" dirty="0" smtClean="0"/>
              <a:t> </a:t>
            </a:r>
            <a:r>
              <a:rPr lang="en-US" b="1" dirty="0" smtClean="0"/>
              <a:t>8 ln(2) = 5.54 ≈ 6</a:t>
            </a:r>
          </a:p>
          <a:p>
            <a:pPr lvl="2"/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Error at k </a:t>
            </a:r>
            <a:r>
              <a:rPr lang="en-US" b="1" dirty="0">
                <a:ea typeface="ＭＳ Ｐゴシック" pitchFamily="34" charset="-128"/>
                <a:cs typeface="ＭＳ Ｐゴシック" pitchFamily="34" charset="-128"/>
              </a:rPr>
              <a:t>=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6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: 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(1 – 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e</a:t>
            </a:r>
            <a:r>
              <a:rPr lang="en-US" baseline="30000" dirty="0" smtClean="0">
                <a:ea typeface="ＭＳ Ｐゴシック" pitchFamily="34" charset="-128"/>
                <a:cs typeface="ＭＳ Ｐゴシック" pitchFamily="34" charset="-128"/>
              </a:rPr>
              <a:t>-1/6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)</a:t>
            </a:r>
            <a:r>
              <a:rPr lang="en-US" baseline="30000" dirty="0" smtClean="0">
                <a:ea typeface="ＭＳ Ｐゴシック" pitchFamily="34" charset="-128"/>
                <a:cs typeface="ＭＳ Ｐゴシック" pitchFamily="34" charset="-128"/>
              </a:rPr>
              <a:t>2</a:t>
            </a: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= </a:t>
            </a:r>
            <a:r>
              <a:rPr lang="en-US" b="1" dirty="0" smtClean="0">
                <a:ea typeface="ＭＳ Ｐゴシック" pitchFamily="34" charset="-128"/>
                <a:cs typeface="ＭＳ Ｐゴシック" pitchFamily="34" charset="-128"/>
              </a:rPr>
              <a:t>0.0235</a:t>
            </a:r>
            <a:endParaRPr lang="en-US" b="1" dirty="0">
              <a:ea typeface="ＭＳ Ｐゴシック" pitchFamily="34" charset="-128"/>
              <a:cs typeface="ＭＳ Ｐゴシック" pitchFamily="34" charset="-128"/>
            </a:endParaRPr>
          </a:p>
          <a:p>
            <a:pPr lvl="2"/>
            <a:endParaRPr lang="en-US" b="1" dirty="0" smtClean="0"/>
          </a:p>
        </p:txBody>
      </p:sp>
      <p:grpSp>
        <p:nvGrpSpPr>
          <p:cNvPr id="10" name="Group 9"/>
          <p:cNvGrpSpPr/>
          <p:nvPr/>
        </p:nvGrpSpPr>
        <p:grpSpPr>
          <a:xfrm>
            <a:off x="5117068" y="1219200"/>
            <a:ext cx="4051236" cy="3645932"/>
            <a:chOff x="5117068" y="1219200"/>
            <a:chExt cx="4051236" cy="3645932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81600" y="1219200"/>
              <a:ext cx="3962400" cy="3566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Box 7"/>
            <p:cNvSpPr txBox="1"/>
            <p:nvPr/>
          </p:nvSpPr>
          <p:spPr>
            <a:xfrm>
              <a:off x="5867400" y="4495800"/>
              <a:ext cx="3300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Number of hash functions, </a:t>
              </a:r>
              <a:r>
                <a:rPr lang="en-US" b="1" i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k</a:t>
              </a:r>
              <a:endParaRPr lang="en-US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4125771" y="3147078"/>
              <a:ext cx="2351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False positive prob.</a:t>
              </a:r>
              <a:endPara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87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The </a:t>
            </a:r>
            <a:r>
              <a:rPr lang="en-US" dirty="0" smtClean="0">
                <a:ea typeface="+mj-ea"/>
              </a:rPr>
              <a:t>Stream </a:t>
            </a:r>
            <a:r>
              <a:rPr lang="en-US" dirty="0">
                <a:ea typeface="+mj-ea"/>
              </a:rPr>
              <a:t>Model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Input elements enter at a rapid rate, </a:t>
            </a:r>
            <a:r>
              <a:rPr lang="en-US" dirty="0" smtClean="0"/>
              <a:t>at </a:t>
            </a:r>
            <a:r>
              <a:rPr lang="en-US" dirty="0"/>
              <a:t>one or more input ports (i.e., streams)</a:t>
            </a:r>
          </a:p>
          <a:p>
            <a:pPr lvl="1"/>
            <a:r>
              <a:rPr lang="en-US" dirty="0">
                <a:cs typeface="ＭＳ Ｐゴシック" charset="0"/>
              </a:rPr>
              <a:t>We call elements of the stream tuples</a:t>
            </a:r>
          </a:p>
          <a:p>
            <a:pPr lvl="8"/>
            <a:endParaRPr lang="en-US" dirty="0">
              <a:ea typeface="MS PGothic" pitchFamily="34" charset="-128"/>
              <a:cs typeface="ＭＳ Ｐゴシック" charset="0"/>
            </a:endParaRPr>
          </a:p>
          <a:p>
            <a:r>
              <a:rPr lang="en-US" dirty="0"/>
              <a:t>The system cannot store the entire stream accessibly</a:t>
            </a:r>
          </a:p>
          <a:p>
            <a:pPr lvl="8"/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Q:</a:t>
            </a:r>
            <a:r>
              <a:rPr lang="en-US" b="1" dirty="0" smtClean="0">
                <a:solidFill>
                  <a:srgbClr val="D60093"/>
                </a:solidFill>
              </a:rPr>
              <a:t> How do you make critical calculations about the stream using a limited amount of memory?</a:t>
            </a:r>
          </a:p>
        </p:txBody>
      </p:sp>
    </p:spTree>
    <p:extLst>
      <p:ext uri="{BB962C8B-B14F-4D97-AF65-F5344CB8AC3E}">
        <p14:creationId xmlns:p14="http://schemas.microsoft.com/office/powerpoint/2010/main" val="277781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Bloom Filter: Wrap-up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Bloom filters guarantee no false negatives, and use limited memory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Great for pre-processing before more </a:t>
            </a:r>
            <a:br>
              <a:rPr lang="en-US" dirty="0" smtClean="0">
                <a:ea typeface="ＭＳ Ｐゴシック" pitchFamily="34" charset="-128"/>
                <a:cs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expensive checks</a:t>
            </a:r>
          </a:p>
          <a:p>
            <a:pPr lvl="1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Suitable for hardware implementation</a:t>
            </a:r>
          </a:p>
          <a:p>
            <a:pPr lvl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Hash function computations can be parallelized</a:t>
            </a:r>
          </a:p>
          <a:p>
            <a:pPr lvl="8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  <a:cs typeface="ＭＳ Ｐゴシック" pitchFamily="34" charset="-128"/>
              </a:rPr>
              <a:t>Is it better to have </a:t>
            </a:r>
            <a:r>
              <a:rPr lang="en-US" b="1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1</a:t>
            </a:r>
            <a:r>
              <a:rPr lang="en-US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 big </a:t>
            </a:r>
            <a:r>
              <a:rPr lang="en-US" b="1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B</a:t>
            </a:r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  <a:cs typeface="ＭＳ Ｐゴシック" pitchFamily="34" charset="-128"/>
              </a:rPr>
              <a:t> or </a:t>
            </a:r>
            <a:r>
              <a:rPr lang="en-US" b="1" i="1" dirty="0" smtClean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k</a:t>
            </a:r>
            <a:r>
              <a:rPr lang="en-US" dirty="0" smtClean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 small</a:t>
            </a:r>
            <a:r>
              <a:rPr lang="en-US" b="1" dirty="0" smtClean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b="1" dirty="0" err="1" smtClean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B</a:t>
            </a:r>
            <a:r>
              <a:rPr lang="en-US" dirty="0" err="1" smtClean="0">
                <a:solidFill>
                  <a:srgbClr val="D60093"/>
                </a:solidFill>
                <a:ea typeface="ＭＳ Ｐゴシック" pitchFamily="34" charset="-128"/>
                <a:cs typeface="ＭＳ Ｐゴシック" pitchFamily="34" charset="-128"/>
              </a:rPr>
              <a:t>s</a:t>
            </a:r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  <a:cs typeface="ＭＳ Ｐゴシック" pitchFamily="34" charset="-128"/>
              </a:rPr>
              <a:t>?</a:t>
            </a:r>
          </a:p>
          <a:p>
            <a:pPr lvl="1"/>
            <a:r>
              <a:rPr lang="en-US" b="1" dirty="0" smtClean="0"/>
              <a:t>It is the same:</a:t>
            </a:r>
            <a:r>
              <a:rPr lang="en-US" b="1" i="1" dirty="0" smtClean="0">
                <a:solidFill>
                  <a:srgbClr val="0000FF"/>
                </a:solidFill>
              </a:rPr>
              <a:t> (1 </a:t>
            </a:r>
            <a:r>
              <a:rPr lang="en-US" b="1" i="1" dirty="0">
                <a:solidFill>
                  <a:srgbClr val="0000FF"/>
                </a:solidFill>
              </a:rPr>
              <a:t>– </a:t>
            </a:r>
            <a:r>
              <a:rPr lang="en-US" b="1" i="1" dirty="0" smtClean="0">
                <a:solidFill>
                  <a:srgbClr val="0000FF"/>
                </a:solidFill>
              </a:rPr>
              <a:t>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-km/n</a:t>
            </a:r>
            <a:r>
              <a:rPr lang="en-US" b="1" i="1" dirty="0" smtClean="0">
                <a:solidFill>
                  <a:srgbClr val="0000FF"/>
                </a:solidFill>
              </a:rPr>
              <a:t>)</a:t>
            </a:r>
            <a:r>
              <a:rPr lang="en-US" b="1" i="1" baseline="30000" dirty="0" smtClean="0">
                <a:solidFill>
                  <a:srgbClr val="0000FF"/>
                </a:solidFill>
              </a:rPr>
              <a:t>k  </a:t>
            </a:r>
            <a:r>
              <a:rPr lang="en-US" dirty="0" smtClean="0"/>
              <a:t>vs. </a:t>
            </a:r>
            <a:r>
              <a:rPr lang="en-US" b="1" i="1" dirty="0">
                <a:solidFill>
                  <a:srgbClr val="D60093"/>
                </a:solidFill>
              </a:rPr>
              <a:t>(1 – </a:t>
            </a:r>
            <a:r>
              <a:rPr lang="en-US" b="1" i="1" dirty="0" smtClean="0">
                <a:solidFill>
                  <a:srgbClr val="D60093"/>
                </a:solidFill>
              </a:rPr>
              <a:t>e</a:t>
            </a:r>
            <a:r>
              <a:rPr lang="en-US" b="1" i="1" baseline="30000" dirty="0" smtClean="0">
                <a:solidFill>
                  <a:srgbClr val="D60093"/>
                </a:solidFill>
              </a:rPr>
              <a:t>-m/(n/k)</a:t>
            </a:r>
            <a:r>
              <a:rPr lang="en-US" b="1" i="1" dirty="0" smtClean="0">
                <a:solidFill>
                  <a:srgbClr val="D60093"/>
                </a:solidFill>
              </a:rPr>
              <a:t>)</a:t>
            </a:r>
            <a:r>
              <a:rPr lang="en-US" b="1" i="1" baseline="30000" dirty="0" smtClean="0">
                <a:solidFill>
                  <a:srgbClr val="D60093"/>
                </a:solidFill>
              </a:rPr>
              <a:t>k</a:t>
            </a:r>
            <a:endParaRPr lang="en-US" b="1" i="1" dirty="0">
              <a:solidFill>
                <a:srgbClr val="D60093"/>
              </a:solidFill>
            </a:endParaRPr>
          </a:p>
          <a:p>
            <a:pPr lvl="1"/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  <a:cs typeface="ＭＳ Ｐゴシック" pitchFamily="34" charset="-128"/>
              </a:rPr>
              <a:t>But keeping </a:t>
            </a:r>
            <a:r>
              <a:rPr lang="en-US" b="1" dirty="0" smtClean="0">
                <a:solidFill>
                  <a:srgbClr val="0000FF"/>
                </a:solidFill>
                <a:ea typeface="ＭＳ Ｐゴシック" pitchFamily="34" charset="-128"/>
                <a:cs typeface="ＭＳ Ｐゴシック" pitchFamily="34" charset="-128"/>
              </a:rPr>
              <a:t>1 big B</a:t>
            </a:r>
            <a:r>
              <a:rPr lang="en-US" dirty="0" smtClean="0">
                <a:solidFill>
                  <a:srgbClr val="008000"/>
                </a:solidFill>
                <a:ea typeface="ＭＳ Ｐゴシック" pitchFamily="34" charset="-128"/>
                <a:cs typeface="ＭＳ Ｐゴシック" pitchFamily="34" charset="-128"/>
              </a:rPr>
              <a:t> is simpler</a:t>
            </a:r>
            <a:endParaRPr lang="en-US" dirty="0">
              <a:solidFill>
                <a:srgbClr val="008000"/>
              </a:solidFill>
              <a:ea typeface="ＭＳ Ｐゴシック" pitchFamily="34" charset="-128"/>
              <a:cs typeface="ＭＳ Ｐゴシック" pitchFamily="34" charset="-128"/>
            </a:endParaRPr>
          </a:p>
          <a:p>
            <a:pPr lvl="1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85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695575"/>
            <a:ext cx="7772400" cy="9144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Part</a:t>
            </a:r>
            <a:r>
              <a:rPr lang="en-US" dirty="0" smtClean="0"/>
              <a:t> </a:t>
            </a:r>
            <a:r>
              <a:rPr lang="en-US" altLang="zh-CN" dirty="0" smtClean="0"/>
              <a:t>4</a:t>
            </a:r>
            <a:r>
              <a:rPr lang="en-US" dirty="0" smtClean="0"/>
              <a:t>: Counting Data Streams </a:t>
            </a:r>
            <a:r>
              <a:rPr lang="en-US" dirty="0"/>
              <a:t>(Sketch)</a:t>
            </a:r>
          </a:p>
        </p:txBody>
      </p:sp>
    </p:spTree>
    <p:extLst>
      <p:ext uri="{BB962C8B-B14F-4D97-AF65-F5344CB8AC3E}">
        <p14:creationId xmlns:p14="http://schemas.microsoft.com/office/powerpoint/2010/main" val="361836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Distinct Elements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</a:t>
            </a:r>
          </a:p>
          <a:p>
            <a:pPr lvl="1"/>
            <a:r>
              <a:rPr lang="en-US" dirty="0"/>
              <a:t>Data stream consists of a universe of elements chosen from a set of size </a:t>
            </a:r>
            <a:r>
              <a:rPr lang="en-US" b="1" i="1" dirty="0"/>
              <a:t>N</a:t>
            </a:r>
            <a:endParaRPr lang="en-US" b="1" dirty="0"/>
          </a:p>
          <a:p>
            <a:pPr lvl="1"/>
            <a:r>
              <a:rPr lang="en-US" dirty="0"/>
              <a:t>Maintain a count of the number of distinct elements seen so far</a:t>
            </a:r>
          </a:p>
          <a:p>
            <a:pPr lvl="8"/>
            <a:endParaRPr lang="en-US" dirty="0"/>
          </a:p>
          <a:p>
            <a:r>
              <a:rPr lang="en-US" dirty="0" smtClean="0"/>
              <a:t>Example: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Obvious </a:t>
            </a:r>
            <a:r>
              <a:rPr lang="en-US" dirty="0"/>
              <a:t>approach: </a:t>
            </a:r>
            <a:r>
              <a:rPr lang="en-US" dirty="0" smtClean="0"/>
              <a:t>Maintain </a:t>
            </a:r>
            <a:r>
              <a:rPr lang="en-US" dirty="0"/>
              <a:t>the set of elements seen so far</a:t>
            </a:r>
          </a:p>
          <a:p>
            <a:pPr lvl="1"/>
            <a:r>
              <a:rPr lang="en-US" dirty="0"/>
              <a:t>That is, keep a hash table of all the distinct elements seen so far</a:t>
            </a:r>
          </a:p>
          <a:p>
            <a:endParaRPr lang="en-AU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679575" y="3314701"/>
            <a:ext cx="6149974" cy="427037"/>
            <a:chOff x="982" y="2267"/>
            <a:chExt cx="3874" cy="269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982" y="2267"/>
              <a:ext cx="385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2"/>
                  </a:solidFill>
                  <a:miter lim="800000"/>
                  <a:headEnd type="none" w="med" len="sm"/>
                  <a:tailEnd type="none" w="med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1" lang="en-US" altLang="en-US" sz="1800" dirty="0">
                  <a:latin typeface="+mn-lt"/>
                  <a:cs typeface="ＭＳ Ｐゴシック" charset="0"/>
                </a:rPr>
                <a:t>Data stream</a:t>
              </a:r>
              <a:r>
                <a:rPr kumimoji="1" lang="en-US" altLang="en-US" sz="1800" dirty="0" smtClean="0">
                  <a:latin typeface="+mn-lt"/>
                  <a:cs typeface="ＭＳ Ｐゴシック" charset="0"/>
                </a:rPr>
                <a:t>:  </a:t>
              </a:r>
              <a:r>
                <a:rPr lang="en-US" altLang="en-US" sz="1800" b="0" dirty="0" smtClean="0">
                  <a:solidFill>
                    <a:schemeClr val="tx2"/>
                  </a:solidFill>
                  <a:latin typeface="Comic Sans MS" pitchFamily="66" charset="0"/>
                </a:rPr>
                <a:t>  </a:t>
              </a:r>
              <a:r>
                <a:rPr lang="en-US" altLang="en-US" sz="2000" b="0" dirty="0">
                  <a:solidFill>
                    <a:srgbClr val="CC3300"/>
                  </a:solidFill>
                  <a:latin typeface="Comic Sans MS" pitchFamily="66" charset="0"/>
                </a:rPr>
                <a:t>3   2   5   3   2   1   7   5   1   2   3   7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032" y="2272"/>
              <a:ext cx="2824" cy="264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>
              <a:spAutoFit/>
            </a:bodyPr>
            <a:lstStyle/>
            <a:p>
              <a:endParaRPr lang="en-AU"/>
            </a:p>
          </p:txBody>
        </p:sp>
      </p:grp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451418" y="3830638"/>
            <a:ext cx="27764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med" len="sm"/>
                <a:tailEnd type="none" w="med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kumimoji="1" lang="en-US" altLang="en-US" dirty="0">
                <a:solidFill>
                  <a:srgbClr val="FF0000"/>
                </a:solidFill>
                <a:latin typeface="+mn-lt"/>
                <a:cs typeface="ＭＳ Ｐゴシック" charset="0"/>
              </a:rPr>
              <a:t>Number of distinct values:  5</a:t>
            </a:r>
          </a:p>
        </p:txBody>
      </p:sp>
    </p:spTree>
    <p:extLst>
      <p:ext uri="{BB962C8B-B14F-4D97-AF65-F5344CB8AC3E}">
        <p14:creationId xmlns:p14="http://schemas.microsoft.com/office/powerpoint/2010/main" val="30888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Applications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How many different words are found among the Web pages being crawled at a site?</a:t>
            </a:r>
          </a:p>
          <a:p>
            <a:pPr lvl="1"/>
            <a:r>
              <a:rPr lang="en-US" dirty="0" smtClean="0">
                <a:ea typeface="ＭＳ Ｐゴシック" pitchFamily="34" charset="-128"/>
                <a:cs typeface="ＭＳ Ｐゴシック" pitchFamily="34" charset="-128"/>
              </a:rPr>
              <a:t>Unusually low or high numbers could indicate artificial pages (spam?)</a:t>
            </a:r>
          </a:p>
          <a:p>
            <a:pPr lvl="8"/>
            <a:endParaRPr lang="en-US" dirty="0" smtClean="0">
              <a:ea typeface="ＭＳ Ｐゴシック" pitchFamily="34" charset="-128"/>
              <a:cs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How many different Web pages does each customer request in a week?</a:t>
            </a:r>
          </a:p>
          <a:p>
            <a:pPr lvl="8"/>
            <a:endParaRPr lang="en-US" b="1" dirty="0">
              <a:solidFill>
                <a:srgbClr val="0000FF"/>
              </a:solidFill>
            </a:endParaRPr>
          </a:p>
          <a:p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How many distinct products have we sold in the last week?</a:t>
            </a:r>
          </a:p>
        </p:txBody>
      </p:sp>
    </p:spTree>
    <p:extLst>
      <p:ext uri="{BB962C8B-B14F-4D97-AF65-F5344CB8AC3E}">
        <p14:creationId xmlns:p14="http://schemas.microsoft.com/office/powerpoint/2010/main" val="396532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Small Storage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Real </a:t>
            </a:r>
            <a:r>
              <a:rPr lang="en-AU" dirty="0"/>
              <a:t>problem: What if we do not have space </a:t>
            </a:r>
            <a:r>
              <a:rPr lang="en-AU" dirty="0" smtClean="0"/>
              <a:t>to </a:t>
            </a:r>
            <a:r>
              <a:rPr lang="en-AU" dirty="0"/>
              <a:t>maintain the set of elements seen so far?</a:t>
            </a:r>
          </a:p>
          <a:p>
            <a:endParaRPr lang="en-AU" dirty="0"/>
          </a:p>
          <a:p>
            <a:r>
              <a:rPr lang="en-AU" dirty="0"/>
              <a:t>Estimate the count in an unbiased way</a:t>
            </a:r>
          </a:p>
          <a:p>
            <a:endParaRPr lang="en-AU" dirty="0"/>
          </a:p>
          <a:p>
            <a:r>
              <a:rPr lang="en-AU" dirty="0"/>
              <a:t>Accept that the count may have a little error, but limit the probability that the error is large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97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Sketches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Sampling does not work!</a:t>
            </a:r>
            <a:endParaRPr lang="en-US" altLang="en-US" dirty="0"/>
          </a:p>
          <a:p>
            <a:pPr lvl="1"/>
            <a:r>
              <a:rPr lang="en-US" altLang="en-US" dirty="0" smtClean="0"/>
              <a:t>If </a:t>
            </a:r>
            <a:r>
              <a:rPr lang="en-US" altLang="en-US" dirty="0"/>
              <a:t>a large fraction of items aren’t sampled, don’t know if they are all same or all different</a:t>
            </a:r>
          </a:p>
          <a:p>
            <a:r>
              <a:rPr lang="en-US" altLang="en-US" dirty="0" smtClean="0"/>
              <a:t>Sketch: a technique takes </a:t>
            </a:r>
            <a:r>
              <a:rPr lang="en-US" altLang="en-US" dirty="0"/>
              <a:t>advantage that the algorithm can “see” all the data even if it can’t “remember” it all </a:t>
            </a:r>
          </a:p>
          <a:p>
            <a:r>
              <a:rPr lang="en-US" altLang="en-US" dirty="0" smtClean="0"/>
              <a:t>Essentially</a:t>
            </a:r>
            <a:r>
              <a:rPr lang="en-US" altLang="en-US" dirty="0"/>
              <a:t>, </a:t>
            </a:r>
            <a:r>
              <a:rPr lang="en-US" altLang="en-US" dirty="0" smtClean="0"/>
              <a:t> sketch is a </a:t>
            </a:r>
            <a:r>
              <a:rPr lang="en-US" altLang="en-US" dirty="0"/>
              <a:t>linear transform of the input</a:t>
            </a:r>
          </a:p>
          <a:p>
            <a:pPr lvl="1"/>
            <a:r>
              <a:rPr lang="en-US" altLang="en-US" dirty="0"/>
              <a:t>Model stream as defining a vector, sketch is result of multiplying stream vector by an (implicit) matrix</a:t>
            </a:r>
          </a:p>
        </p:txBody>
      </p:sp>
      <p:sp>
        <p:nvSpPr>
          <p:cNvPr id="538628" name="Rectangle 4"/>
          <p:cNvSpPr>
            <a:spLocks noChangeArrowheads="1"/>
          </p:cNvSpPr>
          <p:nvPr/>
        </p:nvSpPr>
        <p:spPr bwMode="auto">
          <a:xfrm rot="-1095674">
            <a:off x="2404533" y="4497388"/>
            <a:ext cx="3581400" cy="152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AU"/>
          </a:p>
        </p:txBody>
      </p:sp>
      <p:grpSp>
        <p:nvGrpSpPr>
          <p:cNvPr id="538629" name="Group 5"/>
          <p:cNvGrpSpPr>
            <a:grpSpLocks/>
          </p:cNvGrpSpPr>
          <p:nvPr/>
        </p:nvGrpSpPr>
        <p:grpSpPr bwMode="auto">
          <a:xfrm>
            <a:off x="5757333" y="4810125"/>
            <a:ext cx="838200" cy="465138"/>
            <a:chOff x="4128" y="864"/>
            <a:chExt cx="864" cy="480"/>
          </a:xfrm>
        </p:grpSpPr>
        <p:sp>
          <p:nvSpPr>
            <p:cNvPr id="538630" name="Rectangle 6"/>
            <p:cNvSpPr>
              <a:spLocks noChangeArrowheads="1"/>
            </p:cNvSpPr>
            <p:nvPr/>
          </p:nvSpPr>
          <p:spPr bwMode="auto">
            <a:xfrm>
              <a:off x="4128" y="864"/>
              <a:ext cx="86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endParaRPr lang="en-AU"/>
            </a:p>
          </p:txBody>
        </p:sp>
        <p:sp>
          <p:nvSpPr>
            <p:cNvPr id="538631" name="Line 7"/>
            <p:cNvSpPr>
              <a:spLocks noChangeShapeType="1"/>
            </p:cNvSpPr>
            <p:nvPr/>
          </p:nvSpPr>
          <p:spPr bwMode="auto">
            <a:xfrm>
              <a:off x="4224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2" name="Line 8"/>
            <p:cNvSpPr>
              <a:spLocks noChangeShapeType="1"/>
            </p:cNvSpPr>
            <p:nvPr/>
          </p:nvSpPr>
          <p:spPr bwMode="auto">
            <a:xfrm>
              <a:off x="4320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3" name="Line 9"/>
            <p:cNvSpPr>
              <a:spLocks noChangeShapeType="1"/>
            </p:cNvSpPr>
            <p:nvPr/>
          </p:nvSpPr>
          <p:spPr bwMode="auto">
            <a:xfrm>
              <a:off x="4416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4" name="Line 10"/>
            <p:cNvSpPr>
              <a:spLocks noChangeShapeType="1"/>
            </p:cNvSpPr>
            <p:nvPr/>
          </p:nvSpPr>
          <p:spPr bwMode="auto">
            <a:xfrm>
              <a:off x="4512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5" name="Line 11"/>
            <p:cNvSpPr>
              <a:spLocks noChangeShapeType="1"/>
            </p:cNvSpPr>
            <p:nvPr/>
          </p:nvSpPr>
          <p:spPr bwMode="auto">
            <a:xfrm>
              <a:off x="4608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6" name="Line 12"/>
            <p:cNvSpPr>
              <a:spLocks noChangeShapeType="1"/>
            </p:cNvSpPr>
            <p:nvPr/>
          </p:nvSpPr>
          <p:spPr bwMode="auto">
            <a:xfrm>
              <a:off x="4704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7" name="Line 13"/>
            <p:cNvSpPr>
              <a:spLocks noChangeShapeType="1"/>
            </p:cNvSpPr>
            <p:nvPr/>
          </p:nvSpPr>
          <p:spPr bwMode="auto">
            <a:xfrm>
              <a:off x="4800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8" name="Line 14"/>
            <p:cNvSpPr>
              <a:spLocks noChangeShapeType="1"/>
            </p:cNvSpPr>
            <p:nvPr/>
          </p:nvSpPr>
          <p:spPr bwMode="auto">
            <a:xfrm>
              <a:off x="4896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39" name="Line 15"/>
            <p:cNvSpPr>
              <a:spLocks noChangeShapeType="1"/>
            </p:cNvSpPr>
            <p:nvPr/>
          </p:nvSpPr>
          <p:spPr bwMode="auto">
            <a:xfrm>
              <a:off x="4128" y="9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40" name="Line 16"/>
            <p:cNvSpPr>
              <a:spLocks noChangeShapeType="1"/>
            </p:cNvSpPr>
            <p:nvPr/>
          </p:nvSpPr>
          <p:spPr bwMode="auto">
            <a:xfrm>
              <a:off x="4128" y="105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41" name="Line 17"/>
            <p:cNvSpPr>
              <a:spLocks noChangeShapeType="1"/>
            </p:cNvSpPr>
            <p:nvPr/>
          </p:nvSpPr>
          <p:spPr bwMode="auto">
            <a:xfrm>
              <a:off x="4128" y="115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  <p:sp>
          <p:nvSpPr>
            <p:cNvPr id="538642" name="Line 18"/>
            <p:cNvSpPr>
              <a:spLocks noChangeShapeType="1"/>
            </p:cNvSpPr>
            <p:nvPr/>
          </p:nvSpPr>
          <p:spPr bwMode="auto">
            <a:xfrm>
              <a:off x="4128" y="124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AU"/>
            </a:p>
          </p:txBody>
        </p:sp>
      </p:grpSp>
      <p:sp>
        <p:nvSpPr>
          <p:cNvPr id="538643" name="Line 19"/>
          <p:cNvSpPr>
            <a:spLocks noChangeShapeType="1"/>
          </p:cNvSpPr>
          <p:nvPr/>
        </p:nvSpPr>
        <p:spPr bwMode="auto">
          <a:xfrm>
            <a:off x="4461933" y="4725988"/>
            <a:ext cx="1143000" cy="152400"/>
          </a:xfrm>
          <a:prstGeom prst="line">
            <a:avLst/>
          </a:prstGeom>
          <a:noFill/>
          <a:ln w="38100">
            <a:solidFill>
              <a:schemeClr val="bg1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AU"/>
          </a:p>
        </p:txBody>
      </p:sp>
      <p:sp>
        <p:nvSpPr>
          <p:cNvPr id="538644" name="Text Box 20"/>
          <p:cNvSpPr txBox="1">
            <a:spLocks noChangeArrowheads="1"/>
          </p:cNvSpPr>
          <p:nvPr/>
        </p:nvSpPr>
        <p:spPr bwMode="auto">
          <a:xfrm>
            <a:off x="4842933" y="4421188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</a:pPr>
            <a:r>
              <a:rPr lang="en-US" altLang="en-US" sz="2000" b="0"/>
              <a:t>linear projection</a:t>
            </a:r>
          </a:p>
        </p:txBody>
      </p:sp>
    </p:spTree>
    <p:extLst>
      <p:ext uri="{BB962C8B-B14F-4D97-AF65-F5344CB8AC3E}">
        <p14:creationId xmlns:p14="http://schemas.microsoft.com/office/powerpoint/2010/main" val="17789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Flajolet</a:t>
            </a:r>
            <a:r>
              <a:rPr lang="en-US" dirty="0" smtClean="0"/>
              <a:t>-Martin Sketch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14388" y="1093789"/>
            <a:ext cx="7661275" cy="5059362"/>
          </a:xfrm>
        </p:spPr>
        <p:txBody>
          <a:bodyPr>
            <a:normAutofit/>
          </a:bodyPr>
          <a:lstStyle/>
          <a:p>
            <a:r>
              <a:rPr lang="en-AU" dirty="0"/>
              <a:t>Probabilistic Counting Algorithms for Data Base </a:t>
            </a:r>
            <a:r>
              <a:rPr lang="en-AU" dirty="0" smtClean="0"/>
              <a:t>Applications</a:t>
            </a:r>
            <a:r>
              <a:rPr lang="en-AU" dirty="0"/>
              <a:t>. </a:t>
            </a:r>
            <a:r>
              <a:rPr lang="en-AU" dirty="0" smtClean="0"/>
              <a:t>1985.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Pick a hash function </a:t>
            </a:r>
            <a:r>
              <a:rPr lang="en-US" b="1" i="1" dirty="0" smtClean="0">
                <a:solidFill>
                  <a:srgbClr val="0000FF"/>
                </a:solidFill>
              </a:rPr>
              <a:t>h</a:t>
            </a:r>
            <a:r>
              <a:rPr lang="en-US" dirty="0" smtClean="0">
                <a:solidFill>
                  <a:srgbClr val="0000FF"/>
                </a:solidFill>
              </a:rPr>
              <a:t> that maps each of the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elements to at least  </a:t>
            </a:r>
            <a:r>
              <a:rPr lang="en-US" b="1" dirty="0" smtClean="0">
                <a:solidFill>
                  <a:srgbClr val="0000FF"/>
                </a:solidFill>
              </a:rPr>
              <a:t>log</a:t>
            </a:r>
            <a:r>
              <a:rPr lang="en-US" b="1" baseline="-25000" dirty="0" smtClean="0">
                <a:solidFill>
                  <a:srgbClr val="0000FF"/>
                </a:solidFill>
              </a:rPr>
              <a:t>2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i="1" dirty="0" smtClean="0">
                <a:solidFill>
                  <a:srgbClr val="0000FF"/>
                </a:solidFill>
              </a:rPr>
              <a:t>  </a:t>
            </a:r>
            <a:r>
              <a:rPr lang="en-US" dirty="0" smtClean="0">
                <a:solidFill>
                  <a:srgbClr val="0000FF"/>
                </a:solidFill>
              </a:rPr>
              <a:t>bits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each stream element </a:t>
            </a:r>
            <a:r>
              <a:rPr lang="en-US" b="1" i="1" dirty="0" smtClean="0"/>
              <a:t>a</a:t>
            </a:r>
            <a:r>
              <a:rPr lang="en-US" dirty="0" smtClean="0"/>
              <a:t>, let </a:t>
            </a:r>
            <a:r>
              <a:rPr lang="en-US" b="1" i="1" dirty="0" smtClean="0"/>
              <a:t>r</a:t>
            </a:r>
            <a:r>
              <a:rPr lang="en-US" b="1" dirty="0" smtClean="0"/>
              <a:t>(</a:t>
            </a:r>
            <a:r>
              <a:rPr lang="en-US" b="1" i="1" dirty="0" smtClean="0"/>
              <a:t>a</a:t>
            </a:r>
            <a:r>
              <a:rPr lang="en-US" b="1" dirty="0" smtClean="0"/>
              <a:t>)</a:t>
            </a:r>
            <a:r>
              <a:rPr lang="en-US" dirty="0" smtClean="0"/>
              <a:t> be the number of trailing </a:t>
            </a:r>
            <a:r>
              <a:rPr lang="en-US" b="1" dirty="0" smtClean="0"/>
              <a:t>0s</a:t>
            </a:r>
            <a:r>
              <a:rPr lang="en-US" dirty="0" smtClean="0"/>
              <a:t> in </a:t>
            </a:r>
            <a:r>
              <a:rPr lang="en-US" b="1" i="1" dirty="0" smtClean="0"/>
              <a:t>h</a:t>
            </a:r>
            <a:r>
              <a:rPr lang="en-US" b="1" dirty="0" smtClean="0"/>
              <a:t>(</a:t>
            </a:r>
            <a:r>
              <a:rPr lang="en-US" b="1" i="1" dirty="0" smtClean="0"/>
              <a:t>a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>
                <a:solidFill>
                  <a:srgbClr val="008000"/>
                </a:solidFill>
              </a:rPr>
              <a:t>r(a)</a:t>
            </a:r>
            <a:r>
              <a:rPr lang="en-US" dirty="0" smtClean="0">
                <a:solidFill>
                  <a:srgbClr val="008000"/>
                </a:solidFill>
              </a:rPr>
              <a:t> = position of first 1 counting from the right</a:t>
            </a:r>
          </a:p>
          <a:p>
            <a:pPr lvl="2"/>
            <a:r>
              <a:rPr lang="en-US" dirty="0" smtClean="0"/>
              <a:t>E.g., say </a:t>
            </a:r>
            <a:r>
              <a:rPr lang="en-US" b="1" i="1" dirty="0" smtClean="0"/>
              <a:t>h(a) = 12</a:t>
            </a:r>
            <a:r>
              <a:rPr lang="en-US" dirty="0" smtClean="0"/>
              <a:t>, then </a:t>
            </a:r>
            <a:r>
              <a:rPr lang="en-US" b="1" i="1" dirty="0" smtClean="0"/>
              <a:t>12</a:t>
            </a:r>
            <a:r>
              <a:rPr lang="en-US" dirty="0" smtClean="0"/>
              <a:t> is </a:t>
            </a:r>
            <a:r>
              <a:rPr lang="en-US" b="1" i="1" dirty="0" smtClean="0"/>
              <a:t>1100</a:t>
            </a:r>
            <a:r>
              <a:rPr lang="en-US" dirty="0" smtClean="0"/>
              <a:t> in binary, so</a:t>
            </a:r>
            <a:r>
              <a:rPr lang="en-US" i="1" dirty="0" smtClean="0"/>
              <a:t> </a:t>
            </a:r>
            <a:r>
              <a:rPr lang="en-US" b="1" i="1" dirty="0" smtClean="0"/>
              <a:t>r(a) = 2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Record </a:t>
            </a:r>
            <a:r>
              <a:rPr lang="en-US" i="1" dirty="0" smtClean="0"/>
              <a:t>R </a:t>
            </a:r>
            <a:r>
              <a:rPr lang="en-US" dirty="0" smtClean="0"/>
              <a:t>= the maximum </a:t>
            </a:r>
            <a:r>
              <a:rPr lang="en-US" i="1" dirty="0" smtClean="0"/>
              <a:t>r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seen</a:t>
            </a:r>
          </a:p>
          <a:p>
            <a:pPr lvl="1"/>
            <a:r>
              <a:rPr lang="en-US" b="1" dirty="0" smtClean="0"/>
              <a:t>R = </a:t>
            </a:r>
            <a:r>
              <a:rPr lang="en-US" b="1" dirty="0" err="1" smtClean="0"/>
              <a:t>max</a:t>
            </a:r>
            <a:r>
              <a:rPr lang="en-US" b="1" baseline="-25000" dirty="0" err="1" smtClean="0"/>
              <a:t>a</a:t>
            </a:r>
            <a:r>
              <a:rPr lang="en-US" b="1" dirty="0" smtClean="0"/>
              <a:t> r(a)</a:t>
            </a:r>
            <a:r>
              <a:rPr lang="en-US" dirty="0" smtClean="0"/>
              <a:t>,  over all the items </a:t>
            </a:r>
            <a:r>
              <a:rPr lang="en-US" b="1" i="1" dirty="0" smtClean="0"/>
              <a:t>a</a:t>
            </a:r>
            <a:r>
              <a:rPr lang="en-US" dirty="0" smtClean="0"/>
              <a:t> seen so far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Estimated number of distinct elements = 2</a:t>
            </a:r>
            <a:r>
              <a:rPr lang="en-US" i="1" baseline="30000" dirty="0" smtClean="0"/>
              <a:t>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655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Works: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39125" cy="5257801"/>
          </a:xfrm>
        </p:spPr>
        <p:txBody>
          <a:bodyPr>
            <a:normAutofit/>
          </a:bodyPr>
          <a:lstStyle/>
          <a:p>
            <a:r>
              <a:rPr lang="en-US" u="sng" dirty="0" smtClean="0"/>
              <a:t>Very </a:t>
            </a:r>
            <a:r>
              <a:rPr lang="en-US" u="sng" dirty="0" err="1" smtClean="0"/>
              <a:t>very</a:t>
            </a:r>
            <a:r>
              <a:rPr lang="en-US" u="sng" dirty="0" smtClean="0"/>
              <a:t> rough and heuristic</a:t>
            </a:r>
            <a:r>
              <a:rPr lang="en-US" dirty="0" smtClean="0"/>
              <a:t> intuition why </a:t>
            </a:r>
            <a:r>
              <a:rPr lang="en-US" dirty="0" err="1" smtClean="0"/>
              <a:t>Flajolet</a:t>
            </a:r>
            <a:r>
              <a:rPr lang="en-US" dirty="0" smtClean="0"/>
              <a:t>-Martin works:</a:t>
            </a:r>
          </a:p>
          <a:p>
            <a:pPr lvl="1"/>
            <a:r>
              <a:rPr lang="en-US" b="1" i="1" dirty="0" smtClean="0">
                <a:solidFill>
                  <a:srgbClr val="D60093"/>
                </a:solidFill>
              </a:rPr>
              <a:t>h(a)</a:t>
            </a:r>
            <a:r>
              <a:rPr lang="en-US" dirty="0" smtClean="0">
                <a:solidFill>
                  <a:srgbClr val="D60093"/>
                </a:solidFill>
              </a:rPr>
              <a:t> hashes</a:t>
            </a:r>
            <a:r>
              <a:rPr lang="en-US" b="1" dirty="0" smtClean="0">
                <a:solidFill>
                  <a:srgbClr val="D60093"/>
                </a:solidFill>
              </a:rPr>
              <a:t> </a:t>
            </a:r>
            <a:r>
              <a:rPr lang="en-US" b="1" i="1" dirty="0" smtClean="0">
                <a:solidFill>
                  <a:srgbClr val="D60093"/>
                </a:solidFill>
              </a:rPr>
              <a:t>a</a:t>
            </a:r>
            <a:r>
              <a:rPr lang="en-US" dirty="0" smtClean="0">
                <a:solidFill>
                  <a:srgbClr val="D60093"/>
                </a:solidFill>
              </a:rPr>
              <a:t> with </a:t>
            </a:r>
            <a:r>
              <a:rPr lang="en-US" b="1" dirty="0" smtClean="0">
                <a:solidFill>
                  <a:srgbClr val="D60093"/>
                </a:solidFill>
              </a:rPr>
              <a:t>equal prob.</a:t>
            </a:r>
            <a:r>
              <a:rPr lang="en-US" dirty="0" smtClean="0">
                <a:solidFill>
                  <a:srgbClr val="D60093"/>
                </a:solidFill>
              </a:rPr>
              <a:t> to any of </a:t>
            </a:r>
            <a:r>
              <a:rPr lang="en-US" b="1" i="1" dirty="0" smtClean="0">
                <a:solidFill>
                  <a:srgbClr val="D60093"/>
                </a:solidFill>
              </a:rPr>
              <a:t>N</a:t>
            </a:r>
            <a:r>
              <a:rPr lang="en-US" dirty="0" smtClean="0">
                <a:solidFill>
                  <a:srgbClr val="D60093"/>
                </a:solidFill>
              </a:rPr>
              <a:t> values</a:t>
            </a:r>
          </a:p>
          <a:p>
            <a:pPr lvl="1"/>
            <a:r>
              <a:rPr lang="en-US" dirty="0" smtClean="0"/>
              <a:t>Then </a:t>
            </a:r>
            <a:r>
              <a:rPr lang="en-US" b="1" i="1" dirty="0" smtClean="0"/>
              <a:t>h(a)</a:t>
            </a:r>
            <a:r>
              <a:rPr lang="en-US" dirty="0" smtClean="0"/>
              <a:t> is a sequence of </a:t>
            </a:r>
            <a:r>
              <a:rPr lang="en-US" b="1" dirty="0" smtClean="0"/>
              <a:t>log</a:t>
            </a:r>
            <a:r>
              <a:rPr lang="en-US" b="1" baseline="-25000" dirty="0" smtClean="0"/>
              <a:t>2 </a:t>
            </a:r>
            <a:r>
              <a:rPr lang="en-US" b="1" dirty="0" smtClean="0"/>
              <a:t>N</a:t>
            </a:r>
            <a:r>
              <a:rPr lang="en-US" dirty="0" smtClean="0"/>
              <a:t> bits, 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b="1" i="1" dirty="0" smtClean="0">
                <a:solidFill>
                  <a:srgbClr val="008000"/>
                </a:solidFill>
              </a:rPr>
              <a:t>2</a:t>
            </a:r>
            <a:r>
              <a:rPr lang="en-US" b="1" i="1" baseline="30000" dirty="0" smtClean="0">
                <a:solidFill>
                  <a:srgbClr val="008000"/>
                </a:solidFill>
              </a:rPr>
              <a:t>-r</a:t>
            </a:r>
            <a:r>
              <a:rPr lang="en-US" i="1" dirty="0" smtClean="0"/>
              <a:t> </a:t>
            </a:r>
            <a:r>
              <a:rPr lang="en-US" dirty="0" smtClean="0"/>
              <a:t>fraction of all </a:t>
            </a:r>
            <a:r>
              <a:rPr lang="en-US" b="1" i="1" dirty="0" smtClean="0">
                <a:solidFill>
                  <a:srgbClr val="008000"/>
                </a:solidFill>
              </a:rPr>
              <a:t>a</a:t>
            </a:r>
            <a:r>
              <a:rPr lang="en-US" dirty="0" smtClean="0"/>
              <a:t>s have a tail of </a:t>
            </a:r>
            <a:r>
              <a:rPr lang="en-US" b="1" i="1" dirty="0" smtClean="0">
                <a:solidFill>
                  <a:srgbClr val="008000"/>
                </a:solidFill>
              </a:rPr>
              <a:t>r</a:t>
            </a:r>
            <a:r>
              <a:rPr lang="en-US" dirty="0" smtClean="0"/>
              <a:t> zeros </a:t>
            </a:r>
          </a:p>
          <a:p>
            <a:pPr lvl="2"/>
            <a:r>
              <a:rPr lang="en-US" dirty="0" smtClean="0"/>
              <a:t>About 50% of</a:t>
            </a:r>
            <a:r>
              <a:rPr lang="en-US" i="1" dirty="0" smtClean="0"/>
              <a:t> </a:t>
            </a:r>
            <a:r>
              <a:rPr lang="en-US" b="1" i="1" dirty="0" smtClean="0"/>
              <a:t>a</a:t>
            </a:r>
            <a:r>
              <a:rPr lang="en-US" dirty="0" smtClean="0"/>
              <a:t>s hash to </a:t>
            </a:r>
            <a:r>
              <a:rPr lang="en-US" b="1" dirty="0" smtClean="0"/>
              <a:t>***0</a:t>
            </a:r>
          </a:p>
          <a:p>
            <a:pPr lvl="2"/>
            <a:r>
              <a:rPr lang="en-US" dirty="0"/>
              <a:t>About </a:t>
            </a:r>
            <a:r>
              <a:rPr lang="en-US" dirty="0" smtClean="0"/>
              <a:t>25% </a:t>
            </a:r>
            <a:r>
              <a:rPr lang="en-US" dirty="0"/>
              <a:t>of</a:t>
            </a:r>
            <a:r>
              <a:rPr lang="en-US" b="1" dirty="0"/>
              <a:t> </a:t>
            </a:r>
            <a:r>
              <a:rPr lang="en-US" b="1" i="1" dirty="0" smtClean="0"/>
              <a:t>a</a:t>
            </a:r>
            <a:r>
              <a:rPr lang="en-US" dirty="0"/>
              <a:t>s</a:t>
            </a:r>
            <a:r>
              <a:rPr lang="en-US" dirty="0" smtClean="0"/>
              <a:t> </a:t>
            </a:r>
            <a:r>
              <a:rPr lang="en-US" dirty="0"/>
              <a:t>hash to </a:t>
            </a:r>
            <a:r>
              <a:rPr lang="en-US" b="1" dirty="0" smtClean="0"/>
              <a:t>**00</a:t>
            </a:r>
            <a:endParaRPr lang="en-US" b="1" dirty="0"/>
          </a:p>
          <a:p>
            <a:pPr lvl="2"/>
            <a:r>
              <a:rPr lang="en-US" dirty="0" smtClean="0"/>
              <a:t>So, if we saw the longest tail of </a:t>
            </a:r>
            <a:r>
              <a:rPr lang="en-US" b="1" i="1" dirty="0" smtClean="0"/>
              <a:t>r=2</a:t>
            </a:r>
            <a:r>
              <a:rPr lang="en-US" dirty="0" smtClean="0"/>
              <a:t> (i.e., item hash ending </a:t>
            </a:r>
            <a:r>
              <a:rPr lang="en-US" b="1" dirty="0" smtClean="0"/>
              <a:t>*100</a:t>
            </a:r>
            <a:r>
              <a:rPr lang="en-US" dirty="0" smtClean="0"/>
              <a:t>) then we have probably seen </a:t>
            </a:r>
            <a:r>
              <a:rPr lang="en-US" b="1" dirty="0" smtClean="0"/>
              <a:t>about</a:t>
            </a:r>
            <a:r>
              <a:rPr lang="en-US" dirty="0" smtClean="0"/>
              <a:t> </a:t>
            </a:r>
            <a:r>
              <a:rPr lang="en-US" b="1" i="1" dirty="0" smtClean="0"/>
              <a:t>4</a:t>
            </a:r>
            <a:r>
              <a:rPr lang="en-US" dirty="0" smtClean="0"/>
              <a:t> distinct items so far</a:t>
            </a:r>
          </a:p>
          <a:p>
            <a:pPr lvl="1"/>
            <a:r>
              <a:rPr lang="en-US" dirty="0" smtClean="0"/>
              <a:t>So, it takes to hash about </a:t>
            </a:r>
            <a:r>
              <a:rPr lang="en-US" i="1" dirty="0" smtClean="0"/>
              <a:t>2</a:t>
            </a:r>
            <a:r>
              <a:rPr lang="en-US" i="1" baseline="30000" dirty="0" smtClean="0"/>
              <a:t>r</a:t>
            </a:r>
            <a:r>
              <a:rPr lang="en-US" dirty="0" smtClean="0"/>
              <a:t> items before we see one with zero-suffix of length </a:t>
            </a:r>
            <a:r>
              <a:rPr lang="en-US" i="1" dirty="0" smtClean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87585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Why It </a:t>
            </a:r>
            <a:r>
              <a:rPr lang="en-US" dirty="0" smtClean="0"/>
              <a:t>Works: More formally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6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</a:t>
                </a:r>
                <a:r>
                  <a:rPr lang="en-US" dirty="0"/>
                  <a:t>, we will show that</a:t>
                </a:r>
                <a:r>
                  <a:rPr lang="en-US" b="1" dirty="0" smtClean="0"/>
                  <a:t> 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probability of finding a tail of </a:t>
                </a:r>
                <a:r>
                  <a:rPr lang="en-US" b="1" i="1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 zeros:</a:t>
                </a:r>
              </a:p>
              <a:p>
                <a:pPr lvl="1"/>
                <a:r>
                  <a:rPr lang="en-US" b="1" dirty="0" smtClean="0"/>
                  <a:t>Goes to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 1 </a:t>
                </a:r>
                <a:r>
                  <a:rPr lang="en-US" b="1" dirty="0" smtClean="0"/>
                  <a:t>if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D60093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rgbClr val="D60093"/>
                        </a:solidFill>
                        <a:latin typeface="Cambria Math"/>
                      </a:rPr>
                      <m:t>≫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  <m:t>𝒓</m:t>
                        </m:r>
                      </m:sup>
                    </m:sSup>
                  </m:oMath>
                </a14:m>
                <a:endParaRPr lang="en-US" b="1" dirty="0" smtClean="0">
                  <a:solidFill>
                    <a:srgbClr val="D60093"/>
                  </a:solidFill>
                </a:endParaRPr>
              </a:p>
              <a:p>
                <a:pPr lvl="1"/>
                <a:r>
                  <a:rPr lang="en-US" b="1" dirty="0" smtClean="0"/>
                  <a:t>Goes to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 0 </a:t>
                </a:r>
                <a:r>
                  <a:rPr lang="en-US" b="1" dirty="0" smtClean="0"/>
                  <a:t>if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D60093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rgbClr val="D60093"/>
                        </a:solidFill>
                        <a:latin typeface="Cambria Math"/>
                      </a:rPr>
                      <m:t>≪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D60093"/>
                            </a:solidFill>
                            <a:latin typeface="Cambria Math"/>
                          </a:rPr>
                          <m:t>𝒓</m:t>
                        </m:r>
                      </m:sup>
                    </m:sSup>
                  </m:oMath>
                </a14:m>
                <a:endParaRPr lang="en-US" b="1" dirty="0" smtClean="0">
                  <a:solidFill>
                    <a:srgbClr val="D60093"/>
                  </a:solidFill>
                </a:endParaRPr>
              </a:p>
              <a:p>
                <a:pPr marL="457200" lvl="1" indent="0">
                  <a:buNone/>
                </a:pP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D60093"/>
                        </a:solidFill>
                        <a:latin typeface="Cambria Math"/>
                      </a:rPr>
                      <m:t>𝒎</m:t>
                    </m:r>
                  </m:oMath>
                </a14:m>
                <a:r>
                  <a:rPr lang="en-US" dirty="0" smtClean="0"/>
                  <a:t> is the number of distinct elements seen so far in the stream</a:t>
                </a:r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Thus</a:t>
                </a:r>
                <a:r>
                  <a:rPr lang="en-US" dirty="0"/>
                  <a:t>, 2</a:t>
                </a:r>
                <a:r>
                  <a:rPr lang="en-US" i="1" baseline="30000" dirty="0"/>
                  <a:t>R</a:t>
                </a:r>
                <a:r>
                  <a:rPr lang="en-US" dirty="0"/>
                  <a:t>  will almost always be around </a:t>
                </a:r>
                <a:r>
                  <a:rPr lang="en-US" i="1" dirty="0"/>
                  <a:t>m!</a:t>
                </a:r>
              </a:p>
              <a:p>
                <a:endParaRPr lang="en-US" b="1" dirty="0" smtClean="0">
                  <a:solidFill>
                    <a:srgbClr val="D60093"/>
                  </a:solidFill>
                </a:endParaRPr>
              </a:p>
              <a:p>
                <a:pPr lvl="2"/>
                <a:endParaRPr lang="en-US" b="1" baseline="30000" dirty="0" smtClean="0">
                  <a:solidFill>
                    <a:srgbClr val="D60093"/>
                  </a:solidFill>
                </a:endParaRPr>
              </a:p>
            </p:txBody>
          </p:sp>
        </mc:Choice>
        <mc:Fallback xmlns="">
          <p:sp>
            <p:nvSpPr>
              <p:cNvPr id="2867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98" t="-621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2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Why It </a:t>
            </a:r>
            <a:r>
              <a:rPr lang="en-US" dirty="0" smtClean="0"/>
              <a:t>Works: More formally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6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295400"/>
                <a:ext cx="8229600" cy="4331495"/>
              </a:xfrm>
            </p:spPr>
            <p:txBody>
              <a:bodyPr/>
              <a:lstStyle/>
              <a:p>
                <a:r>
                  <a:rPr lang="en-US" b="1" dirty="0" smtClean="0">
                    <a:solidFill>
                      <a:srgbClr val="0000FF"/>
                    </a:solidFill>
                  </a:rPr>
                  <a:t>The probability that a given </a:t>
                </a:r>
                <a:r>
                  <a:rPr lang="en-US" b="1" i="1" dirty="0" smtClean="0">
                    <a:solidFill>
                      <a:srgbClr val="0000FF"/>
                    </a:solidFill>
                  </a:rPr>
                  <a:t>h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b="1" i="1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) ends in at least </a:t>
                </a:r>
                <a:r>
                  <a:rPr lang="en-US" b="1" i="1" dirty="0" smtClean="0">
                    <a:solidFill>
                      <a:srgbClr val="0000FF"/>
                    </a:solidFill>
                  </a:rPr>
                  <a:t>r </a:t>
                </a:r>
                <a:r>
                  <a:rPr lang="en-US" b="1" dirty="0" smtClean="0">
                    <a:solidFill>
                      <a:srgbClr val="0000FF"/>
                    </a:solidFill>
                  </a:rPr>
                  <a:t>zeros is 2</a:t>
                </a:r>
                <a:r>
                  <a:rPr lang="en-US" b="1" baseline="30000" dirty="0" smtClean="0">
                    <a:solidFill>
                      <a:srgbClr val="0000FF"/>
                    </a:solidFill>
                  </a:rPr>
                  <a:t>-</a:t>
                </a:r>
                <a:r>
                  <a:rPr lang="en-US" b="1" i="1" baseline="30000" dirty="0" smtClean="0">
                    <a:solidFill>
                      <a:srgbClr val="0000FF"/>
                    </a:solidFill>
                  </a:rPr>
                  <a:t>r</a:t>
                </a:r>
              </a:p>
              <a:p>
                <a:pPr lvl="1"/>
                <a:r>
                  <a:rPr lang="en-US" b="1" dirty="0" smtClean="0"/>
                  <a:t>h(a)</a:t>
                </a:r>
                <a:r>
                  <a:rPr lang="en-US" dirty="0" smtClean="0"/>
                  <a:t> hashes elements uniformly at random</a:t>
                </a:r>
              </a:p>
              <a:p>
                <a:pPr lvl="1"/>
                <a:r>
                  <a:rPr lang="en-US" dirty="0" smtClean="0"/>
                  <a:t>Probability that a random number ends </a:t>
                </a:r>
                <a:r>
                  <a:rPr lang="en-US" dirty="0"/>
                  <a:t>in </a:t>
                </a:r>
                <a:r>
                  <a:rPr lang="en-US" dirty="0" smtClean="0"/>
                  <a:t>at </a:t>
                </a:r>
                <a:r>
                  <a:rPr lang="en-US" dirty="0"/>
                  <a:t>least </a:t>
                </a:r>
                <a:r>
                  <a:rPr lang="en-US" b="1" i="1" dirty="0"/>
                  <a:t>r</a:t>
                </a:r>
                <a:r>
                  <a:rPr lang="en-US" i="1" dirty="0"/>
                  <a:t> </a:t>
                </a:r>
                <a:r>
                  <a:rPr lang="en-US" dirty="0" smtClean="0"/>
                  <a:t>zeros </a:t>
                </a:r>
                <a:r>
                  <a:rPr lang="en-US" dirty="0"/>
                  <a:t>is </a:t>
                </a:r>
                <a:r>
                  <a:rPr lang="en-US" b="1" dirty="0" smtClean="0"/>
                  <a:t>2</a:t>
                </a:r>
                <a:r>
                  <a:rPr lang="en-US" b="1" baseline="30000" dirty="0" smtClean="0"/>
                  <a:t>-</a:t>
                </a:r>
                <a:r>
                  <a:rPr lang="en-US" b="1" i="1" baseline="30000" dirty="0" smtClean="0"/>
                  <a:t>r</a:t>
                </a:r>
              </a:p>
              <a:p>
                <a:pPr lvl="1"/>
                <a:endParaRPr lang="en-US" b="1" i="1" baseline="30000" dirty="0" smtClean="0"/>
              </a:p>
              <a:p>
                <a:r>
                  <a:rPr lang="en-US" dirty="0" smtClean="0">
                    <a:solidFill>
                      <a:srgbClr val="D60093"/>
                    </a:solidFill>
                  </a:rPr>
                  <a:t>Then, the probability of </a:t>
                </a:r>
                <a:r>
                  <a:rPr lang="en-US" b="1" dirty="0" smtClean="0">
                    <a:solidFill>
                      <a:srgbClr val="D60093"/>
                    </a:solidFill>
                  </a:rPr>
                  <a:t>NOT</a:t>
                </a:r>
                <a:r>
                  <a:rPr lang="en-US" dirty="0" smtClean="0">
                    <a:solidFill>
                      <a:srgbClr val="D60093"/>
                    </a:solidFill>
                  </a:rPr>
                  <a:t> seeing a tail of length </a:t>
                </a:r>
                <a:r>
                  <a:rPr lang="en-US" b="1" i="1" dirty="0" smtClean="0">
                    <a:solidFill>
                      <a:srgbClr val="D60093"/>
                    </a:solidFill>
                  </a:rPr>
                  <a:t>r</a:t>
                </a:r>
                <a:r>
                  <a:rPr lang="en-US" dirty="0" smtClean="0">
                    <a:solidFill>
                      <a:srgbClr val="D60093"/>
                    </a:solidFill>
                  </a:rPr>
                  <a:t> among </a:t>
                </a:r>
                <a:r>
                  <a:rPr lang="en-US" b="1" i="1" dirty="0" smtClean="0">
                    <a:solidFill>
                      <a:srgbClr val="D60093"/>
                    </a:solidFill>
                  </a:rPr>
                  <a:t>m</a:t>
                </a:r>
                <a:r>
                  <a:rPr lang="en-US" dirty="0" smtClean="0">
                    <a:solidFill>
                      <a:srgbClr val="D60093"/>
                    </a:solidFill>
                  </a:rPr>
                  <a:t> elements: </a:t>
                </a:r>
              </a:p>
              <a:p>
                <a:endParaRPr lang="en-US" b="0" i="1" dirty="0">
                  <a:solidFill>
                    <a:srgbClr val="D60093"/>
                  </a:solidFill>
                  <a:latin typeface="Cambria Math"/>
                </a:endParaRPr>
              </a:p>
              <a:p>
                <a:endParaRPr lang="en-US" i="1" dirty="0" smtClean="0">
                  <a:solidFill>
                    <a:srgbClr val="D60093"/>
                  </a:solidFill>
                  <a:latin typeface="Cambria Math"/>
                </a:endParaRPr>
              </a:p>
              <a:p>
                <a:endParaRPr lang="en-US" b="0" i="1" dirty="0" smtClean="0">
                  <a:solidFill>
                    <a:srgbClr val="D60093"/>
                  </a:solidFill>
                  <a:latin typeface="Cambria Math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36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6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36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𝒎</m:t>
                          </m:r>
                        </m:sup>
                      </m:sSup>
                    </m:oMath>
                  </m:oMathPara>
                </a14:m>
                <a:endParaRPr lang="en-US" sz="3600" b="1" baseline="30000" dirty="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867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4331495"/>
              </a:xfrm>
              <a:blipFill rotWithShape="1">
                <a:blip r:embed="rId2"/>
                <a:stretch>
                  <a:fillRect l="-296" t="-704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603566" y="4111770"/>
            <a:ext cx="2920998" cy="1443038"/>
            <a:chOff x="3598" y="2256"/>
            <a:chExt cx="1840" cy="909"/>
          </a:xfrm>
        </p:grpSpPr>
        <p:sp>
          <p:nvSpPr>
            <p:cNvPr id="28682" name="Text Box 4"/>
            <p:cNvSpPr txBox="1">
              <a:spLocks noChangeArrowheads="1"/>
            </p:cNvSpPr>
            <p:nvPr/>
          </p:nvSpPr>
          <p:spPr bwMode="auto">
            <a:xfrm>
              <a:off x="3655" y="2758"/>
              <a:ext cx="1783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Prob. 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that 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given </a:t>
              </a:r>
              <a:r>
                <a:rPr lang="en-US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h(a)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ends 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in fewer 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than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zeros</a:t>
              </a:r>
              <a:endPara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3" name="Rectangle 5"/>
            <p:cNvSpPr>
              <a:spLocks noChangeArrowheads="1"/>
            </p:cNvSpPr>
            <p:nvPr/>
          </p:nvSpPr>
          <p:spPr bwMode="auto">
            <a:xfrm>
              <a:off x="3598" y="2256"/>
              <a:ext cx="976" cy="3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8684" name="Line 6"/>
            <p:cNvSpPr>
              <a:spLocks noChangeShapeType="1"/>
            </p:cNvSpPr>
            <p:nvPr/>
          </p:nvSpPr>
          <p:spPr bwMode="auto">
            <a:xfrm flipV="1">
              <a:off x="4151" y="2566"/>
              <a:ext cx="25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495425" y="4044156"/>
            <a:ext cx="4343400" cy="1547813"/>
            <a:chOff x="2054" y="2190"/>
            <a:chExt cx="2736" cy="975"/>
          </a:xfrm>
        </p:grpSpPr>
        <p:sp>
          <p:nvSpPr>
            <p:cNvPr id="28679" name="Rectangle 8"/>
            <p:cNvSpPr>
              <a:spLocks noChangeArrowheads="1"/>
            </p:cNvSpPr>
            <p:nvPr/>
          </p:nvSpPr>
          <p:spPr bwMode="auto">
            <a:xfrm>
              <a:off x="3254" y="2190"/>
              <a:ext cx="1536" cy="4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8680" name="Text Box 9"/>
            <p:cNvSpPr txBox="1">
              <a:spLocks noChangeArrowheads="1"/>
            </p:cNvSpPr>
            <p:nvPr/>
          </p:nvSpPr>
          <p:spPr bwMode="auto">
            <a:xfrm>
              <a:off x="2054" y="2758"/>
              <a:ext cx="132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Prob. 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all end 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in 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/>
              </a:r>
              <a:b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fewer than </a:t>
              </a:r>
              <a:r>
                <a:rPr lang="en-US" b="1" i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zeros</a:t>
              </a:r>
              <a:r>
                <a:rPr lang="en-US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  <p:sp>
          <p:nvSpPr>
            <p:cNvPr id="28681" name="Line 10"/>
            <p:cNvSpPr>
              <a:spLocks noChangeShapeType="1"/>
            </p:cNvSpPr>
            <p:nvPr/>
          </p:nvSpPr>
          <p:spPr bwMode="auto">
            <a:xfrm flipV="1">
              <a:off x="2583" y="2529"/>
              <a:ext cx="672" cy="2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7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" y="488950"/>
            <a:ext cx="9077325" cy="609600"/>
          </a:xfrm>
        </p:spPr>
        <p:txBody>
          <a:bodyPr/>
          <a:lstStyle/>
          <a:p>
            <a:r>
              <a:rPr lang="en-US" altLang="zh-CN" sz="2800" dirty="0" smtClean="0"/>
              <a:t>Database Management System (</a:t>
            </a:r>
            <a:r>
              <a:rPr lang="en-US" sz="2800" dirty="0" smtClean="0"/>
              <a:t>DBMS) Data Processing</a:t>
            </a:r>
            <a:endParaRPr lang="en-AU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0" y="2111276"/>
            <a:ext cx="2057400" cy="1828800"/>
          </a:xfrm>
          <a:prstGeom prst="rect">
            <a:avLst/>
          </a:prstGeom>
          <a:solidFill>
            <a:srgbClr val="3399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Processor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124200" y="3025676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743075" y="2702510"/>
            <a:ext cx="10438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Ad-Hoc</a:t>
            </a:r>
          </a:p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Queries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765924" y="2811363"/>
            <a:ext cx="9412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867400" y="3025676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729037" y="4867275"/>
            <a:ext cx="2219326" cy="1676400"/>
          </a:xfrm>
          <a:prstGeom prst="can">
            <a:avLst>
              <a:gd name="adj" fmla="val 28409"/>
            </a:avLst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Data Storage 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(RDBMS, NoSQL,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Big Data Processing 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Platforms, etc.)</a:t>
            </a:r>
          </a:p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838700" y="3940076"/>
            <a:ext cx="0" cy="92719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724400" y="2187476"/>
            <a:ext cx="1066800" cy="685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Standing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Queries</a:t>
            </a:r>
          </a:p>
        </p:txBody>
      </p:sp>
    </p:spTree>
    <p:extLst>
      <p:ext uri="{BB962C8B-B14F-4D97-AF65-F5344CB8AC3E}">
        <p14:creationId xmlns:p14="http://schemas.microsoft.com/office/powerpoint/2010/main" val="248844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Works: More formally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</a:t>
            </a:r>
          </a:p>
          <a:p>
            <a:r>
              <a:rPr lang="en-US" b="1" dirty="0">
                <a:solidFill>
                  <a:srgbClr val="D60093"/>
                </a:solidFill>
              </a:rPr>
              <a:t>Prob. of NOT finding a tail of length </a:t>
            </a:r>
            <a:r>
              <a:rPr lang="en-US" b="1" i="1" dirty="0">
                <a:solidFill>
                  <a:srgbClr val="D60093"/>
                </a:solidFill>
              </a:rPr>
              <a:t>r</a:t>
            </a:r>
            <a:r>
              <a:rPr lang="en-US" b="1" dirty="0">
                <a:solidFill>
                  <a:srgbClr val="D60093"/>
                </a:solidFill>
              </a:rPr>
              <a:t> is: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b="1" i="1" dirty="0">
                <a:solidFill>
                  <a:srgbClr val="0000FF"/>
                </a:solidFill>
              </a:rPr>
              <a:t>m &lt;&lt; 2</a:t>
            </a:r>
            <a:r>
              <a:rPr lang="en-US" b="1" i="1" baseline="30000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, then prob. tends to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</a:p>
          <a:p>
            <a:pPr lvl="2"/>
            <a:r>
              <a:rPr lang="en-US" dirty="0"/>
              <a:t>                                                  as  </a:t>
            </a:r>
            <a:r>
              <a:rPr lang="en-US" b="1" dirty="0"/>
              <a:t>m/2</a:t>
            </a:r>
            <a:r>
              <a:rPr lang="en-US" b="1" baseline="30000" dirty="0"/>
              <a:t>r</a:t>
            </a:r>
            <a:r>
              <a:rPr lang="en-US" b="1" dirty="0">
                <a:sym typeface="Symbol"/>
              </a:rPr>
              <a:t> 0</a:t>
            </a:r>
            <a:endParaRPr lang="en-US" b="1" dirty="0"/>
          </a:p>
          <a:p>
            <a:pPr lvl="2"/>
            <a:r>
              <a:rPr lang="en-US" dirty="0">
                <a:solidFill>
                  <a:srgbClr val="008000"/>
                </a:solidFill>
              </a:rPr>
              <a:t>So, the probability of finding a tail of length </a:t>
            </a:r>
            <a:r>
              <a:rPr lang="en-US" b="1" i="1" dirty="0">
                <a:solidFill>
                  <a:srgbClr val="008000"/>
                </a:solidFill>
              </a:rPr>
              <a:t>r</a:t>
            </a:r>
            <a:r>
              <a:rPr lang="en-US" dirty="0">
                <a:solidFill>
                  <a:srgbClr val="008000"/>
                </a:solidFill>
              </a:rPr>
              <a:t> tends to </a:t>
            </a:r>
            <a:r>
              <a:rPr lang="en-US" b="1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b="1" i="1" dirty="0">
                <a:solidFill>
                  <a:srgbClr val="0000FF"/>
                </a:solidFill>
              </a:rPr>
              <a:t>m &gt;&gt; 2</a:t>
            </a:r>
            <a:r>
              <a:rPr lang="en-US" b="1" i="1" baseline="30000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, then prob. tends to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lvl="2"/>
            <a:r>
              <a:rPr lang="en-US" dirty="0"/>
              <a:t>                                                 as  </a:t>
            </a:r>
            <a:r>
              <a:rPr lang="en-US" b="1" dirty="0"/>
              <a:t>m/2</a:t>
            </a:r>
            <a:r>
              <a:rPr lang="en-US" b="1" baseline="30000" dirty="0"/>
              <a:t>r </a:t>
            </a:r>
            <a:r>
              <a:rPr lang="en-US" b="1" dirty="0">
                <a:sym typeface="Symbol"/>
              </a:rPr>
              <a:t> </a:t>
            </a:r>
            <a:r>
              <a:rPr lang="en-US" b="1" dirty="0"/>
              <a:t> </a:t>
            </a:r>
            <a:r>
              <a:rPr lang="en-US" dirty="0"/>
              <a:t> 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So, the probability of finding a tail of length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i="1" dirty="0">
                <a:solidFill>
                  <a:srgbClr val="008000"/>
                </a:solidFill>
              </a:rPr>
              <a:t>r</a:t>
            </a:r>
            <a:r>
              <a:rPr lang="en-US" dirty="0">
                <a:solidFill>
                  <a:srgbClr val="008000"/>
                </a:solidFill>
              </a:rPr>
              <a:t> tends to </a:t>
            </a:r>
            <a:r>
              <a:rPr lang="en-US" b="1" dirty="0">
                <a:solidFill>
                  <a:srgbClr val="008000"/>
                </a:solidFill>
              </a:rPr>
              <a:t>1</a:t>
            </a:r>
          </a:p>
          <a:p>
            <a:pPr lvl="8"/>
            <a:endParaRPr lang="en-US" b="1" dirty="0">
              <a:solidFill>
                <a:srgbClr val="D60093"/>
              </a:solidFill>
            </a:endParaRPr>
          </a:p>
          <a:p>
            <a:r>
              <a:rPr lang="en-US" b="1" dirty="0">
                <a:solidFill>
                  <a:srgbClr val="D60093"/>
                </a:solidFill>
              </a:rPr>
              <a:t>Thus, 2</a:t>
            </a:r>
            <a:r>
              <a:rPr lang="en-US" b="1" i="1" baseline="30000" dirty="0">
                <a:solidFill>
                  <a:srgbClr val="D60093"/>
                </a:solidFill>
              </a:rPr>
              <a:t>R</a:t>
            </a:r>
            <a:r>
              <a:rPr lang="en-US" b="1" dirty="0">
                <a:solidFill>
                  <a:srgbClr val="D60093"/>
                </a:solidFill>
              </a:rPr>
              <a:t>  will almost always be around </a:t>
            </a:r>
            <a:r>
              <a:rPr lang="en-US" b="1" i="1" dirty="0">
                <a:solidFill>
                  <a:srgbClr val="D60093"/>
                </a:solidFill>
              </a:rPr>
              <a:t>m!</a:t>
            </a:r>
          </a:p>
          <a:p>
            <a:endParaRPr lang="en-AU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692339"/>
              </p:ext>
            </p:extLst>
          </p:nvPr>
        </p:nvGraphicFramePr>
        <p:xfrm>
          <a:off x="1986107" y="997189"/>
          <a:ext cx="3967018" cy="480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3" imgW="2095500" imgH="254000" progId="Equation.3">
                  <p:embed/>
                </p:oleObj>
              </mc:Choice>
              <mc:Fallback>
                <p:oleObj name="Equation" r:id="rId3" imgW="209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107" y="997189"/>
                        <a:ext cx="3967018" cy="480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431741"/>
              </p:ext>
            </p:extLst>
          </p:nvPr>
        </p:nvGraphicFramePr>
        <p:xfrm>
          <a:off x="2200275" y="2171700"/>
          <a:ext cx="2333622" cy="457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name="Equation" r:id="rId5" imgW="1295400" imgH="254000" progId="Equation.3">
                  <p:embed/>
                </p:oleObj>
              </mc:Choice>
              <mc:Fallback>
                <p:oleObj name="Equation" r:id="rId5" imgW="1295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2171700"/>
                        <a:ext cx="2333622" cy="457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25268"/>
              </p:ext>
            </p:extLst>
          </p:nvPr>
        </p:nvGraphicFramePr>
        <p:xfrm>
          <a:off x="2232025" y="3238500"/>
          <a:ext cx="2401484" cy="457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name="Equation" r:id="rId7" imgW="1333500" imgH="254000" progId="Equation.3">
                  <p:embed/>
                </p:oleObj>
              </mc:Choice>
              <mc:Fallback>
                <p:oleObj name="Equation" r:id="rId7" imgW="1333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3238500"/>
                        <a:ext cx="2401484" cy="457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40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Flajolet</a:t>
            </a:r>
            <a:r>
              <a:rPr lang="en-US" dirty="0"/>
              <a:t>-Martin Sketch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Maintain FM Sketch =  bitmap array of </a:t>
                </a:r>
                <a:r>
                  <a:rPr lang="en-US" altLang="en-US" dirty="0" smtClean="0"/>
                  <a:t>L =</a:t>
                </a: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1" i="1" dirty="0">
                        <a:latin typeface="Cambria Math"/>
                      </a:rPr>
                      <m:t>log</m:t>
                    </m:r>
                    <m:r>
                      <a:rPr lang="en-US" b="1" i="1" dirty="0">
                        <a:latin typeface="Cambria Math"/>
                      </a:rPr>
                      <m:t>⁡</m:t>
                    </m:r>
                    <m:r>
                      <a:rPr lang="en-US" b="1" i="1" dirty="0">
                        <a:latin typeface="Cambria Math"/>
                      </a:rPr>
                      <m:t>𝑵</m:t>
                    </m:r>
                  </m:oMath>
                </a14:m>
                <a:r>
                  <a:rPr lang="en-US" altLang="en-US" dirty="0"/>
                  <a:t> bits </a:t>
                </a:r>
              </a:p>
              <a:p>
                <a:pPr lvl="1"/>
                <a:r>
                  <a:rPr lang="en-US" altLang="en-US" dirty="0"/>
                  <a:t>Initialize bitmap to all 0s</a:t>
                </a:r>
              </a:p>
              <a:p>
                <a:pPr lvl="1"/>
                <a:r>
                  <a:rPr lang="en-US" altLang="en-US" dirty="0"/>
                  <a:t>For each incoming value </a:t>
                </a:r>
                <a:r>
                  <a:rPr lang="en-US" altLang="en-US" dirty="0" smtClean="0"/>
                  <a:t>a, </a:t>
                </a:r>
                <a:r>
                  <a:rPr lang="en-US" altLang="en-US" dirty="0"/>
                  <a:t>set FM[r(a)] = 1</a:t>
                </a:r>
              </a:p>
              <a:p>
                <a:r>
                  <a:rPr lang="en-US" altLang="en-US" dirty="0" smtClean="0"/>
                  <a:t>If </a:t>
                </a:r>
                <a:r>
                  <a:rPr lang="en-US" altLang="en-US" dirty="0"/>
                  <a:t>d distinct values, expect d/2 map to FM[1], d/4 to FM[2</a:t>
                </a:r>
                <a:r>
                  <a:rPr lang="en-US" altLang="en-US" dirty="0" smtClean="0"/>
                  <a:t>]…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r>
                  <a:rPr lang="en-US" altLang="en-US" dirty="0" smtClean="0"/>
                  <a:t>Use the leftmost 1: R = </a:t>
                </a:r>
                <a:r>
                  <a:rPr lang="en-US" b="1" dirty="0" err="1"/>
                  <a:t>max</a:t>
                </a:r>
                <a:r>
                  <a:rPr lang="en-US" b="1" baseline="-25000" dirty="0" err="1"/>
                  <a:t>a</a:t>
                </a:r>
                <a:r>
                  <a:rPr lang="en-US" b="1" dirty="0"/>
                  <a:t> r(a)</a:t>
                </a:r>
                <a:endParaRPr lang="en-US" altLang="en-US" dirty="0" smtClean="0"/>
              </a:p>
              <a:p>
                <a:pPr lvl="1"/>
                <a:r>
                  <a:rPr lang="en-US" altLang="en-US" dirty="0" smtClean="0"/>
                  <a:t>Use the rightmost 0: also an indicator </a:t>
                </a:r>
                <a:r>
                  <a:rPr lang="en-US" altLang="en-US" dirty="0"/>
                  <a:t>of log(d)</a:t>
                </a:r>
              </a:p>
              <a:p>
                <a:pPr lvl="2"/>
                <a:r>
                  <a:rPr lang="en-US" altLang="en-US" dirty="0" smtClean="0"/>
                  <a:t>Estimate </a:t>
                </a:r>
                <a:r>
                  <a:rPr lang="en-US" altLang="en-US" dirty="0">
                    <a:solidFill>
                      <a:srgbClr val="FF0000"/>
                    </a:solidFill>
                  </a:rPr>
                  <a:t>d = c2</a:t>
                </a:r>
                <a:r>
                  <a:rPr lang="en-US" altLang="en-US" baseline="30000" dirty="0">
                    <a:solidFill>
                      <a:srgbClr val="FF0000"/>
                    </a:solidFill>
                  </a:rPr>
                  <a:t>R</a:t>
                </a:r>
                <a:r>
                  <a:rPr lang="en-US" alt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dirty="0"/>
                  <a:t>for scaling constant c ≈ </a:t>
                </a:r>
                <a:r>
                  <a:rPr lang="en-US" altLang="en-US" dirty="0" smtClean="0"/>
                  <a:t>1.3 (original paper)</a:t>
                </a:r>
                <a:endParaRPr lang="en-US" altLang="en-US" dirty="0"/>
              </a:p>
              <a:p>
                <a:pPr lvl="1"/>
                <a:r>
                  <a:rPr lang="en-US" altLang="en-US" dirty="0"/>
                  <a:t>Average many copies (different hash </a:t>
                </a:r>
                <a:r>
                  <a:rPr lang="en-US" altLang="en-US" dirty="0" smtClean="0"/>
                  <a:t>functions) </a:t>
                </a:r>
                <a:r>
                  <a:rPr lang="en-US" altLang="en-US" dirty="0"/>
                  <a:t>improves accuracy</a:t>
                </a:r>
              </a:p>
              <a:p>
                <a:endParaRPr lang="en-A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98" t="-621" b="-13168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3325019" y="3751263"/>
            <a:ext cx="2435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rgbClr val="CC3300"/>
                </a:solidFill>
              </a:rPr>
              <a:t>fringe of 0/1s around  log(d)</a:t>
            </a:r>
          </a:p>
        </p:txBody>
      </p:sp>
      <p:grpSp>
        <p:nvGrpSpPr>
          <p:cNvPr id="75" name="Group 5"/>
          <p:cNvGrpSpPr>
            <a:grpSpLocks/>
          </p:cNvGrpSpPr>
          <p:nvPr/>
        </p:nvGrpSpPr>
        <p:grpSpPr bwMode="auto">
          <a:xfrm>
            <a:off x="581819" y="3092451"/>
            <a:ext cx="2832100" cy="508000"/>
            <a:chOff x="1056" y="3096"/>
            <a:chExt cx="1784" cy="320"/>
          </a:xfrm>
        </p:grpSpPr>
        <p:sp>
          <p:nvSpPr>
            <p:cNvPr id="76" name="Rectangle 6"/>
            <p:cNvSpPr>
              <a:spLocks noChangeArrowheads="1"/>
            </p:cNvSpPr>
            <p:nvPr/>
          </p:nvSpPr>
          <p:spPr bwMode="auto">
            <a:xfrm>
              <a:off x="1056" y="3096"/>
              <a:ext cx="1784" cy="312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7" name="Line 7"/>
            <p:cNvSpPr>
              <a:spLocks noChangeShapeType="1"/>
            </p:cNvSpPr>
            <p:nvPr/>
          </p:nvSpPr>
          <p:spPr bwMode="auto">
            <a:xfrm>
              <a:off x="1312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8" name="Line 8"/>
            <p:cNvSpPr>
              <a:spLocks noChangeShapeType="1"/>
            </p:cNvSpPr>
            <p:nvPr/>
          </p:nvSpPr>
          <p:spPr bwMode="auto">
            <a:xfrm>
              <a:off x="1592" y="3104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9" name="Line 9"/>
            <p:cNvSpPr>
              <a:spLocks noChangeShapeType="1"/>
            </p:cNvSpPr>
            <p:nvPr/>
          </p:nvSpPr>
          <p:spPr bwMode="auto">
            <a:xfrm>
              <a:off x="1896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80" name="Line 10"/>
            <p:cNvSpPr>
              <a:spLocks noChangeShapeType="1"/>
            </p:cNvSpPr>
            <p:nvPr/>
          </p:nvSpPr>
          <p:spPr bwMode="auto">
            <a:xfrm>
              <a:off x="2184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81" name="Line 11"/>
            <p:cNvSpPr>
              <a:spLocks noChangeShapeType="1"/>
            </p:cNvSpPr>
            <p:nvPr/>
          </p:nvSpPr>
          <p:spPr bwMode="auto">
            <a:xfrm>
              <a:off x="2488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  <p:sp>
        <p:nvSpPr>
          <p:cNvPr id="82" name="Text Box 12"/>
          <p:cNvSpPr txBox="1">
            <a:spLocks noChangeArrowheads="1"/>
          </p:cNvSpPr>
          <p:nvPr/>
        </p:nvSpPr>
        <p:spPr bwMode="auto">
          <a:xfrm>
            <a:off x="638969" y="31035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83" name="Text Box 13"/>
          <p:cNvSpPr txBox="1">
            <a:spLocks noChangeArrowheads="1"/>
          </p:cNvSpPr>
          <p:nvPr/>
        </p:nvSpPr>
        <p:spPr bwMode="auto">
          <a:xfrm>
            <a:off x="1058069" y="30908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84" name="Text Box 14"/>
          <p:cNvSpPr txBox="1">
            <a:spLocks noChangeArrowheads="1"/>
          </p:cNvSpPr>
          <p:nvPr/>
        </p:nvSpPr>
        <p:spPr bwMode="auto">
          <a:xfrm>
            <a:off x="1515269" y="31162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85" name="Text Box 15"/>
          <p:cNvSpPr txBox="1">
            <a:spLocks noChangeArrowheads="1"/>
          </p:cNvSpPr>
          <p:nvPr/>
        </p:nvSpPr>
        <p:spPr bwMode="auto">
          <a:xfrm>
            <a:off x="2455069" y="31162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86" name="Text Box 16"/>
          <p:cNvSpPr txBox="1">
            <a:spLocks noChangeArrowheads="1"/>
          </p:cNvSpPr>
          <p:nvPr/>
        </p:nvSpPr>
        <p:spPr bwMode="auto">
          <a:xfrm>
            <a:off x="1997869" y="31035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87" name="Text Box 17"/>
          <p:cNvSpPr txBox="1">
            <a:spLocks noChangeArrowheads="1"/>
          </p:cNvSpPr>
          <p:nvPr/>
        </p:nvSpPr>
        <p:spPr bwMode="auto">
          <a:xfrm>
            <a:off x="8654256" y="31543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88" name="Text Box 18"/>
          <p:cNvSpPr txBox="1">
            <a:spLocks noChangeArrowheads="1"/>
          </p:cNvSpPr>
          <p:nvPr/>
        </p:nvSpPr>
        <p:spPr bwMode="auto">
          <a:xfrm>
            <a:off x="6352381" y="2547938"/>
            <a:ext cx="1663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000">
                <a:solidFill>
                  <a:schemeClr val="bg2"/>
                </a:solidFill>
              </a:rPr>
              <a:t>FM BITMAP</a:t>
            </a:r>
          </a:p>
        </p:txBody>
      </p:sp>
      <p:grpSp>
        <p:nvGrpSpPr>
          <p:cNvPr id="89" name="Group 19"/>
          <p:cNvGrpSpPr>
            <a:grpSpLocks/>
          </p:cNvGrpSpPr>
          <p:nvPr/>
        </p:nvGrpSpPr>
        <p:grpSpPr bwMode="auto">
          <a:xfrm>
            <a:off x="3426619" y="3092451"/>
            <a:ext cx="2832100" cy="508000"/>
            <a:chOff x="1056" y="3096"/>
            <a:chExt cx="1784" cy="320"/>
          </a:xfrm>
        </p:grpSpPr>
        <p:sp>
          <p:nvSpPr>
            <p:cNvPr id="90" name="Rectangle 20"/>
            <p:cNvSpPr>
              <a:spLocks noChangeArrowheads="1"/>
            </p:cNvSpPr>
            <p:nvPr/>
          </p:nvSpPr>
          <p:spPr bwMode="auto">
            <a:xfrm>
              <a:off x="1056" y="3096"/>
              <a:ext cx="1784" cy="312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1" name="Line 21"/>
            <p:cNvSpPr>
              <a:spLocks noChangeShapeType="1"/>
            </p:cNvSpPr>
            <p:nvPr/>
          </p:nvSpPr>
          <p:spPr bwMode="auto">
            <a:xfrm>
              <a:off x="1312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2" name="Line 22"/>
            <p:cNvSpPr>
              <a:spLocks noChangeShapeType="1"/>
            </p:cNvSpPr>
            <p:nvPr/>
          </p:nvSpPr>
          <p:spPr bwMode="auto">
            <a:xfrm>
              <a:off x="1592" y="3104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3" name="Line 23"/>
            <p:cNvSpPr>
              <a:spLocks noChangeShapeType="1"/>
            </p:cNvSpPr>
            <p:nvPr/>
          </p:nvSpPr>
          <p:spPr bwMode="auto">
            <a:xfrm>
              <a:off x="1896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4" name="Line 24"/>
            <p:cNvSpPr>
              <a:spLocks noChangeShapeType="1"/>
            </p:cNvSpPr>
            <p:nvPr/>
          </p:nvSpPr>
          <p:spPr bwMode="auto">
            <a:xfrm>
              <a:off x="2184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5" name="Line 25"/>
            <p:cNvSpPr>
              <a:spLocks noChangeShapeType="1"/>
            </p:cNvSpPr>
            <p:nvPr/>
          </p:nvSpPr>
          <p:spPr bwMode="auto">
            <a:xfrm>
              <a:off x="2488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  <p:grpSp>
        <p:nvGrpSpPr>
          <p:cNvPr id="96" name="Group 26"/>
          <p:cNvGrpSpPr>
            <a:grpSpLocks/>
          </p:cNvGrpSpPr>
          <p:nvPr/>
        </p:nvGrpSpPr>
        <p:grpSpPr bwMode="auto">
          <a:xfrm>
            <a:off x="6258719" y="3092451"/>
            <a:ext cx="2832100" cy="508000"/>
            <a:chOff x="1056" y="3096"/>
            <a:chExt cx="1784" cy="320"/>
          </a:xfrm>
        </p:grpSpPr>
        <p:sp>
          <p:nvSpPr>
            <p:cNvPr id="97" name="Rectangle 27"/>
            <p:cNvSpPr>
              <a:spLocks noChangeArrowheads="1"/>
            </p:cNvSpPr>
            <p:nvPr/>
          </p:nvSpPr>
          <p:spPr bwMode="auto">
            <a:xfrm>
              <a:off x="1056" y="3096"/>
              <a:ext cx="1784" cy="312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8" name="Line 28"/>
            <p:cNvSpPr>
              <a:spLocks noChangeShapeType="1"/>
            </p:cNvSpPr>
            <p:nvPr/>
          </p:nvSpPr>
          <p:spPr bwMode="auto">
            <a:xfrm>
              <a:off x="1312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9" name="Line 29"/>
            <p:cNvSpPr>
              <a:spLocks noChangeShapeType="1"/>
            </p:cNvSpPr>
            <p:nvPr/>
          </p:nvSpPr>
          <p:spPr bwMode="auto">
            <a:xfrm>
              <a:off x="1592" y="3104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0" name="Line 30"/>
            <p:cNvSpPr>
              <a:spLocks noChangeShapeType="1"/>
            </p:cNvSpPr>
            <p:nvPr/>
          </p:nvSpPr>
          <p:spPr bwMode="auto">
            <a:xfrm>
              <a:off x="1896" y="3096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1" name="Line 31"/>
            <p:cNvSpPr>
              <a:spLocks noChangeShapeType="1"/>
            </p:cNvSpPr>
            <p:nvPr/>
          </p:nvSpPr>
          <p:spPr bwMode="auto">
            <a:xfrm>
              <a:off x="2184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2" name="Line 32"/>
            <p:cNvSpPr>
              <a:spLocks noChangeShapeType="1"/>
            </p:cNvSpPr>
            <p:nvPr/>
          </p:nvSpPr>
          <p:spPr bwMode="auto">
            <a:xfrm>
              <a:off x="2488" y="3112"/>
              <a:ext cx="0" cy="30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  <p:sp>
        <p:nvSpPr>
          <p:cNvPr id="103" name="Text Box 33"/>
          <p:cNvSpPr txBox="1">
            <a:spLocks noChangeArrowheads="1"/>
          </p:cNvSpPr>
          <p:nvPr/>
        </p:nvSpPr>
        <p:spPr bwMode="auto">
          <a:xfrm>
            <a:off x="2924969" y="3141663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104" name="Text Box 34"/>
          <p:cNvSpPr txBox="1">
            <a:spLocks noChangeArrowheads="1"/>
          </p:cNvSpPr>
          <p:nvPr/>
        </p:nvSpPr>
        <p:spPr bwMode="auto">
          <a:xfrm>
            <a:off x="4817269" y="3128963"/>
            <a:ext cx="325437" cy="396875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 dirty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105" name="Text Box 35"/>
          <p:cNvSpPr txBox="1">
            <a:spLocks noChangeArrowheads="1"/>
          </p:cNvSpPr>
          <p:nvPr/>
        </p:nvSpPr>
        <p:spPr bwMode="auto">
          <a:xfrm>
            <a:off x="3883819" y="3122613"/>
            <a:ext cx="377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106" name="Text Box 36"/>
          <p:cNvSpPr txBox="1">
            <a:spLocks noChangeArrowheads="1"/>
          </p:cNvSpPr>
          <p:nvPr/>
        </p:nvSpPr>
        <p:spPr bwMode="auto">
          <a:xfrm>
            <a:off x="8158956" y="31416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07" name="Text Box 37"/>
          <p:cNvSpPr txBox="1">
            <a:spLocks noChangeArrowheads="1"/>
          </p:cNvSpPr>
          <p:nvPr/>
        </p:nvSpPr>
        <p:spPr bwMode="auto">
          <a:xfrm>
            <a:off x="7689056" y="31416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08" name="Text Box 38"/>
          <p:cNvSpPr txBox="1">
            <a:spLocks noChangeArrowheads="1"/>
          </p:cNvSpPr>
          <p:nvPr/>
        </p:nvSpPr>
        <p:spPr bwMode="auto">
          <a:xfrm>
            <a:off x="6292056" y="31289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09" name="Text Box 39"/>
          <p:cNvSpPr txBox="1">
            <a:spLocks noChangeArrowheads="1"/>
          </p:cNvSpPr>
          <p:nvPr/>
        </p:nvSpPr>
        <p:spPr bwMode="auto">
          <a:xfrm>
            <a:off x="6723856" y="31289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0" name="Text Box 40"/>
          <p:cNvSpPr txBox="1">
            <a:spLocks noChangeArrowheads="1"/>
          </p:cNvSpPr>
          <p:nvPr/>
        </p:nvSpPr>
        <p:spPr bwMode="auto">
          <a:xfrm>
            <a:off x="7219156" y="31289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5809456" y="31162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2" name="Text Box 42"/>
          <p:cNvSpPr txBox="1">
            <a:spLocks noChangeArrowheads="1"/>
          </p:cNvSpPr>
          <p:nvPr/>
        </p:nvSpPr>
        <p:spPr bwMode="auto">
          <a:xfrm>
            <a:off x="5314156" y="31289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4336256" y="31162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4" name="Text Box 44"/>
          <p:cNvSpPr txBox="1">
            <a:spLocks noChangeArrowheads="1"/>
          </p:cNvSpPr>
          <p:nvPr/>
        </p:nvSpPr>
        <p:spPr bwMode="auto">
          <a:xfrm>
            <a:off x="3447256" y="3103563"/>
            <a:ext cx="325438" cy="396875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0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15" name="AutoShape 45"/>
          <p:cNvSpPr>
            <a:spLocks/>
          </p:cNvSpPr>
          <p:nvPr/>
        </p:nvSpPr>
        <p:spPr bwMode="auto">
          <a:xfrm rot="5400000">
            <a:off x="1839119" y="2374901"/>
            <a:ext cx="266700" cy="2794000"/>
          </a:xfrm>
          <a:prstGeom prst="rightBrace">
            <a:avLst>
              <a:gd name="adj1" fmla="val 8730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16" name="AutoShape 46"/>
          <p:cNvSpPr>
            <a:spLocks/>
          </p:cNvSpPr>
          <p:nvPr/>
        </p:nvSpPr>
        <p:spPr bwMode="auto">
          <a:xfrm rot="5400000">
            <a:off x="7072313" y="1893094"/>
            <a:ext cx="266700" cy="3783013"/>
          </a:xfrm>
          <a:prstGeom prst="rightBrace">
            <a:avLst>
              <a:gd name="adj1" fmla="val 10595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17" name="Text Box 47"/>
          <p:cNvSpPr txBox="1">
            <a:spLocks noChangeArrowheads="1"/>
          </p:cNvSpPr>
          <p:nvPr/>
        </p:nvSpPr>
        <p:spPr bwMode="auto">
          <a:xfrm>
            <a:off x="6220619" y="3967163"/>
            <a:ext cx="2435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rgbClr val="CC3300"/>
                </a:solidFill>
              </a:rPr>
              <a:t>position </a:t>
            </a:r>
            <a:r>
              <a:rPr lang="en-US" altLang="en-US" sz="2000" b="0">
                <a:solidFill>
                  <a:srgbClr val="CC3300"/>
                </a:solidFill>
                <a:latin typeface="Verdana" pitchFamily="34" charset="0"/>
              </a:rPr>
              <a:t>≪</a:t>
            </a:r>
            <a:r>
              <a:rPr lang="en-US" altLang="en-US" sz="2000" b="0">
                <a:solidFill>
                  <a:srgbClr val="CC3300"/>
                </a:solidFill>
              </a:rPr>
              <a:t> log(d)</a:t>
            </a:r>
          </a:p>
        </p:txBody>
      </p:sp>
      <p:sp>
        <p:nvSpPr>
          <p:cNvPr id="118" name="Text Box 48"/>
          <p:cNvSpPr txBox="1">
            <a:spLocks noChangeArrowheads="1"/>
          </p:cNvSpPr>
          <p:nvPr/>
        </p:nvSpPr>
        <p:spPr bwMode="auto">
          <a:xfrm>
            <a:off x="708819" y="3941763"/>
            <a:ext cx="2435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000" b="0">
                <a:solidFill>
                  <a:srgbClr val="CC3300"/>
                </a:solidFill>
              </a:rPr>
              <a:t>position </a:t>
            </a:r>
            <a:r>
              <a:rPr lang="en-US" altLang="en-US" b="0">
                <a:solidFill>
                  <a:srgbClr val="CC3300"/>
                </a:solidFill>
                <a:latin typeface="Verdana" pitchFamily="34" charset="0"/>
              </a:rPr>
              <a:t>≫</a:t>
            </a:r>
            <a:r>
              <a:rPr lang="en-US" altLang="en-US" sz="2000" b="0">
                <a:solidFill>
                  <a:srgbClr val="CC3300"/>
                </a:solidFill>
              </a:rPr>
              <a:t> log(d)</a:t>
            </a:r>
          </a:p>
        </p:txBody>
      </p:sp>
      <p:sp>
        <p:nvSpPr>
          <p:cNvPr id="119" name="Oval 49"/>
          <p:cNvSpPr>
            <a:spLocks noChangeArrowheads="1"/>
          </p:cNvSpPr>
          <p:nvPr/>
        </p:nvSpPr>
        <p:spPr bwMode="auto">
          <a:xfrm>
            <a:off x="3447256" y="2889251"/>
            <a:ext cx="1866899" cy="850900"/>
          </a:xfrm>
          <a:prstGeom prst="ellipse">
            <a:avLst/>
          </a:prstGeom>
          <a:noFill/>
          <a:ln w="38100" cap="rnd">
            <a:solidFill>
              <a:srgbClr val="00B0F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20" name="Text Box 50"/>
          <p:cNvSpPr txBox="1">
            <a:spLocks noChangeArrowheads="1"/>
          </p:cNvSpPr>
          <p:nvPr/>
        </p:nvSpPr>
        <p:spPr bwMode="auto">
          <a:xfrm>
            <a:off x="8600281" y="2695576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/>
              <a:t>1</a:t>
            </a:r>
          </a:p>
        </p:txBody>
      </p:sp>
      <p:sp>
        <p:nvSpPr>
          <p:cNvPr id="121" name="Text Box 51"/>
          <p:cNvSpPr txBox="1">
            <a:spLocks noChangeArrowheads="1"/>
          </p:cNvSpPr>
          <p:nvPr/>
        </p:nvSpPr>
        <p:spPr bwMode="auto">
          <a:xfrm>
            <a:off x="592931" y="2695576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/>
              <a:t>L</a:t>
            </a:r>
          </a:p>
        </p:txBody>
      </p:sp>
      <p:sp>
        <p:nvSpPr>
          <p:cNvPr id="122" name="Text Box 52"/>
          <p:cNvSpPr txBox="1">
            <a:spLocks noChangeArrowheads="1"/>
          </p:cNvSpPr>
          <p:nvPr/>
        </p:nvSpPr>
        <p:spPr bwMode="auto">
          <a:xfrm>
            <a:off x="4190206" y="2584451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bg2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40946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115" grpId="0" animBg="1"/>
      <p:bldP spid="116" grpId="0" animBg="1"/>
      <p:bldP spid="117" grpId="0"/>
      <p:bldP spid="118" grpId="0"/>
      <p:bldP spid="119" grpId="0" animBg="1"/>
      <p:bldP spid="122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References</a:t>
            </a:r>
            <a:endParaRPr lang="en-AU" dirty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Chapter 4, Mining of Massive Datasets.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End of Chapter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403225"/>
            <a:ext cx="8077200" cy="609600"/>
          </a:xfrm>
        </p:spPr>
        <p:txBody>
          <a:bodyPr/>
          <a:lstStyle/>
          <a:p>
            <a:r>
              <a:rPr lang="en-US" sz="2800" dirty="0"/>
              <a:t>General </a:t>
            </a:r>
            <a:r>
              <a:rPr lang="en-US" sz="2800" dirty="0" smtClean="0"/>
              <a:t>Data Stream Management System (DSMS) Processing </a:t>
            </a:r>
            <a:r>
              <a:rPr lang="en-US" sz="2800" dirty="0"/>
              <a:t>Model</a:t>
            </a:r>
            <a:endParaRPr lang="en-AU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0" y="2111276"/>
            <a:ext cx="2057400" cy="1828800"/>
          </a:xfrm>
          <a:prstGeom prst="rect">
            <a:avLst/>
          </a:prstGeom>
          <a:solidFill>
            <a:srgbClr val="3399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Processor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177476" y="4648200"/>
            <a:ext cx="1219200" cy="1676400"/>
          </a:xfrm>
          <a:prstGeom prst="can">
            <a:avLst>
              <a:gd name="adj" fmla="val 34375"/>
            </a:avLst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Limited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Working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Storage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3810000" y="3733800"/>
            <a:ext cx="762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124200" y="2492276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124200" y="3025676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124200" y="3559076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85506" y="2263676"/>
            <a:ext cx="2257669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Arial" pitchFamily="34" charset="0"/>
                <a:cs typeface="Arial" pitchFamily="34" charset="0"/>
              </a:rPr>
              <a:t>. . . 1, 5, 2, 7, 0, 9, 3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dirty="0">
                <a:latin typeface="Arial" pitchFamily="34" charset="0"/>
                <a:cs typeface="Arial" pitchFamily="34" charset="0"/>
              </a:rPr>
              <a:t>. . .   a, r, v, t, y, h, b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dirty="0">
                <a:latin typeface="Arial" pitchFamily="34" charset="0"/>
                <a:cs typeface="Arial" pitchFamily="34" charset="0"/>
              </a:rPr>
              <a:t>. . . 0, 0, 1, 0, 1, 1, 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time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Streams 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Entering.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Each stream is </a:t>
            </a:r>
            <a:b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composed of </a:t>
            </a:r>
            <a:br>
              <a:rPr lang="en-US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elements</a:t>
            </a:r>
            <a:r>
              <a:rPr lang="en-US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tuples</a:t>
            </a:r>
            <a:endParaRPr lang="en-US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914400" y="3847643"/>
            <a:ext cx="11754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419600" y="1106269"/>
            <a:ext cx="10438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Ad-Hoc</a:t>
            </a:r>
          </a:p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Queries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876800" y="1676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765924" y="2811363"/>
            <a:ext cx="9412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867400" y="3025676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5463476" y="5029200"/>
            <a:ext cx="1676400" cy="1676400"/>
          </a:xfrm>
          <a:prstGeom prst="can">
            <a:avLst>
              <a:gd name="adj" fmla="val 28409"/>
            </a:avLst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pitchFamily="34" charset="0"/>
                <a:cs typeface="Arial" pitchFamily="34" charset="0"/>
              </a:rPr>
              <a:t>Archival</a:t>
            </a:r>
          </a:p>
          <a:p>
            <a:pPr algn="ctr"/>
            <a:r>
              <a:rPr lang="en-US" b="1">
                <a:latin typeface="Arial" pitchFamily="34" charset="0"/>
                <a:cs typeface="Arial" pitchFamily="34" charset="0"/>
              </a:rPr>
              <a:t>Storage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029200" y="3733800"/>
            <a:ext cx="1295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724400" y="2187476"/>
            <a:ext cx="1066800" cy="685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Standing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Queries</a:t>
            </a:r>
          </a:p>
        </p:txBody>
      </p:sp>
    </p:spTree>
    <p:extLst>
      <p:ext uri="{BB962C8B-B14F-4D97-AF65-F5344CB8AC3E}">
        <p14:creationId xmlns:p14="http://schemas.microsoft.com/office/powerpoint/2010/main" val="58758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DBMS vs. DSMS #1</a:t>
            </a:r>
            <a:endParaRPr lang="en-AU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508000" y="3859213"/>
            <a:ext cx="3376613" cy="1771650"/>
          </a:xfrm>
          <a:prstGeom prst="can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nb-NO" altLang="en-US"/>
          </a:p>
        </p:txBody>
      </p:sp>
      <p:graphicFrame>
        <p:nvGraphicFramePr>
          <p:cNvPr id="5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425765"/>
              </p:ext>
            </p:extLst>
          </p:nvPr>
        </p:nvGraphicFramePr>
        <p:xfrm>
          <a:off x="2184400" y="4554538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837268"/>
              </p:ext>
            </p:extLst>
          </p:nvPr>
        </p:nvGraphicFramePr>
        <p:xfrm>
          <a:off x="2355850" y="4448175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1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72072"/>
              </p:ext>
            </p:extLst>
          </p:nvPr>
        </p:nvGraphicFramePr>
        <p:xfrm>
          <a:off x="2538413" y="4313238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68350"/>
              </p:ext>
            </p:extLst>
          </p:nvPr>
        </p:nvGraphicFramePr>
        <p:xfrm>
          <a:off x="647700" y="4575175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3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244698"/>
              </p:ext>
            </p:extLst>
          </p:nvPr>
        </p:nvGraphicFramePr>
        <p:xfrm>
          <a:off x="819150" y="4468813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3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613317"/>
              </p:ext>
            </p:extLst>
          </p:nvPr>
        </p:nvGraphicFramePr>
        <p:xfrm>
          <a:off x="1001713" y="4333875"/>
          <a:ext cx="1459230" cy="9347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955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alt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450"/>
          <p:cNvSpPr>
            <a:spLocks noChangeArrowheads="1"/>
          </p:cNvSpPr>
          <p:nvPr/>
        </p:nvSpPr>
        <p:spPr bwMode="auto">
          <a:xfrm>
            <a:off x="757238" y="2590800"/>
            <a:ext cx="2963862" cy="5969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Query Processing</a:t>
            </a:r>
          </a:p>
        </p:txBody>
      </p:sp>
      <p:sp>
        <p:nvSpPr>
          <p:cNvPr id="12" name="AutoShape 451"/>
          <p:cNvSpPr>
            <a:spLocks noChangeArrowheads="1"/>
          </p:cNvSpPr>
          <p:nvPr/>
        </p:nvSpPr>
        <p:spPr bwMode="auto">
          <a:xfrm>
            <a:off x="1970088" y="3573463"/>
            <a:ext cx="482600" cy="568325"/>
          </a:xfrm>
          <a:prstGeom prst="upDownArrow">
            <a:avLst>
              <a:gd name="adj1" fmla="val 50000"/>
              <a:gd name="adj2" fmla="val 2355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nb-NO" altLang="en-US"/>
          </a:p>
        </p:txBody>
      </p:sp>
      <p:grpSp>
        <p:nvGrpSpPr>
          <p:cNvPr id="13" name="Group 452"/>
          <p:cNvGrpSpPr>
            <a:grpSpLocks/>
          </p:cNvGrpSpPr>
          <p:nvPr/>
        </p:nvGrpSpPr>
        <p:grpSpPr bwMode="auto">
          <a:xfrm>
            <a:off x="4873625" y="1717675"/>
            <a:ext cx="4049713" cy="2230438"/>
            <a:chOff x="3056" y="1965"/>
            <a:chExt cx="2551" cy="1405"/>
          </a:xfrm>
        </p:grpSpPr>
        <p:grpSp>
          <p:nvGrpSpPr>
            <p:cNvPr id="14" name="Group 453"/>
            <p:cNvGrpSpPr>
              <a:grpSpLocks/>
            </p:cNvGrpSpPr>
            <p:nvPr/>
          </p:nvGrpSpPr>
          <p:grpSpPr bwMode="auto">
            <a:xfrm>
              <a:off x="3192" y="1965"/>
              <a:ext cx="2194" cy="545"/>
              <a:chOff x="239" y="1595"/>
              <a:chExt cx="2194" cy="545"/>
            </a:xfrm>
          </p:grpSpPr>
          <p:sp>
            <p:nvSpPr>
              <p:cNvPr id="19" name="Text Box 454"/>
              <p:cNvSpPr txBox="1">
                <a:spLocks noChangeArrowheads="1"/>
              </p:cNvSpPr>
              <p:nvPr/>
            </p:nvSpPr>
            <p:spPr bwMode="auto">
              <a:xfrm>
                <a:off x="239" y="1607"/>
                <a:ext cx="16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altLang="en-US" sz="1800"/>
                  <a:t>Continuous Query (CQ)</a:t>
                </a:r>
              </a:p>
            </p:txBody>
          </p:sp>
          <p:sp>
            <p:nvSpPr>
              <p:cNvPr id="20" name="Line 455"/>
              <p:cNvSpPr>
                <a:spLocks noChangeShapeType="1"/>
              </p:cNvSpPr>
              <p:nvPr/>
            </p:nvSpPr>
            <p:spPr bwMode="auto">
              <a:xfrm>
                <a:off x="776" y="1819"/>
                <a:ext cx="630" cy="3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1" name="Text Box 456"/>
              <p:cNvSpPr txBox="1">
                <a:spLocks noChangeArrowheads="1"/>
              </p:cNvSpPr>
              <p:nvPr/>
            </p:nvSpPr>
            <p:spPr bwMode="auto">
              <a:xfrm>
                <a:off x="1869" y="1595"/>
                <a:ext cx="56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altLang="en-US" sz="1800"/>
                  <a:t>Result </a:t>
                </a:r>
              </a:p>
              <a:p>
                <a:pPr eaLnBrk="1" hangingPunct="1"/>
                <a:endParaRPr lang="en-US" altLang="en-US" sz="1400"/>
              </a:p>
            </p:txBody>
          </p:sp>
          <p:sp>
            <p:nvSpPr>
              <p:cNvPr id="22" name="Line 457"/>
              <p:cNvSpPr>
                <a:spLocks noChangeShapeType="1"/>
              </p:cNvSpPr>
              <p:nvPr/>
            </p:nvSpPr>
            <p:spPr bwMode="auto">
              <a:xfrm flipH="1">
                <a:off x="1449" y="1806"/>
                <a:ext cx="630" cy="3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15" name="Rectangle 458"/>
            <p:cNvSpPr>
              <a:spLocks noChangeArrowheads="1"/>
            </p:cNvSpPr>
            <p:nvPr/>
          </p:nvSpPr>
          <p:spPr bwMode="auto">
            <a:xfrm>
              <a:off x="3395" y="2509"/>
              <a:ext cx="1867" cy="37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altLang="en-US" sz="1800"/>
                <a:t>Query Processing</a:t>
              </a:r>
            </a:p>
          </p:txBody>
        </p:sp>
        <p:sp>
          <p:nvSpPr>
            <p:cNvPr id="16" name="Rectangle 459"/>
            <p:cNvSpPr>
              <a:spLocks noChangeArrowheads="1"/>
            </p:cNvSpPr>
            <p:nvPr/>
          </p:nvSpPr>
          <p:spPr bwMode="auto">
            <a:xfrm>
              <a:off x="3394" y="2890"/>
              <a:ext cx="1867" cy="4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altLang="en-US" sz="1800"/>
                <a:t>Main Memory</a:t>
              </a:r>
            </a:p>
          </p:txBody>
        </p:sp>
        <p:sp>
          <p:nvSpPr>
            <p:cNvPr id="17" name="AutoShape 460"/>
            <p:cNvSpPr>
              <a:spLocks noChangeArrowheads="1"/>
            </p:cNvSpPr>
            <p:nvPr/>
          </p:nvSpPr>
          <p:spPr bwMode="auto">
            <a:xfrm>
              <a:off x="3056" y="2971"/>
              <a:ext cx="752" cy="340"/>
            </a:xfrm>
            <a:prstGeom prst="rightArrow">
              <a:avLst>
                <a:gd name="adj1" fmla="val 50000"/>
                <a:gd name="adj2" fmla="val 55294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altLang="en-US" sz="1200"/>
                <a:t>Data Stream(s)</a:t>
              </a:r>
            </a:p>
          </p:txBody>
        </p:sp>
        <p:sp>
          <p:nvSpPr>
            <p:cNvPr id="18" name="AutoShape 461"/>
            <p:cNvSpPr>
              <a:spLocks noChangeArrowheads="1"/>
            </p:cNvSpPr>
            <p:nvPr/>
          </p:nvSpPr>
          <p:spPr bwMode="auto">
            <a:xfrm>
              <a:off x="4855" y="2976"/>
              <a:ext cx="752" cy="340"/>
            </a:xfrm>
            <a:prstGeom prst="rightArrow">
              <a:avLst>
                <a:gd name="adj1" fmla="val 50000"/>
                <a:gd name="adj2" fmla="val 55294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altLang="en-US" sz="1200"/>
                <a:t>Data Stream(s)</a:t>
              </a:r>
            </a:p>
          </p:txBody>
        </p:sp>
      </p:grpSp>
      <p:sp>
        <p:nvSpPr>
          <p:cNvPr id="23" name="Text Box 462"/>
          <p:cNvSpPr txBox="1">
            <a:spLocks noChangeArrowheads="1"/>
          </p:cNvSpPr>
          <p:nvPr/>
        </p:nvSpPr>
        <p:spPr bwMode="auto">
          <a:xfrm>
            <a:off x="1328738" y="39116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800"/>
              <a:t>Disk</a:t>
            </a:r>
          </a:p>
        </p:txBody>
      </p:sp>
      <p:sp>
        <p:nvSpPr>
          <p:cNvPr id="24" name="Rectangle 463"/>
          <p:cNvSpPr>
            <a:spLocks noChangeArrowheads="1"/>
          </p:cNvSpPr>
          <p:nvPr/>
        </p:nvSpPr>
        <p:spPr bwMode="auto">
          <a:xfrm>
            <a:off x="762000" y="3181350"/>
            <a:ext cx="2963863" cy="3873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Main Memory</a:t>
            </a:r>
          </a:p>
        </p:txBody>
      </p:sp>
      <p:grpSp>
        <p:nvGrpSpPr>
          <p:cNvPr id="25" name="Group 468"/>
          <p:cNvGrpSpPr>
            <a:grpSpLocks/>
          </p:cNvGrpSpPr>
          <p:nvPr/>
        </p:nvGrpSpPr>
        <p:grpSpPr bwMode="auto">
          <a:xfrm>
            <a:off x="373063" y="1724025"/>
            <a:ext cx="3419475" cy="865188"/>
            <a:chOff x="239" y="1595"/>
            <a:chExt cx="2154" cy="545"/>
          </a:xfrm>
        </p:grpSpPr>
        <p:sp>
          <p:nvSpPr>
            <p:cNvPr id="26" name="Text Box 469"/>
            <p:cNvSpPr txBox="1">
              <a:spLocks noChangeArrowheads="1"/>
            </p:cNvSpPr>
            <p:nvPr/>
          </p:nvSpPr>
          <p:spPr bwMode="auto">
            <a:xfrm>
              <a:off x="239" y="1607"/>
              <a:ext cx="8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SQL Query</a:t>
              </a:r>
            </a:p>
          </p:txBody>
        </p:sp>
        <p:sp>
          <p:nvSpPr>
            <p:cNvPr id="27" name="Line 470"/>
            <p:cNvSpPr>
              <a:spLocks noChangeShapeType="1"/>
            </p:cNvSpPr>
            <p:nvPr/>
          </p:nvSpPr>
          <p:spPr bwMode="auto">
            <a:xfrm>
              <a:off x="776" y="1819"/>
              <a:ext cx="630" cy="3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28" name="Text Box 471"/>
            <p:cNvSpPr txBox="1">
              <a:spLocks noChangeArrowheads="1"/>
            </p:cNvSpPr>
            <p:nvPr/>
          </p:nvSpPr>
          <p:spPr bwMode="auto">
            <a:xfrm>
              <a:off x="1869" y="1595"/>
              <a:ext cx="5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Result</a:t>
              </a:r>
            </a:p>
          </p:txBody>
        </p:sp>
        <p:sp>
          <p:nvSpPr>
            <p:cNvPr id="29" name="Line 472"/>
            <p:cNvSpPr>
              <a:spLocks noChangeShapeType="1"/>
            </p:cNvSpPr>
            <p:nvPr/>
          </p:nvSpPr>
          <p:spPr bwMode="auto">
            <a:xfrm flipH="1">
              <a:off x="1449" y="1806"/>
              <a:ext cx="630" cy="3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30" name="Line 473"/>
          <p:cNvSpPr>
            <a:spLocks noChangeShapeType="1"/>
          </p:cNvSpPr>
          <p:nvPr/>
        </p:nvSpPr>
        <p:spPr bwMode="auto">
          <a:xfrm>
            <a:off x="4495800" y="1352550"/>
            <a:ext cx="0" cy="4343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319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-5-grey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8" charset="0"/>
          </a:defRPr>
        </a:defPPr>
      </a:lstStyle>
    </a:lnDef>
  </a:objectDefaults>
  <a:extraClrSchemeLst>
    <a:extraClrScheme>
      <a:clrScheme name="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6234E059086442ABEDED148870ED9F" ma:contentTypeVersion="0" ma:contentTypeDescription="Create a new document." ma:contentTypeScope="" ma:versionID="cc63a846be6f86c6ef4721d6604d9bf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E6508D-766E-4DC9-94A6-85F0647ECD7A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E484230-E82F-4985-BB3B-3592A93661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Settings\mt\Application Data\Microsoft\Templates\db-5-grey.pot</Template>
  <TotalTime>47769</TotalTime>
  <Words>4973</Words>
  <Application>Microsoft Office PowerPoint</Application>
  <PresentationFormat>On-screen Show (4:3)</PresentationFormat>
  <Paragraphs>823</Paragraphs>
  <Slides>73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5" baseType="lpstr">
      <vt:lpstr>db-5-grey</vt:lpstr>
      <vt:lpstr>Equation</vt:lpstr>
      <vt:lpstr>COMP9313: Big Data Management         Lecturer: Xin Cao Course web site: http://www.cse.unsw.edu.au/~cs9313/ </vt:lpstr>
      <vt:lpstr>PowerPoint Presentation</vt:lpstr>
      <vt:lpstr>Data Streams</vt:lpstr>
      <vt:lpstr>Characteristics of Data Streams</vt:lpstr>
      <vt:lpstr>Massive Data Streams</vt:lpstr>
      <vt:lpstr>The Stream Model</vt:lpstr>
      <vt:lpstr>Database Management System (DBMS) Data Processing</vt:lpstr>
      <vt:lpstr>General Data Stream Management System (DSMS) Processing Model</vt:lpstr>
      <vt:lpstr>DBMS vs. DSMS #1</vt:lpstr>
      <vt:lpstr>DBMS vs. DSMS #2</vt:lpstr>
      <vt:lpstr>DBMS vs. DSMS #3</vt:lpstr>
      <vt:lpstr>Problems on Data Streams</vt:lpstr>
      <vt:lpstr>Applications</vt:lpstr>
      <vt:lpstr>Example: IP Network Data</vt:lpstr>
      <vt:lpstr>Part 1: Sampling Data Streams</vt:lpstr>
      <vt:lpstr>Sampling from a Data Stream</vt:lpstr>
      <vt:lpstr>Sampling a Fixed Proportion</vt:lpstr>
      <vt:lpstr>Problem with Naïve Approach</vt:lpstr>
      <vt:lpstr>Solution: Sample Users</vt:lpstr>
      <vt:lpstr>Generalized Problem and Solution</vt:lpstr>
      <vt:lpstr>Maintaining a Fixed-size Sample</vt:lpstr>
      <vt:lpstr>Solution: Fixed Size Sample</vt:lpstr>
      <vt:lpstr>Proof: By Induction</vt:lpstr>
      <vt:lpstr>Proof: By Induction</vt:lpstr>
      <vt:lpstr>Part 2: Querying Data Streams</vt:lpstr>
      <vt:lpstr>Sliding Windows</vt:lpstr>
      <vt:lpstr>Sliding Window: 1 Stream</vt:lpstr>
      <vt:lpstr>Counting Bits (1)</vt:lpstr>
      <vt:lpstr>Counting Bits (2)</vt:lpstr>
      <vt:lpstr>An attempt: Simple solution</vt:lpstr>
      <vt:lpstr>The Datar-Gionis-Indyk-Motwani (DGIM) Algorithm</vt:lpstr>
      <vt:lpstr>Idea: Exponential Windows</vt:lpstr>
      <vt:lpstr>What’s Good?</vt:lpstr>
      <vt:lpstr>What’s Not So Good?</vt:lpstr>
      <vt:lpstr>Fixup: DGIM Algorithm</vt:lpstr>
      <vt:lpstr>DGIM: Timestamps</vt:lpstr>
      <vt:lpstr>DGIM: Buckets</vt:lpstr>
      <vt:lpstr>Representing a Stream by Buckets</vt:lpstr>
      <vt:lpstr>Example: Bucketized Stream</vt:lpstr>
      <vt:lpstr>Updating Buckets</vt:lpstr>
      <vt:lpstr>Example: Updating Buckets</vt:lpstr>
      <vt:lpstr>How to Query?</vt:lpstr>
      <vt:lpstr>Error Bound: Proof</vt:lpstr>
      <vt:lpstr>Further Reducing the Error</vt:lpstr>
      <vt:lpstr>Extensions</vt:lpstr>
      <vt:lpstr>Summary</vt:lpstr>
      <vt:lpstr>Part 3: Filtering Data Streams</vt:lpstr>
      <vt:lpstr>Filtering Data Streams</vt:lpstr>
      <vt:lpstr>Applications</vt:lpstr>
      <vt:lpstr>First Cut Solution (1)</vt:lpstr>
      <vt:lpstr>First Cut Solution (2)</vt:lpstr>
      <vt:lpstr>First Cut Solution (3)</vt:lpstr>
      <vt:lpstr>Analysis: Throwing Darts (1)</vt:lpstr>
      <vt:lpstr>Analysis: Throwing Darts (2)</vt:lpstr>
      <vt:lpstr>Analysis: Throwing Darts (3)</vt:lpstr>
      <vt:lpstr>Bloom Filter</vt:lpstr>
      <vt:lpstr>Bloom Filter Example</vt:lpstr>
      <vt:lpstr>Bloom Filter – Analysis</vt:lpstr>
      <vt:lpstr>Bloom Filter – Analysis (2)</vt:lpstr>
      <vt:lpstr>Bloom Filter: Wrap-up</vt:lpstr>
      <vt:lpstr>Part 4: Counting Data Streams (Sketch)</vt:lpstr>
      <vt:lpstr>Counting Distinct Elements</vt:lpstr>
      <vt:lpstr>Applications</vt:lpstr>
      <vt:lpstr>Using Small Storage</vt:lpstr>
      <vt:lpstr>Sketches</vt:lpstr>
      <vt:lpstr>Flajolet-Martin Sketch</vt:lpstr>
      <vt:lpstr>Why It Works: Intuition</vt:lpstr>
      <vt:lpstr>Why It Works: More formally</vt:lpstr>
      <vt:lpstr>Why It Works: More formally</vt:lpstr>
      <vt:lpstr>Why It Works: More formally</vt:lpstr>
      <vt:lpstr>Flajolet-Martin Sketch</vt:lpstr>
      <vt:lpstr>References</vt:lpstr>
      <vt:lpstr>End of Chapter 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 Introduction</dc:title>
  <dc:creator>xcao</dc:creator>
  <cp:lastModifiedBy>xcao</cp:lastModifiedBy>
  <cp:revision>912</cp:revision>
  <cp:lastPrinted>2005-01-10T21:51:57Z</cp:lastPrinted>
  <dcterms:created xsi:type="dcterms:W3CDTF">1999-11-04T20:50:09Z</dcterms:created>
  <dcterms:modified xsi:type="dcterms:W3CDTF">2017-09-18T11:14:08Z</dcterms:modified>
</cp:coreProperties>
</file>