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3" r:id="rId2"/>
    <p:sldId id="265" r:id="rId3"/>
    <p:sldId id="267" r:id="rId4"/>
    <p:sldId id="269" r:id="rId5"/>
    <p:sldId id="270" r:id="rId6"/>
    <p:sldId id="314" r:id="rId7"/>
    <p:sldId id="271" r:id="rId8"/>
    <p:sldId id="272" r:id="rId9"/>
    <p:sldId id="273" r:id="rId10"/>
    <p:sldId id="274" r:id="rId11"/>
    <p:sldId id="275" r:id="rId12"/>
    <p:sldId id="276" r:id="rId13"/>
    <p:sldId id="303" r:id="rId14"/>
    <p:sldId id="277" r:id="rId15"/>
    <p:sldId id="278" r:id="rId16"/>
    <p:sldId id="300" r:id="rId17"/>
    <p:sldId id="301" r:id="rId18"/>
    <p:sldId id="302" r:id="rId19"/>
    <p:sldId id="279" r:id="rId20"/>
    <p:sldId id="298" r:id="rId21"/>
    <p:sldId id="280" r:id="rId22"/>
    <p:sldId id="282" r:id="rId23"/>
    <p:sldId id="283" r:id="rId24"/>
    <p:sldId id="284" r:id="rId25"/>
    <p:sldId id="293" r:id="rId26"/>
    <p:sldId id="311" r:id="rId27"/>
    <p:sldId id="312" r:id="rId28"/>
    <p:sldId id="309" r:id="rId29"/>
    <p:sldId id="305" r:id="rId30"/>
    <p:sldId id="287" r:id="rId31"/>
    <p:sldId id="316" r:id="rId32"/>
    <p:sldId id="288" r:id="rId33"/>
    <p:sldId id="291" r:id="rId34"/>
    <p:sldId id="290" r:id="rId35"/>
  </p:sldIdLst>
  <p:sldSz cx="17610138" cy="9906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8" autoAdjust="0"/>
    <p:restoredTop sz="89072" autoAdjust="0"/>
  </p:normalViewPr>
  <p:slideViewPr>
    <p:cSldViewPr snapToGrid="0">
      <p:cViewPr>
        <p:scale>
          <a:sx n="50" d="100"/>
          <a:sy n="50" d="100"/>
        </p:scale>
        <p:origin x="1068" y="71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7F26EAAF-CEA6-450F-B923-B26E73E5061F}" type="datetimeFigureOut">
              <a:rPr lang="en-AU" smtClean="0"/>
              <a:t>18/02/2019</a:t>
            </a:fld>
            <a:endParaRPr lang="en-AU"/>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2AD697D7-A6DB-4111-B43F-0DDAF759EE9F}" type="slidenum">
              <a:rPr lang="en-AU" smtClean="0"/>
              <a:t>‹#›</a:t>
            </a:fld>
            <a:endParaRPr lang="en-AU"/>
          </a:p>
        </p:txBody>
      </p:sp>
    </p:spTree>
    <p:extLst>
      <p:ext uri="{BB962C8B-B14F-4D97-AF65-F5344CB8AC3E}">
        <p14:creationId xmlns:p14="http://schemas.microsoft.com/office/powerpoint/2010/main" val="3224586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identify, prevent and minimize risk to the community whether infectious, chemical, radiological </a:t>
            </a:r>
            <a:r>
              <a:rPr lang="en-US" dirty="0" err="1"/>
              <a:t>ofa</a:t>
            </a:r>
            <a:r>
              <a:rPr lang="en-US" dirty="0"/>
              <a:t> </a:t>
            </a:r>
            <a:r>
              <a:rPr lang="en-US" dirty="0" err="1"/>
              <a:t>ny</a:t>
            </a:r>
            <a:r>
              <a:rPr lang="en-US" dirty="0"/>
              <a:t> source – other </a:t>
            </a:r>
            <a:r>
              <a:rPr lang="en-US" dirty="0" err="1"/>
              <a:t>nuamns</a:t>
            </a:r>
            <a:r>
              <a:rPr lang="en-US" dirty="0"/>
              <a:t>, animals or the environment by surveillance and monitor</a:t>
            </a:r>
          </a:p>
        </p:txBody>
      </p:sp>
      <p:sp>
        <p:nvSpPr>
          <p:cNvPr id="4" name="Slide Number Placeholder 3"/>
          <p:cNvSpPr>
            <a:spLocks noGrp="1"/>
          </p:cNvSpPr>
          <p:nvPr>
            <p:ph type="sldNum" sz="quarter" idx="5"/>
          </p:nvPr>
        </p:nvSpPr>
        <p:spPr/>
        <p:txBody>
          <a:bodyPr/>
          <a:lstStyle/>
          <a:p>
            <a:fld id="{2AD697D7-A6DB-4111-B43F-0DDAF759EE9F}" type="slidenum">
              <a:rPr lang="en-AU" smtClean="0"/>
              <a:t>5</a:t>
            </a:fld>
            <a:endParaRPr lang="en-AU"/>
          </a:p>
        </p:txBody>
      </p:sp>
    </p:spTree>
    <p:extLst>
      <p:ext uri="{BB962C8B-B14F-4D97-AF65-F5344CB8AC3E}">
        <p14:creationId xmlns:p14="http://schemas.microsoft.com/office/powerpoint/2010/main" val="109812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697D7-A6DB-4111-B43F-0DDAF759EE9F}" type="slidenum">
              <a:rPr lang="en-AU" smtClean="0"/>
              <a:t>19</a:t>
            </a:fld>
            <a:endParaRPr lang="en-AU"/>
          </a:p>
        </p:txBody>
      </p:sp>
    </p:spTree>
    <p:extLst>
      <p:ext uri="{BB962C8B-B14F-4D97-AF65-F5344CB8AC3E}">
        <p14:creationId xmlns:p14="http://schemas.microsoft.com/office/powerpoint/2010/main" val="141661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20</a:t>
            </a:fld>
            <a:endParaRPr lang="en-AU"/>
          </a:p>
        </p:txBody>
      </p:sp>
    </p:spTree>
    <p:extLst>
      <p:ext uri="{BB962C8B-B14F-4D97-AF65-F5344CB8AC3E}">
        <p14:creationId xmlns:p14="http://schemas.microsoft.com/office/powerpoint/2010/main" val="402213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Ebola virus disease (EVD) outbreak in North Kivu and </a:t>
            </a:r>
            <a:r>
              <a:rPr lang="en-AU" dirty="0" err="1"/>
              <a:t>Ituri</a:t>
            </a:r>
            <a:r>
              <a:rPr lang="en-AU" dirty="0"/>
              <a:t> provinces, Democratic Republic of the Congo, continues to prove challenging to contain as ongoing security incidents and community mistrust hamper response efforts. Since our last report on 30 January 2019, 42 additional confirmed EVD cases have been reported, including 23 deaths among confirmed cases. Two healthcare workers were among the newly confirmed cases, bringing the total number of health workers infected to 65, with 22 deaths. From the beginning of the outbreak to 3 February 2019, a total of 785 EVD cases, including 731 confirmed and 54 probable cases (Table 1), were reported from 18 health zones in the provinces of North Kivu and </a:t>
            </a:r>
            <a:r>
              <a:rPr lang="en-AU" dirty="0" err="1"/>
              <a:t>Ituri</a:t>
            </a:r>
            <a:r>
              <a:rPr lang="en-AU" dirty="0"/>
              <a:t> (Figure 1). Twelve of the 18 affected health zones have ongoing active transmission, reporting at least one confirmed case in the last 21 days (14 January 2019 to 3 February 2019). Over this period, a total of 123 confirmed cases were reported and the majority of the cases occurred in urban centres and towns including </a:t>
            </a:r>
            <a:r>
              <a:rPr lang="en-AU" dirty="0" err="1"/>
              <a:t>Katwa</a:t>
            </a:r>
            <a:r>
              <a:rPr lang="en-AU" dirty="0"/>
              <a:t> (78), </a:t>
            </a:r>
            <a:r>
              <a:rPr lang="en-AU" dirty="0" err="1"/>
              <a:t>Butembo</a:t>
            </a:r>
            <a:r>
              <a:rPr lang="en-AU" dirty="0"/>
              <a:t> (10), Beni (9), </a:t>
            </a:r>
            <a:r>
              <a:rPr lang="en-AU" dirty="0" err="1"/>
              <a:t>Kayna</a:t>
            </a:r>
            <a:r>
              <a:rPr lang="en-AU" dirty="0"/>
              <a:t> (5), </a:t>
            </a:r>
            <a:r>
              <a:rPr lang="en-AU" dirty="0" err="1"/>
              <a:t>Kyondo</a:t>
            </a:r>
            <a:r>
              <a:rPr lang="en-AU" dirty="0"/>
              <a:t> (5), </a:t>
            </a:r>
            <a:r>
              <a:rPr lang="en-AU" dirty="0" err="1"/>
              <a:t>Manguredjipa</a:t>
            </a:r>
            <a:r>
              <a:rPr lang="en-AU" dirty="0"/>
              <a:t> (4), </a:t>
            </a:r>
            <a:r>
              <a:rPr lang="en-AU" dirty="0" err="1"/>
              <a:t>Oicha</a:t>
            </a:r>
            <a:r>
              <a:rPr lang="en-AU" dirty="0"/>
              <a:t> (4), </a:t>
            </a:r>
            <a:r>
              <a:rPr lang="en-AU" dirty="0" err="1"/>
              <a:t>Biena</a:t>
            </a:r>
            <a:r>
              <a:rPr lang="en-AU" dirty="0"/>
              <a:t> (3), </a:t>
            </a:r>
            <a:r>
              <a:rPr lang="en-AU" dirty="0" err="1"/>
              <a:t>Kalunguta</a:t>
            </a:r>
            <a:r>
              <a:rPr lang="en-AU" dirty="0"/>
              <a:t> (2), </a:t>
            </a:r>
            <a:r>
              <a:rPr lang="en-AU" dirty="0" err="1"/>
              <a:t>Mabalako</a:t>
            </a:r>
            <a:r>
              <a:rPr lang="en-AU" dirty="0"/>
              <a:t> (1), </a:t>
            </a:r>
            <a:r>
              <a:rPr lang="en-AU" dirty="0" err="1"/>
              <a:t>Mutwanga</a:t>
            </a:r>
            <a:r>
              <a:rPr lang="en-AU" dirty="0"/>
              <a:t> (1), and </a:t>
            </a:r>
            <a:r>
              <a:rPr lang="en-AU" dirty="0" err="1"/>
              <a:t>Vuhovi</a:t>
            </a:r>
            <a:r>
              <a:rPr lang="en-AU" dirty="0"/>
              <a:t> (1). </a:t>
            </a:r>
            <a:r>
              <a:rPr lang="en-AU" dirty="0" err="1"/>
              <a:t>Katwa</a:t>
            </a:r>
            <a:r>
              <a:rPr lang="en-AU" dirty="0"/>
              <a:t>, </a:t>
            </a:r>
            <a:r>
              <a:rPr lang="en-AU" dirty="0" err="1"/>
              <a:t>Butembo</a:t>
            </a:r>
            <a:r>
              <a:rPr lang="en-AU" dirty="0"/>
              <a:t>, and Beni remain notable hotspots for the outbreak, with 97/123 (79%) of cases reported in the last three weeks originating from these areas. Trends in case incidence reflect an increase in the number of cases since the start of this year and continuation of the outbreak across a geographically widely dispersed area (Figure 1, Figure 2). </a:t>
            </a:r>
            <a:r>
              <a:rPr lang="en-AU" dirty="0" err="1"/>
              <a:t>Mabalako</a:t>
            </a:r>
            <a:r>
              <a:rPr lang="en-AU" dirty="0"/>
              <a:t>, </a:t>
            </a:r>
            <a:r>
              <a:rPr lang="en-AU" dirty="0" err="1"/>
              <a:t>Kalunguta</a:t>
            </a:r>
            <a:r>
              <a:rPr lang="en-AU" dirty="0"/>
              <a:t>, and </a:t>
            </a:r>
            <a:r>
              <a:rPr lang="en-AU" dirty="0" err="1"/>
              <a:t>Vuhovi</a:t>
            </a:r>
            <a:r>
              <a:rPr lang="en-AU" dirty="0"/>
              <a:t> are back in the list of health zones that have reported newly confirmed cases in the past 21 days. As of 3 February 2019, a total of 484 deaths were reported, including 431 deaths among confirmed cases. The case fatality ratio among confirmed cases is 59% (431/731). The sex ratio among confirmed cases is 1.4 (454 females to 331 males).</a:t>
            </a:r>
          </a:p>
        </p:txBody>
      </p:sp>
      <p:sp>
        <p:nvSpPr>
          <p:cNvPr id="4" name="Slide Number Placeholder 3"/>
          <p:cNvSpPr>
            <a:spLocks noGrp="1"/>
          </p:cNvSpPr>
          <p:nvPr>
            <p:ph type="sldNum" sz="quarter" idx="5"/>
          </p:nvPr>
        </p:nvSpPr>
        <p:spPr/>
        <p:txBody>
          <a:bodyPr/>
          <a:lstStyle/>
          <a:p>
            <a:fld id="{2AD697D7-A6DB-4111-B43F-0DDAF759EE9F}" type="slidenum">
              <a:rPr lang="en-AU" smtClean="0"/>
              <a:t>27</a:t>
            </a:fld>
            <a:endParaRPr lang="en-AU"/>
          </a:p>
        </p:txBody>
      </p:sp>
    </p:spTree>
    <p:extLst>
      <p:ext uri="{BB962C8B-B14F-4D97-AF65-F5344CB8AC3E}">
        <p14:creationId xmlns:p14="http://schemas.microsoft.com/office/powerpoint/2010/main" val="12615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697D7-A6DB-4111-B43F-0DDAF759EE9F}" type="slidenum">
              <a:rPr lang="en-AU" smtClean="0"/>
              <a:t>29</a:t>
            </a:fld>
            <a:endParaRPr lang="en-AU"/>
          </a:p>
        </p:txBody>
      </p:sp>
    </p:spTree>
    <p:extLst>
      <p:ext uri="{BB962C8B-B14F-4D97-AF65-F5344CB8AC3E}">
        <p14:creationId xmlns:p14="http://schemas.microsoft.com/office/powerpoint/2010/main" val="87353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32</a:t>
            </a:fld>
            <a:endParaRPr lang="en-AU"/>
          </a:p>
        </p:txBody>
      </p:sp>
    </p:spTree>
    <p:extLst>
      <p:ext uri="{BB962C8B-B14F-4D97-AF65-F5344CB8AC3E}">
        <p14:creationId xmlns:p14="http://schemas.microsoft.com/office/powerpoint/2010/main" val="22732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33</a:t>
            </a:fld>
            <a:endParaRPr lang="en-AU"/>
          </a:p>
        </p:txBody>
      </p:sp>
    </p:spTree>
    <p:extLst>
      <p:ext uri="{BB962C8B-B14F-4D97-AF65-F5344CB8AC3E}">
        <p14:creationId xmlns:p14="http://schemas.microsoft.com/office/powerpoint/2010/main" val="66794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identify, prevent and minimize risk to the community whether infectious, chemical, radiological </a:t>
            </a:r>
            <a:r>
              <a:rPr lang="en-US" dirty="0" err="1"/>
              <a:t>ofa</a:t>
            </a:r>
            <a:r>
              <a:rPr lang="en-US" dirty="0"/>
              <a:t> </a:t>
            </a:r>
            <a:r>
              <a:rPr lang="en-US" dirty="0" err="1"/>
              <a:t>ny</a:t>
            </a:r>
            <a:r>
              <a:rPr lang="en-US" dirty="0"/>
              <a:t> source – other </a:t>
            </a:r>
            <a:r>
              <a:rPr lang="en-US" dirty="0" err="1"/>
              <a:t>nuamns</a:t>
            </a:r>
            <a:r>
              <a:rPr lang="en-US" dirty="0"/>
              <a:t>, animals or the environment by surveillance and monitor</a:t>
            </a:r>
          </a:p>
        </p:txBody>
      </p:sp>
      <p:sp>
        <p:nvSpPr>
          <p:cNvPr id="4" name="Slide Number Placeholder 3"/>
          <p:cNvSpPr>
            <a:spLocks noGrp="1"/>
          </p:cNvSpPr>
          <p:nvPr>
            <p:ph type="sldNum" sz="quarter" idx="5"/>
          </p:nvPr>
        </p:nvSpPr>
        <p:spPr/>
        <p:txBody>
          <a:bodyPr/>
          <a:lstStyle/>
          <a:p>
            <a:fld id="{2AD697D7-A6DB-4111-B43F-0DDAF759EE9F}" type="slidenum">
              <a:rPr lang="en-AU" smtClean="0"/>
              <a:t>6</a:t>
            </a:fld>
            <a:endParaRPr lang="en-AU"/>
          </a:p>
        </p:txBody>
      </p:sp>
    </p:spTree>
    <p:extLst>
      <p:ext uri="{BB962C8B-B14F-4D97-AF65-F5344CB8AC3E}">
        <p14:creationId xmlns:p14="http://schemas.microsoft.com/office/powerpoint/2010/main" val="221072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surveillance and monitoring – surveillance of notifiable conditions ( conditions that government wants to take note of), identifying and defining conditions </a:t>
            </a:r>
            <a:r>
              <a:rPr lang="en-US" dirty="0" err="1"/>
              <a:t>behvaiours</a:t>
            </a:r>
            <a:r>
              <a:rPr lang="en-US" dirty="0"/>
              <a:t> and practices which pose a public health risk, monitoring vaccination coverage, analyzing and interpreting and reporting data on health and disease -  how we carry out health protection</a:t>
            </a:r>
          </a:p>
          <a:p>
            <a:endParaRPr lang="en-US" dirty="0"/>
          </a:p>
          <a:p>
            <a:r>
              <a:rPr lang="en-US" dirty="0"/>
              <a:t>Surveillance underpins disease control, routine gathering, analysis interpretation and dissemination of data</a:t>
            </a:r>
          </a:p>
        </p:txBody>
      </p:sp>
      <p:sp>
        <p:nvSpPr>
          <p:cNvPr id="4" name="Slide Number Placeholder 3"/>
          <p:cNvSpPr>
            <a:spLocks noGrp="1"/>
          </p:cNvSpPr>
          <p:nvPr>
            <p:ph type="sldNum" sz="quarter" idx="5"/>
          </p:nvPr>
        </p:nvSpPr>
        <p:spPr/>
        <p:txBody>
          <a:bodyPr/>
          <a:lstStyle/>
          <a:p>
            <a:fld id="{2AD697D7-A6DB-4111-B43F-0DDAF759EE9F}" type="slidenum">
              <a:rPr lang="en-AU" smtClean="0"/>
              <a:t>11</a:t>
            </a:fld>
            <a:endParaRPr lang="en-AU"/>
          </a:p>
        </p:txBody>
      </p:sp>
    </p:spTree>
    <p:extLst>
      <p:ext uri="{BB962C8B-B14F-4D97-AF65-F5344CB8AC3E}">
        <p14:creationId xmlns:p14="http://schemas.microsoft.com/office/powerpoint/2010/main" val="137663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13</a:t>
            </a:fld>
            <a:endParaRPr lang="en-AU"/>
          </a:p>
        </p:txBody>
      </p:sp>
    </p:spTree>
    <p:extLst>
      <p:ext uri="{BB962C8B-B14F-4D97-AF65-F5344CB8AC3E}">
        <p14:creationId xmlns:p14="http://schemas.microsoft.com/office/powerpoint/2010/main" val="3436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a:t>
            </a:r>
            <a:r>
              <a:rPr lang="en-AU" baseline="30000" dirty="0"/>
              <a:t>st</a:t>
            </a:r>
            <a:r>
              <a:rPr lang="en-AU" dirty="0"/>
              <a:t> case of Ebola in Guinea in Dec 2013</a:t>
            </a:r>
          </a:p>
          <a:p>
            <a:r>
              <a:rPr lang="en-AU" dirty="0"/>
              <a:t>But not declared an outbreak until march 2014</a:t>
            </a:r>
          </a:p>
          <a:p>
            <a:r>
              <a:rPr lang="en-AU" dirty="0"/>
              <a:t>Incorrect thoughts that deaths were from cholera or </a:t>
            </a:r>
            <a:r>
              <a:rPr lang="en-AU" dirty="0" err="1"/>
              <a:t>lassa</a:t>
            </a:r>
            <a:r>
              <a:rPr lang="en-AU" dirty="0"/>
              <a:t> fever, poor lab capacity delayed the response by 2.5 months time from outbreak detection to when French scientist confirmed </a:t>
            </a:r>
            <a:r>
              <a:rPr lang="en-AU" dirty="0" err="1"/>
              <a:t>ebola</a:t>
            </a:r>
            <a:r>
              <a:rPr lang="en-AU" dirty="0"/>
              <a:t> on march 22 2014</a:t>
            </a:r>
          </a:p>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14</a:t>
            </a:fld>
            <a:endParaRPr lang="en-AU"/>
          </a:p>
        </p:txBody>
      </p:sp>
    </p:spTree>
    <p:extLst>
      <p:ext uri="{BB962C8B-B14F-4D97-AF65-F5344CB8AC3E}">
        <p14:creationId xmlns:p14="http://schemas.microsoft.com/office/powerpoint/2010/main" val="175000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15</a:t>
            </a:fld>
            <a:endParaRPr lang="en-AU"/>
          </a:p>
        </p:txBody>
      </p:sp>
    </p:spTree>
    <p:extLst>
      <p:ext uri="{BB962C8B-B14F-4D97-AF65-F5344CB8AC3E}">
        <p14:creationId xmlns:p14="http://schemas.microsoft.com/office/powerpoint/2010/main" val="149372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16</a:t>
            </a:fld>
            <a:endParaRPr lang="en-AU"/>
          </a:p>
        </p:txBody>
      </p:sp>
    </p:spTree>
    <p:extLst>
      <p:ext uri="{BB962C8B-B14F-4D97-AF65-F5344CB8AC3E}">
        <p14:creationId xmlns:p14="http://schemas.microsoft.com/office/powerpoint/2010/main" val="256208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17</a:t>
            </a:fld>
            <a:endParaRPr lang="en-AU"/>
          </a:p>
        </p:txBody>
      </p:sp>
    </p:spTree>
    <p:extLst>
      <p:ext uri="{BB962C8B-B14F-4D97-AF65-F5344CB8AC3E}">
        <p14:creationId xmlns:p14="http://schemas.microsoft.com/office/powerpoint/2010/main" val="2205569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18</a:t>
            </a:fld>
            <a:endParaRPr lang="en-AU"/>
          </a:p>
        </p:txBody>
      </p:sp>
    </p:spTree>
    <p:extLst>
      <p:ext uri="{BB962C8B-B14F-4D97-AF65-F5344CB8AC3E}">
        <p14:creationId xmlns:p14="http://schemas.microsoft.com/office/powerpoint/2010/main" val="275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10419304" y="5503340"/>
            <a:ext cx="7190842" cy="13157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24" name="Rectangle 23"/>
          <p:cNvSpPr/>
          <p:nvPr/>
        </p:nvSpPr>
        <p:spPr>
          <a:xfrm flipV="1">
            <a:off x="10419343" y="5629014"/>
            <a:ext cx="7190809" cy="27736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25" name="Rectangle 24"/>
          <p:cNvSpPr/>
          <p:nvPr/>
        </p:nvSpPr>
        <p:spPr>
          <a:xfrm flipV="1">
            <a:off x="10419343" y="5944130"/>
            <a:ext cx="7190809" cy="1320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26" name="Rectangle 25"/>
          <p:cNvSpPr/>
          <p:nvPr/>
        </p:nvSpPr>
        <p:spPr>
          <a:xfrm flipV="1">
            <a:off x="10419331" y="6015249"/>
            <a:ext cx="3786180" cy="264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27" name="Rectangle 26"/>
          <p:cNvSpPr/>
          <p:nvPr/>
        </p:nvSpPr>
        <p:spPr>
          <a:xfrm flipV="1">
            <a:off x="10419331" y="6066048"/>
            <a:ext cx="3786180" cy="1320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useBgFill="1">
        <p:nvSpPr>
          <p:cNvPr id="30" name="Rounded Rectangle 29"/>
          <p:cNvSpPr/>
          <p:nvPr/>
        </p:nvSpPr>
        <p:spPr bwMode="white">
          <a:xfrm>
            <a:off x="10419332" y="5723467"/>
            <a:ext cx="5899396" cy="3962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useBgFill="1">
        <p:nvSpPr>
          <p:cNvPr id="31" name="Rounded Rectangle 30"/>
          <p:cNvSpPr/>
          <p:nvPr/>
        </p:nvSpPr>
        <p:spPr bwMode="white">
          <a:xfrm>
            <a:off x="14206179" y="5865864"/>
            <a:ext cx="3081774" cy="528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7" name="Rectangle 6"/>
          <p:cNvSpPr/>
          <p:nvPr/>
        </p:nvSpPr>
        <p:spPr>
          <a:xfrm>
            <a:off x="3" y="5271734"/>
            <a:ext cx="17610138" cy="35269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10" name="Rectangle 9"/>
          <p:cNvSpPr/>
          <p:nvPr/>
        </p:nvSpPr>
        <p:spPr>
          <a:xfrm>
            <a:off x="11" y="5309101"/>
            <a:ext cx="17610141" cy="20320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11" name="Rectangle 10"/>
          <p:cNvSpPr/>
          <p:nvPr/>
        </p:nvSpPr>
        <p:spPr>
          <a:xfrm flipV="1">
            <a:off x="12352627" y="5262241"/>
            <a:ext cx="5257525" cy="358846"/>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19" name="Rectangle 18"/>
          <p:cNvSpPr/>
          <p:nvPr/>
        </p:nvSpPr>
        <p:spPr>
          <a:xfrm>
            <a:off x="0" y="0"/>
            <a:ext cx="17610138" cy="53469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8" name="Title 7"/>
          <p:cNvSpPr>
            <a:spLocks noGrp="1"/>
          </p:cNvSpPr>
          <p:nvPr>
            <p:ph type="ctrTitle"/>
          </p:nvPr>
        </p:nvSpPr>
        <p:spPr>
          <a:xfrm>
            <a:off x="880507" y="3469402"/>
            <a:ext cx="16289378" cy="2123369"/>
          </a:xfrm>
        </p:spPr>
        <p:txBody>
          <a:bodyPr anchor="b"/>
          <a:lstStyle>
            <a:lvl1pPr>
              <a:defRPr sz="13258">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880507" y="5633247"/>
            <a:ext cx="9538825" cy="2531533"/>
          </a:xfrm>
        </p:spPr>
        <p:txBody>
          <a:bodyPr/>
          <a:lstStyle>
            <a:lvl1pPr marL="192873" indent="0" algn="l">
              <a:buNone/>
              <a:defRPr sz="7233">
                <a:solidFill>
                  <a:schemeClr val="tx2"/>
                </a:solidFill>
              </a:defRPr>
            </a:lvl1pPr>
            <a:lvl2pPr marL="1377638" indent="0" algn="ctr">
              <a:buNone/>
            </a:lvl2pPr>
            <a:lvl3pPr marL="2755278" indent="0" algn="ctr">
              <a:buNone/>
            </a:lvl3pPr>
            <a:lvl4pPr marL="4132915" indent="0" algn="ctr">
              <a:buNone/>
            </a:lvl4pPr>
            <a:lvl5pPr marL="5510555" indent="0" algn="ctr">
              <a:buNone/>
            </a:lvl5pPr>
            <a:lvl6pPr marL="6888193" indent="0" algn="ctr">
              <a:buNone/>
            </a:lvl6pPr>
            <a:lvl7pPr marL="8265833" indent="0" algn="ctr">
              <a:buNone/>
            </a:lvl7pPr>
            <a:lvl8pPr marL="9643470" indent="0" algn="ctr">
              <a:buNone/>
            </a:lvl8pPr>
            <a:lvl9pPr marL="11021111" indent="0" algn="ctr">
              <a:buNone/>
            </a:lvl9pPr>
          </a:lstStyle>
          <a:p>
            <a:r>
              <a:rPr kumimoji="0" lang="en-US"/>
              <a:t>Click to edit Master subtitle style</a:t>
            </a:r>
          </a:p>
        </p:txBody>
      </p:sp>
      <p:sp>
        <p:nvSpPr>
          <p:cNvPr id="28" name="Date Placeholder 27"/>
          <p:cNvSpPr>
            <a:spLocks noGrp="1"/>
          </p:cNvSpPr>
          <p:nvPr>
            <p:ph type="dt" sz="half" idx="10"/>
          </p:nvPr>
        </p:nvSpPr>
        <p:spPr>
          <a:xfrm>
            <a:off x="12914101" y="6075680"/>
            <a:ext cx="1849064" cy="660400"/>
          </a:xfrm>
        </p:spPr>
        <p:txBody>
          <a:bodyPr/>
          <a:lstStyle/>
          <a:p>
            <a:fld id="{954A89DE-2682-4CEE-A7D6-72B891E1CBA3}" type="datetimeFigureOut">
              <a:rPr lang="en-AU" smtClean="0"/>
              <a:pPr/>
              <a:t>18/02/2019</a:t>
            </a:fld>
            <a:endParaRPr lang="en-AU"/>
          </a:p>
        </p:txBody>
      </p:sp>
      <p:sp>
        <p:nvSpPr>
          <p:cNvPr id="17" name="Footer Placeholder 16"/>
          <p:cNvSpPr>
            <a:spLocks noGrp="1"/>
          </p:cNvSpPr>
          <p:nvPr>
            <p:ph type="ftr" sz="quarter" idx="11"/>
          </p:nvPr>
        </p:nvSpPr>
        <p:spPr>
          <a:xfrm>
            <a:off x="10419331" y="6074305"/>
            <a:ext cx="2494770" cy="660400"/>
          </a:xfrm>
        </p:spPr>
        <p:txBody>
          <a:bodyPr/>
          <a:lstStyle/>
          <a:p>
            <a:endParaRPr lang="en-AU"/>
          </a:p>
        </p:txBody>
      </p:sp>
      <p:sp>
        <p:nvSpPr>
          <p:cNvPr id="29" name="Slide Number Placeholder 28"/>
          <p:cNvSpPr>
            <a:spLocks noGrp="1"/>
          </p:cNvSpPr>
          <p:nvPr>
            <p:ph type="sldNum" sz="quarter" idx="12"/>
          </p:nvPr>
        </p:nvSpPr>
        <p:spPr>
          <a:xfrm>
            <a:off x="16023392" y="1641"/>
            <a:ext cx="1439995" cy="528320"/>
          </a:xfrm>
        </p:spPr>
        <p:txBody>
          <a:bodyPr/>
          <a:lstStyle>
            <a:lvl1pPr algn="r">
              <a:defRPr sz="5426">
                <a:solidFill>
                  <a:schemeClr val="bg1"/>
                </a:solidFill>
              </a:defRPr>
            </a:lvl1pPr>
          </a:lstStyle>
          <a:p>
            <a:fld id="{8D56C770-EB0B-4094-8E43-2F604E7A1DB0}" type="slidenum">
              <a:rPr lang="en-AU" smtClean="0"/>
              <a:pPr/>
              <a:t>‹#›</a:t>
            </a:fld>
            <a:endParaRPr lang="en-AU"/>
          </a:p>
        </p:txBody>
      </p:sp>
    </p:spTree>
    <p:extLst>
      <p:ext uri="{BB962C8B-B14F-4D97-AF65-F5344CB8AC3E}">
        <p14:creationId xmlns:p14="http://schemas.microsoft.com/office/powerpoint/2010/main" val="36298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131739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60852" y="1651000"/>
            <a:ext cx="3668779" cy="79248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880507" y="1651000"/>
            <a:ext cx="12033594" cy="79248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4140790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idx="10"/>
          </p:nvPr>
        </p:nvSpPr>
        <p:spPr>
          <a:xfrm>
            <a:off x="901909" y="2179934"/>
            <a:ext cx="15809378" cy="59619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482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242071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91080" y="2861740"/>
            <a:ext cx="14968617" cy="1967442"/>
          </a:xfrm>
        </p:spPr>
        <p:txBody>
          <a:bodyPr anchor="b">
            <a:noAutofit/>
          </a:bodyPr>
          <a:lstStyle>
            <a:lvl1pPr algn="l">
              <a:buNone/>
              <a:defRPr sz="1296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1391080" y="4863574"/>
            <a:ext cx="14968617" cy="2180695"/>
          </a:xfrm>
        </p:spPr>
        <p:txBody>
          <a:bodyPr anchor="t"/>
          <a:lstStyle>
            <a:lvl1pPr marL="137768" indent="0">
              <a:buNone/>
              <a:defRPr sz="6327" b="0">
                <a:solidFill>
                  <a:schemeClr val="tx2"/>
                </a:solidFill>
              </a:defRPr>
            </a:lvl1pPr>
            <a:lvl2pPr>
              <a:buNone/>
              <a:defRPr sz="5426">
                <a:solidFill>
                  <a:schemeClr val="tx1">
                    <a:tint val="75000"/>
                  </a:schemeClr>
                </a:solidFill>
              </a:defRPr>
            </a:lvl2pPr>
            <a:lvl3pPr>
              <a:buNone/>
              <a:defRPr sz="4822">
                <a:solidFill>
                  <a:schemeClr val="tx1">
                    <a:tint val="75000"/>
                  </a:schemeClr>
                </a:solidFill>
              </a:defRPr>
            </a:lvl3pPr>
            <a:lvl4pPr>
              <a:buNone/>
              <a:defRPr sz="4221">
                <a:solidFill>
                  <a:schemeClr val="tx1">
                    <a:tint val="75000"/>
                  </a:schemeClr>
                </a:solidFill>
              </a:defRPr>
            </a:lvl4pPr>
            <a:lvl5pPr>
              <a:buNone/>
              <a:defRPr sz="4221">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19590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880507" y="3249175"/>
            <a:ext cx="7777811" cy="6537502"/>
          </a:xfrm>
        </p:spPr>
        <p:txBody>
          <a:bodyPr/>
          <a:lstStyle>
            <a:lvl1pPr>
              <a:defRPr sz="6027"/>
            </a:lvl1pPr>
            <a:lvl2pPr>
              <a:defRPr sz="5726"/>
            </a:lvl2pPr>
            <a:lvl3pPr>
              <a:defRPr sz="5426"/>
            </a:lvl3pPr>
            <a:lvl4pPr>
              <a:defRPr sz="5426"/>
            </a:lvl4pPr>
            <a:lvl5pPr>
              <a:defRPr sz="5426"/>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8951820" y="3249175"/>
            <a:ext cx="7777811" cy="6537502"/>
          </a:xfrm>
        </p:spPr>
        <p:txBody>
          <a:bodyPr/>
          <a:lstStyle>
            <a:lvl1pPr>
              <a:defRPr sz="6027"/>
            </a:lvl1pPr>
            <a:lvl2pPr>
              <a:defRPr sz="5726"/>
            </a:lvl2pPr>
            <a:lvl3pPr>
              <a:defRPr sz="5426"/>
            </a:lvl3pPr>
            <a:lvl4pPr>
              <a:defRPr sz="5426"/>
            </a:lvl4pPr>
            <a:lvl5pPr>
              <a:defRPr sz="5426"/>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22102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3756" y="1651000"/>
            <a:ext cx="16142627" cy="1545336"/>
          </a:xfrm>
        </p:spPr>
        <p:txBody>
          <a:bodyPr anchor="ctr"/>
          <a:lstStyle>
            <a:lvl1pPr>
              <a:defRPr sz="12051" b="0" i="0" cap="none" baseline="0"/>
            </a:lvl1pPr>
          </a:lstStyle>
          <a:p>
            <a:r>
              <a:rPr kumimoji="0" lang="en-US"/>
              <a:t>Click to edit Master title style</a:t>
            </a:r>
          </a:p>
        </p:txBody>
      </p:sp>
      <p:sp>
        <p:nvSpPr>
          <p:cNvPr id="3" name="Text Placeholder 2"/>
          <p:cNvSpPr>
            <a:spLocks noGrp="1"/>
          </p:cNvSpPr>
          <p:nvPr>
            <p:ph type="body" idx="1"/>
          </p:nvPr>
        </p:nvSpPr>
        <p:spPr>
          <a:xfrm>
            <a:off x="733756" y="3242734"/>
            <a:ext cx="7783681" cy="660400"/>
          </a:xfrm>
          <a:solidFill>
            <a:schemeClr val="accent2">
              <a:satMod val="150000"/>
              <a:alpha val="25000"/>
            </a:schemeClr>
          </a:solidFill>
          <a:ln w="12700">
            <a:solidFill>
              <a:schemeClr val="accent2"/>
            </a:solidFill>
          </a:ln>
        </p:spPr>
        <p:txBody>
          <a:bodyPr anchor="ctr">
            <a:noAutofit/>
          </a:bodyPr>
          <a:lstStyle>
            <a:lvl1pPr marL="137768" indent="0">
              <a:buNone/>
              <a:defRPr sz="5726" b="1">
                <a:solidFill>
                  <a:schemeClr val="tx1">
                    <a:tint val="95000"/>
                  </a:schemeClr>
                </a:solidFill>
              </a:defRPr>
            </a:lvl1pPr>
            <a:lvl2pPr>
              <a:buNone/>
              <a:defRPr sz="6027" b="1"/>
            </a:lvl2pPr>
            <a:lvl3pPr>
              <a:buNone/>
              <a:defRPr sz="5426" b="1"/>
            </a:lvl3pPr>
            <a:lvl4pPr>
              <a:buNone/>
              <a:defRPr sz="4822" b="1"/>
            </a:lvl4pPr>
            <a:lvl5pPr>
              <a:buNone/>
              <a:defRPr sz="4822"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9092469" y="3242734"/>
            <a:ext cx="7783925" cy="660400"/>
          </a:xfrm>
          <a:solidFill>
            <a:schemeClr val="accent2">
              <a:satMod val="150000"/>
              <a:alpha val="25000"/>
            </a:schemeClr>
          </a:solidFill>
          <a:ln w="12700">
            <a:solidFill>
              <a:schemeClr val="accent2"/>
            </a:solidFill>
          </a:ln>
        </p:spPr>
        <p:txBody>
          <a:bodyPr anchor="ctr">
            <a:noAutofit/>
          </a:bodyPr>
          <a:lstStyle>
            <a:lvl1pPr marL="137768" indent="0">
              <a:buNone/>
              <a:defRPr sz="5726" b="1">
                <a:solidFill>
                  <a:schemeClr val="tx1">
                    <a:tint val="95000"/>
                  </a:schemeClr>
                </a:solidFill>
              </a:defRPr>
            </a:lvl1pPr>
            <a:lvl2pPr>
              <a:buNone/>
              <a:defRPr sz="6027" b="1"/>
            </a:lvl2pPr>
            <a:lvl3pPr>
              <a:buNone/>
              <a:defRPr sz="5426" b="1"/>
            </a:lvl3pPr>
            <a:lvl4pPr>
              <a:buNone/>
              <a:defRPr sz="4822" b="1"/>
            </a:lvl4pPr>
            <a:lvl5pPr>
              <a:buNone/>
              <a:defRPr sz="4822"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733756" y="3912305"/>
            <a:ext cx="7783681" cy="5613400"/>
          </a:xfrm>
        </p:spPr>
        <p:txBody>
          <a:bodyPr/>
          <a:lstStyle>
            <a:lvl1pPr>
              <a:defRPr sz="6027"/>
            </a:lvl1pPr>
            <a:lvl2pPr>
              <a:defRPr sz="6027"/>
            </a:lvl2pPr>
            <a:lvl3pPr>
              <a:defRPr sz="5426"/>
            </a:lvl3pPr>
            <a:lvl4pPr>
              <a:defRPr sz="4822"/>
            </a:lvl4pPr>
            <a:lvl5pPr>
              <a:defRPr sz="482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9086845" y="3912305"/>
            <a:ext cx="7783925" cy="5613400"/>
          </a:xfrm>
        </p:spPr>
        <p:txBody>
          <a:bodyPr/>
          <a:lstStyle>
            <a:lvl1pPr>
              <a:defRPr sz="6027"/>
            </a:lvl1pPr>
            <a:lvl2pPr>
              <a:defRPr sz="6027"/>
            </a:lvl2pPr>
            <a:lvl3pPr>
              <a:defRPr sz="5426"/>
            </a:lvl3pPr>
            <a:lvl4pPr>
              <a:defRPr sz="4822"/>
            </a:lvl4pPr>
            <a:lvl5pPr>
              <a:defRPr sz="482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954A89DE-2682-4CEE-A7D6-72B891E1CBA3}" type="datetimeFigureOut">
              <a:rPr lang="en-AU" smtClean="0"/>
              <a:pPr/>
              <a:t>18/02/2019</a:t>
            </a:fld>
            <a:endParaRPr lang="en-AU"/>
          </a:p>
        </p:txBody>
      </p:sp>
      <p:sp>
        <p:nvSpPr>
          <p:cNvPr id="27" name="Slide Number Placeholder 26"/>
          <p:cNvSpPr>
            <a:spLocks noGrp="1"/>
          </p:cNvSpPr>
          <p:nvPr>
            <p:ph type="sldNum" sz="quarter" idx="11"/>
          </p:nvPr>
        </p:nvSpPr>
        <p:spPr/>
        <p:txBody>
          <a:bodyPr rtlCol="0"/>
          <a:lstStyle/>
          <a:p>
            <a:fld id="{8D56C770-EB0B-4094-8E43-2F604E7A1DB0}" type="slidenum">
              <a:rPr lang="en-AU" smtClean="0"/>
              <a:pPr/>
              <a:t>‹#›</a:t>
            </a:fld>
            <a:endParaRPr lang="en-AU"/>
          </a:p>
        </p:txBody>
      </p:sp>
      <p:sp>
        <p:nvSpPr>
          <p:cNvPr id="28" name="Footer Placeholder 27"/>
          <p:cNvSpPr>
            <a:spLocks noGrp="1"/>
          </p:cNvSpPr>
          <p:nvPr>
            <p:ph type="ftr" sz="quarter" idx="12"/>
          </p:nvPr>
        </p:nvSpPr>
        <p:spPr/>
        <p:txBody>
          <a:bodyPr rtlCol="0"/>
          <a:lstStyle/>
          <a:p>
            <a:endParaRPr lang="en-AU"/>
          </a:p>
        </p:txBody>
      </p:sp>
    </p:spTree>
    <p:extLst>
      <p:ext uri="{BB962C8B-B14F-4D97-AF65-F5344CB8AC3E}">
        <p14:creationId xmlns:p14="http://schemas.microsoft.com/office/powerpoint/2010/main" val="378107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0507" y="1651000"/>
            <a:ext cx="15849124" cy="1545336"/>
          </a:xfrm>
        </p:spPr>
        <p:txBody>
          <a:bodyPr anchor="ctr"/>
          <a:lstStyle>
            <a:lvl1pPr>
              <a:defRPr sz="12051">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12679299" y="884936"/>
            <a:ext cx="1843564" cy="660400"/>
          </a:xfrm>
        </p:spPr>
        <p:txBody>
          <a:bodyPr/>
          <a:lstStyle/>
          <a:p>
            <a:fld id="{954A89DE-2682-4CEE-A7D6-72B891E1CBA3}" type="datetimeFigureOut">
              <a:rPr lang="en-AU" smtClean="0"/>
              <a:pPr/>
              <a:t>18/02/2019</a:t>
            </a:fld>
            <a:endParaRPr lang="en-AU"/>
          </a:p>
        </p:txBody>
      </p:sp>
      <p:sp>
        <p:nvSpPr>
          <p:cNvPr id="4" name="Footer Placeholder 3"/>
          <p:cNvSpPr>
            <a:spLocks noGrp="1"/>
          </p:cNvSpPr>
          <p:nvPr>
            <p:ph type="ftr" sz="quarter" idx="11"/>
          </p:nvPr>
        </p:nvSpPr>
        <p:spPr>
          <a:xfrm>
            <a:off x="10125829" y="884936"/>
            <a:ext cx="2553470" cy="660400"/>
          </a:xfrm>
        </p:spPr>
        <p:txBody>
          <a:bodyPr/>
          <a:lstStyle/>
          <a:p>
            <a:endParaRPr lang="en-AU"/>
          </a:p>
        </p:txBody>
      </p:sp>
      <p:sp>
        <p:nvSpPr>
          <p:cNvPr id="5" name="Slide Number Placeholder 4"/>
          <p:cNvSpPr>
            <a:spLocks noGrp="1"/>
          </p:cNvSpPr>
          <p:nvPr>
            <p:ph type="sldNum" sz="quarter" idx="12"/>
          </p:nvPr>
        </p:nvSpPr>
        <p:spPr>
          <a:xfrm>
            <a:off x="15743463" y="3282"/>
            <a:ext cx="1467512" cy="528320"/>
          </a:xfrm>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360498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344209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10127" y="1591734"/>
            <a:ext cx="6515751" cy="1267968"/>
          </a:xfrm>
        </p:spPr>
        <p:txBody>
          <a:bodyPr anchor="b"/>
          <a:lstStyle>
            <a:lvl1pPr algn="l">
              <a:buNone/>
              <a:defRPr sz="5426" b="1"/>
            </a:lvl1pPr>
          </a:lstStyle>
          <a:p>
            <a:r>
              <a:rPr kumimoji="0" lang="en-US"/>
              <a:t>Click to edit Master title style</a:t>
            </a:r>
          </a:p>
        </p:txBody>
      </p:sp>
      <p:sp>
        <p:nvSpPr>
          <p:cNvPr id="3" name="Text Placeholder 2"/>
          <p:cNvSpPr>
            <a:spLocks noGrp="1"/>
          </p:cNvSpPr>
          <p:nvPr>
            <p:ph type="body" idx="2"/>
          </p:nvPr>
        </p:nvSpPr>
        <p:spPr>
          <a:xfrm>
            <a:off x="10310127" y="2904383"/>
            <a:ext cx="6515751" cy="6670040"/>
          </a:xfrm>
        </p:spPr>
        <p:txBody>
          <a:bodyPr/>
          <a:lstStyle>
            <a:lvl1pPr marL="27555" indent="0">
              <a:buNone/>
              <a:defRPr sz="4221"/>
            </a:lvl1pPr>
            <a:lvl2pPr>
              <a:buNone/>
              <a:defRPr sz="3615"/>
            </a:lvl2pPr>
            <a:lvl3pPr>
              <a:buNone/>
              <a:defRPr sz="3015"/>
            </a:lvl3pPr>
            <a:lvl4pPr>
              <a:buNone/>
              <a:defRPr sz="2712"/>
            </a:lvl4pPr>
            <a:lvl5pPr>
              <a:buNone/>
              <a:defRPr sz="2712"/>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93502" y="1121303"/>
            <a:ext cx="9826457" cy="8453120"/>
          </a:xfrm>
        </p:spPr>
        <p:txBody>
          <a:bodyPr/>
          <a:lstStyle>
            <a:lvl1pPr>
              <a:defRPr sz="9642"/>
            </a:lvl1pPr>
            <a:lvl2pPr>
              <a:defRPr sz="8438"/>
            </a:lvl2pPr>
            <a:lvl3pPr>
              <a:defRPr sz="7233"/>
            </a:lvl3pPr>
            <a:lvl4pPr>
              <a:defRPr sz="6027"/>
            </a:lvl4pPr>
            <a:lvl5pPr>
              <a:defRPr sz="6027"/>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30429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7565" y="1602126"/>
            <a:ext cx="1130105" cy="6762365"/>
          </a:xfrm>
        </p:spPr>
        <p:txBody>
          <a:bodyPr vert="vert270" lIns="45720" tIns="0" rIns="45720" anchor="t"/>
          <a:lstStyle>
            <a:lvl1pPr algn="ctr">
              <a:buNone/>
              <a:defRPr sz="6027" b="1"/>
            </a:lvl1pPr>
          </a:lstStyle>
          <a:p>
            <a:r>
              <a:rPr kumimoji="0" lang="en-US"/>
              <a:t>Click to edit Master title style</a:t>
            </a:r>
          </a:p>
        </p:txBody>
      </p:sp>
      <p:sp>
        <p:nvSpPr>
          <p:cNvPr id="3" name="Picture Placeholder 2"/>
          <p:cNvSpPr>
            <a:spLocks noGrp="1"/>
          </p:cNvSpPr>
          <p:nvPr>
            <p:ph type="pic" idx="1"/>
          </p:nvPr>
        </p:nvSpPr>
        <p:spPr>
          <a:xfrm>
            <a:off x="777416" y="1651000"/>
            <a:ext cx="8805069" cy="6604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9642"/>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725538" y="4729565"/>
            <a:ext cx="4989539" cy="3634929"/>
          </a:xfrm>
        </p:spPr>
        <p:txBody>
          <a:bodyPr lIns="0" tIns="0" rIns="45720" anchor="t"/>
          <a:lstStyle>
            <a:lvl1pPr marL="0" indent="0">
              <a:lnSpc>
                <a:spcPct val="100000"/>
              </a:lnSpc>
              <a:spcBef>
                <a:spcPts val="0"/>
              </a:spcBef>
              <a:buFontTx/>
              <a:buNone/>
              <a:defRPr sz="3916"/>
            </a:lvl1pPr>
            <a:lvl2pPr>
              <a:buFontTx/>
              <a:buNone/>
              <a:defRPr sz="3615"/>
            </a:lvl2pPr>
            <a:lvl3pPr>
              <a:buFontTx/>
              <a:buNone/>
              <a:defRPr sz="3015"/>
            </a:lvl3pPr>
            <a:lvl4pPr>
              <a:buFontTx/>
              <a:buNone/>
              <a:defRPr sz="2712"/>
            </a:lvl4pPr>
            <a:lvl5pPr>
              <a:buFontTx/>
              <a:buNone/>
              <a:defRPr sz="2712"/>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54A89DE-2682-4CEE-A7D6-72B891E1CBA3}" type="datetimeFigureOut">
              <a:rPr lang="en-AU" smtClean="0"/>
              <a:pPr/>
              <a:t>18/02/2019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D56C770-EB0B-4094-8E43-2F604E7A1DB0}" type="slidenum">
              <a:rPr lang="en-AU" smtClean="0"/>
              <a:pPr/>
              <a:t>‹#›</a:t>
            </a:fld>
            <a:endParaRPr lang="en-AU"/>
          </a:p>
        </p:txBody>
      </p:sp>
    </p:spTree>
    <p:extLst>
      <p:ext uri="{BB962C8B-B14F-4D97-AF65-F5344CB8AC3E}">
        <p14:creationId xmlns:p14="http://schemas.microsoft.com/office/powerpoint/2010/main" val="351411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3" y="529858"/>
            <a:ext cx="17610138" cy="12192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29" name="Rectangle 28"/>
          <p:cNvSpPr/>
          <p:nvPr/>
        </p:nvSpPr>
        <p:spPr>
          <a:xfrm>
            <a:off x="0" y="-1"/>
            <a:ext cx="17610138" cy="44873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30" name="Rectangle 29"/>
          <p:cNvSpPr/>
          <p:nvPr/>
        </p:nvSpPr>
        <p:spPr>
          <a:xfrm>
            <a:off x="11" y="445296"/>
            <a:ext cx="17610141" cy="1320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31" name="Rectangle 30"/>
          <p:cNvSpPr/>
          <p:nvPr/>
        </p:nvSpPr>
        <p:spPr>
          <a:xfrm flipV="1">
            <a:off x="10419304" y="520362"/>
            <a:ext cx="7190842" cy="13157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32" name="Rectangle 31"/>
          <p:cNvSpPr/>
          <p:nvPr/>
        </p:nvSpPr>
        <p:spPr>
          <a:xfrm flipV="1">
            <a:off x="10419343" y="635727"/>
            <a:ext cx="7190809" cy="26005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useBgFill="1">
        <p:nvSpPr>
          <p:cNvPr id="33" name="Rounded Rectangle 32"/>
          <p:cNvSpPr/>
          <p:nvPr/>
        </p:nvSpPr>
        <p:spPr bwMode="white">
          <a:xfrm>
            <a:off x="10413821" y="718617"/>
            <a:ext cx="5899396" cy="3962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useBgFill="1">
        <p:nvSpPr>
          <p:cNvPr id="34" name="Rounded Rectangle 33"/>
          <p:cNvSpPr/>
          <p:nvPr/>
        </p:nvSpPr>
        <p:spPr bwMode="white">
          <a:xfrm>
            <a:off x="14200671" y="850695"/>
            <a:ext cx="3081774" cy="528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35" name="Rectangle 34"/>
          <p:cNvSpPr/>
          <p:nvPr/>
        </p:nvSpPr>
        <p:spPr bwMode="invGray">
          <a:xfrm>
            <a:off x="17496448" y="-2890"/>
            <a:ext cx="110981" cy="8981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dirty="0"/>
          </a:p>
        </p:txBody>
      </p:sp>
      <p:sp>
        <p:nvSpPr>
          <p:cNvPr id="36" name="Rectangle 35"/>
          <p:cNvSpPr/>
          <p:nvPr/>
        </p:nvSpPr>
        <p:spPr bwMode="invGray">
          <a:xfrm>
            <a:off x="17418478" y="-2890"/>
            <a:ext cx="52830" cy="8981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dirty="0"/>
          </a:p>
        </p:txBody>
      </p:sp>
      <p:sp>
        <p:nvSpPr>
          <p:cNvPr id="37" name="Rectangle 36"/>
          <p:cNvSpPr/>
          <p:nvPr/>
        </p:nvSpPr>
        <p:spPr bwMode="invGray">
          <a:xfrm>
            <a:off x="17381784" y="-2890"/>
            <a:ext cx="17610" cy="8981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38" name="Rectangle 37"/>
          <p:cNvSpPr/>
          <p:nvPr/>
        </p:nvSpPr>
        <p:spPr bwMode="invGray">
          <a:xfrm>
            <a:off x="17285480" y="-2890"/>
            <a:ext cx="52830" cy="8981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39" name="Rectangle 38"/>
          <p:cNvSpPr/>
          <p:nvPr/>
        </p:nvSpPr>
        <p:spPr bwMode="invGray">
          <a:xfrm>
            <a:off x="17170419" y="549"/>
            <a:ext cx="105661" cy="8453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a:p>
        </p:txBody>
      </p:sp>
      <p:sp>
        <p:nvSpPr>
          <p:cNvPr id="40" name="Rectangle 39"/>
          <p:cNvSpPr/>
          <p:nvPr/>
        </p:nvSpPr>
        <p:spPr bwMode="invGray">
          <a:xfrm>
            <a:off x="17089142" y="549"/>
            <a:ext cx="17610" cy="8453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426" dirty="0"/>
          </a:p>
        </p:txBody>
      </p:sp>
      <p:sp>
        <p:nvSpPr>
          <p:cNvPr id="22" name="Title Placeholder 21"/>
          <p:cNvSpPr>
            <a:spLocks noGrp="1"/>
          </p:cNvSpPr>
          <p:nvPr>
            <p:ph type="title"/>
          </p:nvPr>
        </p:nvSpPr>
        <p:spPr>
          <a:xfrm>
            <a:off x="880507" y="1651003"/>
            <a:ext cx="15849124" cy="1540933"/>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80507" y="3249168"/>
            <a:ext cx="15849124" cy="624738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12684800" y="884936"/>
            <a:ext cx="1843564" cy="660400"/>
          </a:xfrm>
          <a:prstGeom prst="rect">
            <a:avLst/>
          </a:prstGeom>
        </p:spPr>
        <p:txBody>
          <a:bodyPr vert="horz"/>
          <a:lstStyle>
            <a:lvl1pPr algn="l" eaLnBrk="1" latinLnBrk="0" hangingPunct="1">
              <a:defRPr kumimoji="0" sz="2411">
                <a:solidFill>
                  <a:schemeClr val="accent2"/>
                </a:solidFill>
              </a:defRPr>
            </a:lvl1pPr>
          </a:lstStyle>
          <a:p>
            <a:fld id="{954A89DE-2682-4CEE-A7D6-72B891E1CBA3}" type="datetimeFigureOut">
              <a:rPr lang="en-AU" smtClean="0"/>
              <a:pPr/>
              <a:t>18/02/2019</a:t>
            </a:fld>
            <a:endParaRPr lang="en-AU"/>
          </a:p>
        </p:txBody>
      </p:sp>
      <p:sp>
        <p:nvSpPr>
          <p:cNvPr id="3" name="Footer Placeholder 2"/>
          <p:cNvSpPr>
            <a:spLocks noGrp="1"/>
          </p:cNvSpPr>
          <p:nvPr>
            <p:ph type="ftr" sz="quarter" idx="3"/>
          </p:nvPr>
        </p:nvSpPr>
        <p:spPr>
          <a:xfrm>
            <a:off x="10125829" y="884936"/>
            <a:ext cx="2553470" cy="660400"/>
          </a:xfrm>
          <a:prstGeom prst="rect">
            <a:avLst/>
          </a:prstGeom>
        </p:spPr>
        <p:txBody>
          <a:bodyPr vert="horz"/>
          <a:lstStyle>
            <a:lvl1pPr algn="r" eaLnBrk="1" latinLnBrk="0" hangingPunct="1">
              <a:defRPr kumimoji="0" sz="2411">
                <a:solidFill>
                  <a:schemeClr val="accent2"/>
                </a:solidFill>
              </a:defRPr>
            </a:lvl1pPr>
          </a:lstStyle>
          <a:p>
            <a:endParaRPr lang="en-AU"/>
          </a:p>
        </p:txBody>
      </p:sp>
      <p:sp>
        <p:nvSpPr>
          <p:cNvPr id="23" name="Slide Number Placeholder 22"/>
          <p:cNvSpPr>
            <a:spLocks noGrp="1"/>
          </p:cNvSpPr>
          <p:nvPr>
            <p:ph type="sldNum" sz="quarter" idx="4"/>
          </p:nvPr>
        </p:nvSpPr>
        <p:spPr>
          <a:xfrm>
            <a:off x="15743463" y="3282"/>
            <a:ext cx="1467512" cy="528320"/>
          </a:xfrm>
          <a:prstGeom prst="rect">
            <a:avLst/>
          </a:prstGeom>
        </p:spPr>
        <p:txBody>
          <a:bodyPr vert="horz" anchor="b"/>
          <a:lstStyle>
            <a:lvl1pPr algn="r" eaLnBrk="1" latinLnBrk="0" hangingPunct="1">
              <a:defRPr kumimoji="0" sz="5426">
                <a:solidFill>
                  <a:srgbClr val="FFFFFF"/>
                </a:solidFill>
              </a:defRPr>
            </a:lvl1pPr>
          </a:lstStyle>
          <a:p>
            <a:fld id="{8D56C770-EB0B-4094-8E43-2F604E7A1DB0}" type="slidenum">
              <a:rPr lang="en-AU" smtClean="0"/>
              <a:pPr/>
              <a:t>‹#›</a:t>
            </a:fld>
            <a:endParaRPr lang="en-AU"/>
          </a:p>
        </p:txBody>
      </p:sp>
    </p:spTree>
    <p:extLst>
      <p:ext uri="{BB962C8B-B14F-4D97-AF65-F5344CB8AC3E}">
        <p14:creationId xmlns:p14="http://schemas.microsoft.com/office/powerpoint/2010/main" val="399971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rtl="0" eaLnBrk="1" latinLnBrk="0" hangingPunct="1">
        <a:spcBef>
          <a:spcPct val="0"/>
        </a:spcBef>
        <a:buNone/>
        <a:defRPr kumimoji="0" sz="12051" kern="1200">
          <a:solidFill>
            <a:schemeClr val="tx2"/>
          </a:solidFill>
          <a:latin typeface="+mj-lt"/>
          <a:ea typeface="+mj-ea"/>
          <a:cs typeface="+mj-cs"/>
        </a:defRPr>
      </a:lvl1pPr>
    </p:titleStyle>
    <p:bodyStyle>
      <a:lvl1pPr marL="1102110" indent="-771480" algn="l" rtl="0" eaLnBrk="1" latinLnBrk="0" hangingPunct="1">
        <a:spcBef>
          <a:spcPts val="904"/>
        </a:spcBef>
        <a:buClr>
          <a:schemeClr val="accent3"/>
        </a:buClr>
        <a:buFont typeface="Georgia"/>
        <a:buChar char="•"/>
        <a:defRPr kumimoji="0" sz="8438" kern="1200">
          <a:solidFill>
            <a:schemeClr val="tx1"/>
          </a:solidFill>
          <a:latin typeface="+mn-lt"/>
          <a:ea typeface="+mn-ea"/>
          <a:cs typeface="+mn-cs"/>
        </a:defRPr>
      </a:lvl1pPr>
      <a:lvl2pPr marL="1983800" indent="-743928" algn="l" rtl="0" eaLnBrk="1" latinLnBrk="0" hangingPunct="1">
        <a:spcBef>
          <a:spcPts val="904"/>
        </a:spcBef>
        <a:buClr>
          <a:schemeClr val="accent2"/>
        </a:buClr>
        <a:buFont typeface="Georgia"/>
        <a:buChar char="▫"/>
        <a:defRPr kumimoji="0" sz="7837" kern="1200">
          <a:solidFill>
            <a:schemeClr val="accent2"/>
          </a:solidFill>
          <a:latin typeface="+mn-lt"/>
          <a:ea typeface="+mn-ea"/>
          <a:cs typeface="+mn-cs"/>
        </a:defRPr>
      </a:lvl2pPr>
      <a:lvl3pPr marL="2782833" indent="-661268" algn="l" rtl="0" eaLnBrk="1" latinLnBrk="0" hangingPunct="1">
        <a:spcBef>
          <a:spcPts val="904"/>
        </a:spcBef>
        <a:buClr>
          <a:schemeClr val="accent1"/>
        </a:buClr>
        <a:buFont typeface="Wingdings 2"/>
        <a:buChar char=""/>
        <a:defRPr kumimoji="0" sz="7233" kern="1200">
          <a:solidFill>
            <a:schemeClr val="accent1"/>
          </a:solidFill>
          <a:latin typeface="+mn-lt"/>
          <a:ea typeface="+mn-ea"/>
          <a:cs typeface="+mn-cs"/>
        </a:defRPr>
      </a:lvl3pPr>
      <a:lvl4pPr marL="3554310" indent="-606163" algn="l" rtl="0" eaLnBrk="1" latinLnBrk="0" hangingPunct="1">
        <a:spcBef>
          <a:spcPts val="904"/>
        </a:spcBef>
        <a:buClr>
          <a:schemeClr val="accent1"/>
        </a:buClr>
        <a:buFont typeface="Wingdings 2"/>
        <a:buChar char=""/>
        <a:defRPr kumimoji="0" sz="6633" kern="1200">
          <a:solidFill>
            <a:schemeClr val="accent1"/>
          </a:solidFill>
          <a:latin typeface="+mn-lt"/>
          <a:ea typeface="+mn-ea"/>
          <a:cs typeface="+mn-cs"/>
        </a:defRPr>
      </a:lvl4pPr>
      <a:lvl5pPr marL="4188023" indent="-551055" algn="l" rtl="0" eaLnBrk="1" latinLnBrk="0" hangingPunct="1">
        <a:spcBef>
          <a:spcPts val="904"/>
        </a:spcBef>
        <a:buClr>
          <a:schemeClr val="accent3"/>
        </a:buClr>
        <a:buFont typeface="Georgia"/>
        <a:buChar char="▫"/>
        <a:defRPr kumimoji="0" sz="6027" kern="1200">
          <a:solidFill>
            <a:schemeClr val="accent3"/>
          </a:solidFill>
          <a:latin typeface="+mn-lt"/>
          <a:ea typeface="+mn-ea"/>
          <a:cs typeface="+mn-cs"/>
        </a:defRPr>
      </a:lvl5pPr>
      <a:lvl6pPr marL="4849290" indent="-551055" algn="l" rtl="0" eaLnBrk="1" latinLnBrk="0" hangingPunct="1">
        <a:spcBef>
          <a:spcPts val="904"/>
        </a:spcBef>
        <a:buClr>
          <a:schemeClr val="accent3"/>
        </a:buClr>
        <a:buFont typeface="Georgia"/>
        <a:buChar char="▫"/>
        <a:defRPr kumimoji="0" sz="5426" kern="1200">
          <a:solidFill>
            <a:schemeClr val="accent3"/>
          </a:solidFill>
          <a:latin typeface="+mn-lt"/>
          <a:ea typeface="+mn-ea"/>
          <a:cs typeface="+mn-cs"/>
        </a:defRPr>
      </a:lvl6pPr>
      <a:lvl7pPr marL="5510555" indent="-551055" algn="l" rtl="0" eaLnBrk="1" latinLnBrk="0" hangingPunct="1">
        <a:spcBef>
          <a:spcPts val="904"/>
        </a:spcBef>
        <a:buClr>
          <a:schemeClr val="accent3"/>
        </a:buClr>
        <a:buFont typeface="Georgia"/>
        <a:buChar char="▫"/>
        <a:defRPr kumimoji="0" sz="4822" kern="1200">
          <a:solidFill>
            <a:schemeClr val="accent3"/>
          </a:solidFill>
          <a:latin typeface="+mn-lt"/>
          <a:ea typeface="+mn-ea"/>
          <a:cs typeface="+mn-cs"/>
        </a:defRPr>
      </a:lvl7pPr>
      <a:lvl8pPr marL="6116718" indent="-551055" algn="l" rtl="0" eaLnBrk="1" latinLnBrk="0" hangingPunct="1">
        <a:spcBef>
          <a:spcPts val="904"/>
        </a:spcBef>
        <a:buClr>
          <a:schemeClr val="accent3"/>
        </a:buClr>
        <a:buFont typeface="Georgia"/>
        <a:buChar char="◦"/>
        <a:defRPr kumimoji="0" sz="4522" kern="1200">
          <a:solidFill>
            <a:schemeClr val="accent3"/>
          </a:solidFill>
          <a:latin typeface="+mn-lt"/>
          <a:ea typeface="+mn-ea"/>
          <a:cs typeface="+mn-cs"/>
        </a:defRPr>
      </a:lvl8pPr>
      <a:lvl9pPr marL="6750433" indent="-551055" algn="l" rtl="0" eaLnBrk="1" latinLnBrk="0" hangingPunct="1">
        <a:spcBef>
          <a:spcPts val="904"/>
        </a:spcBef>
        <a:buClr>
          <a:schemeClr val="accent3"/>
        </a:buClr>
        <a:buFont typeface="Georgia"/>
        <a:buChar char="◦"/>
        <a:defRPr kumimoji="0" sz="4221"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1377638" algn="l" rtl="0" eaLnBrk="1" latinLnBrk="0" hangingPunct="1">
        <a:defRPr kumimoji="0" kern="1200">
          <a:solidFill>
            <a:schemeClr val="tx1"/>
          </a:solidFill>
          <a:latin typeface="+mn-lt"/>
          <a:ea typeface="+mn-ea"/>
          <a:cs typeface="+mn-cs"/>
        </a:defRPr>
      </a:lvl2pPr>
      <a:lvl3pPr marL="2755278" algn="l" rtl="0" eaLnBrk="1" latinLnBrk="0" hangingPunct="1">
        <a:defRPr kumimoji="0" kern="1200">
          <a:solidFill>
            <a:schemeClr val="tx1"/>
          </a:solidFill>
          <a:latin typeface="+mn-lt"/>
          <a:ea typeface="+mn-ea"/>
          <a:cs typeface="+mn-cs"/>
        </a:defRPr>
      </a:lvl3pPr>
      <a:lvl4pPr marL="4132915" algn="l" rtl="0" eaLnBrk="1" latinLnBrk="0" hangingPunct="1">
        <a:defRPr kumimoji="0" kern="1200">
          <a:solidFill>
            <a:schemeClr val="tx1"/>
          </a:solidFill>
          <a:latin typeface="+mn-lt"/>
          <a:ea typeface="+mn-ea"/>
          <a:cs typeface="+mn-cs"/>
        </a:defRPr>
      </a:lvl4pPr>
      <a:lvl5pPr marL="5510555" algn="l" rtl="0" eaLnBrk="1" latinLnBrk="0" hangingPunct="1">
        <a:defRPr kumimoji="0" kern="1200">
          <a:solidFill>
            <a:schemeClr val="tx1"/>
          </a:solidFill>
          <a:latin typeface="+mn-lt"/>
          <a:ea typeface="+mn-ea"/>
          <a:cs typeface="+mn-cs"/>
        </a:defRPr>
      </a:lvl5pPr>
      <a:lvl6pPr marL="6888193" algn="l" rtl="0" eaLnBrk="1" latinLnBrk="0" hangingPunct="1">
        <a:defRPr kumimoji="0" kern="1200">
          <a:solidFill>
            <a:schemeClr val="tx1"/>
          </a:solidFill>
          <a:latin typeface="+mn-lt"/>
          <a:ea typeface="+mn-ea"/>
          <a:cs typeface="+mn-cs"/>
        </a:defRPr>
      </a:lvl6pPr>
      <a:lvl7pPr marL="8265833" algn="l" rtl="0" eaLnBrk="1" latinLnBrk="0" hangingPunct="1">
        <a:defRPr kumimoji="0" kern="1200">
          <a:solidFill>
            <a:schemeClr val="tx1"/>
          </a:solidFill>
          <a:latin typeface="+mn-lt"/>
          <a:ea typeface="+mn-ea"/>
          <a:cs typeface="+mn-cs"/>
        </a:defRPr>
      </a:lvl7pPr>
      <a:lvl8pPr marL="9643470" algn="l" rtl="0" eaLnBrk="1" latinLnBrk="0" hangingPunct="1">
        <a:defRPr kumimoji="0" kern="1200">
          <a:solidFill>
            <a:schemeClr val="tx1"/>
          </a:solidFill>
          <a:latin typeface="+mn-lt"/>
          <a:ea typeface="+mn-ea"/>
          <a:cs typeface="+mn-cs"/>
        </a:defRPr>
      </a:lvl8pPr>
      <a:lvl9pPr marL="1102111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hyperlink" Target="https://iser.med.unsw.edu.au/epi-watch-outbreak-alerts"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hyperlink" Target="http://www.healthmap.org/en/" TargetMode="External"/><Relationship Id="rId13" Type="http://schemas.openxmlformats.org/officeDocument/2006/relationships/image" Target="../media/image18.jpeg"/><Relationship Id="rId3" Type="http://schemas.openxmlformats.org/officeDocument/2006/relationships/hyperlink" Target="outbreaknewstoday.com" TargetMode="External"/><Relationship Id="rId7" Type="http://schemas.openxmlformats.org/officeDocument/2006/relationships/hyperlink" Target="https://flutrackers.com/forum/" TargetMode="External"/><Relationship Id="rId12" Type="http://schemas.openxmlformats.org/officeDocument/2006/relationships/image" Target="../media/image17.jpeg"/><Relationship Id="rId2" Type="http://schemas.openxmlformats.org/officeDocument/2006/relationships/hyperlink" Target="http://www.promedmail.org/" TargetMode="External"/><Relationship Id="rId1" Type="http://schemas.openxmlformats.org/officeDocument/2006/relationships/slideLayout" Target="../slideLayouts/slideLayout12.xml"/><Relationship Id="rId6" Type="http://schemas.openxmlformats.org/officeDocument/2006/relationships/hyperlink" Target="http://www.who.int/csr/disease/en/" TargetMode="External"/><Relationship Id="rId11" Type="http://schemas.openxmlformats.org/officeDocument/2006/relationships/image" Target="../media/image16.png"/><Relationship Id="rId5" Type="http://schemas.openxmlformats.org/officeDocument/2006/relationships/hyperlink" Target="http://www.cdc.gov/outbreaks/" TargetMode="External"/><Relationship Id="rId10" Type="http://schemas.openxmlformats.org/officeDocument/2006/relationships/hyperlink" Target="http://www.pngall.com/wp-content/uploads/2016/07/Twitter-PNG-File.png" TargetMode="External"/><Relationship Id="rId4" Type="http://schemas.openxmlformats.org/officeDocument/2006/relationships/hyperlink" Target="http://www.cidrap.umn.edu/" TargetMode="External"/><Relationship Id="rId9" Type="http://schemas.openxmlformats.org/officeDocument/2006/relationships/hyperlink" Target="http://www.health.nsw.gov.au/infectious/alerts/Pages/default.aspx"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hyperlink" Target="https://www.vox.com/2018/9/25/17903092/drc-ebola-outbreak-war-kivu" TargetMode="External"/><Relationship Id="rId3" Type="http://schemas.openxmlformats.org/officeDocument/2006/relationships/hyperlink" Target="https://www.google.com/url?q=https://www.google.com/url?rct%3Dj%26sa%3Dt%26url%3Dhttps://azertag.az/en/xeber/WHO_200_infected_in_Ebola_outbreak_in_Congo-1203926%26ct%3Dga%26cd%3DCAEYLCoUMTM5NDMyMjg3NTY3NzQxNjY3NTQyHTUwNGY1MDdmNWU2YzMwNzE6Y29tLmF1OmVuOkFV%26usg%3DAFQjCNGNN3Cm-ST3-69Lon4sWznwfJFGUg&amp;sa=D&amp;ust=1539500755590000&amp;usg=AFQjCNGzrK25HVJvtyQuP768QvrLVY4uyg" TargetMode="External"/><Relationship Id="rId7" Type="http://schemas.openxmlformats.org/officeDocument/2006/relationships/hyperlink" Target="https://www.beckershospitalreview.com/quality/101-dead-in-congo-s-ebola-outbreak-as-safety-risks-mount-for-health-workers.html" TargetMode="External"/><Relationship Id="rId2" Type="http://schemas.openxmlformats.org/officeDocument/2006/relationships/hyperlink" Target="https://www.google.com/url?q=https://reliefweb.int/report/democratic-republic-congo/ebola-virus-disease-democratic-republic-congo-disease-outbreak-22&amp;sa=D&amp;ust=1541378124587000&amp;usg=AFQjCNHXMW6RLGDz6NN4tdljEQfk3fx-GQ" TargetMode="External"/><Relationship Id="rId1" Type="http://schemas.openxmlformats.org/officeDocument/2006/relationships/slideLayout" Target="../slideLayouts/slideLayout12.xml"/><Relationship Id="rId6" Type="http://schemas.openxmlformats.org/officeDocument/2006/relationships/hyperlink" Target="https://www.beckershospitalreview.com/quality/who-concerned-congo-s-ebola-outbreak-will-spread-to-uganda.html" TargetMode="External"/><Relationship Id="rId5" Type="http://schemas.openxmlformats.org/officeDocument/2006/relationships/hyperlink" Target="https://us13.campaign-archive.com/?u=89e5755d2cca4840b1af93176&amp;id=7ecef61b92" TargetMode="External"/><Relationship Id="rId10" Type="http://schemas.openxmlformats.org/officeDocument/2006/relationships/hyperlink" Target="https://us13.campaign-archive.com/?u=89e5755d2cca4840b1af93176&amp;id=051b0b8bd8" TargetMode="External"/><Relationship Id="rId4" Type="http://schemas.openxmlformats.org/officeDocument/2006/relationships/hyperlink" Target="https://us13.campaign-archive.com/?u=89e5755d2cca4840b1af93176&amp;id=ceb0d958bc" TargetMode="External"/><Relationship Id="rId9" Type="http://schemas.openxmlformats.org/officeDocument/2006/relationships/hyperlink" Target="http://www.promedmail.org/direct.php?id=20180821.597763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9B11EFE-6E94-44B1-8840-FB41921E30BD}"/>
              </a:ext>
            </a:extLst>
          </p:cNvPr>
          <p:cNvSpPr txBox="1">
            <a:spLocks/>
          </p:cNvSpPr>
          <p:nvPr/>
        </p:nvSpPr>
        <p:spPr>
          <a:xfrm>
            <a:off x="509179" y="5574889"/>
            <a:ext cx="16539957" cy="3834581"/>
          </a:xfrm>
          <a:prstGeom prst="rect">
            <a:avLst/>
          </a:prstGeom>
        </p:spPr>
        <p:txBody>
          <a:bodyPr vert="horz" anchor="b">
            <a:normAutofit/>
          </a:bodyPr>
          <a:lstStyle>
            <a:defPPr>
              <a:defRPr lang="en-US"/>
            </a:defPPr>
            <a:lvl1pPr marL="0" algn="l" defTabSz="914400" rtl="0" eaLnBrk="1" latinLnBrk="0" hangingPunct="1">
              <a:defRPr kumimoji="0" sz="241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pPr>
            <a:r>
              <a:rPr lang="en-AU" altLang="en-US" sz="2400" b="1" dirty="0">
                <a:latin typeface="Arial" charset="0"/>
                <a:ea typeface="Microsoft Sans Serif" charset="0"/>
                <a:cs typeface="Arial" charset="0"/>
              </a:rPr>
              <a:t>Integrated Systems for Epidemic Response</a:t>
            </a:r>
          </a:p>
          <a:p>
            <a:pPr>
              <a:lnSpc>
                <a:spcPct val="150000"/>
              </a:lnSpc>
              <a:spcBef>
                <a:spcPct val="0"/>
              </a:spcBef>
            </a:pPr>
            <a:r>
              <a:rPr lang="en-AU" altLang="en-US" sz="5400" b="1" dirty="0" err="1">
                <a:latin typeface="Arial" charset="0"/>
                <a:ea typeface="Microsoft Sans Serif" charset="0"/>
                <a:cs typeface="Arial" charset="0"/>
              </a:rPr>
              <a:t>EpiWatch</a:t>
            </a:r>
            <a:r>
              <a:rPr lang="en-AU" altLang="en-US" sz="5400" b="1" dirty="0">
                <a:latin typeface="Arial" charset="0"/>
                <a:ea typeface="Microsoft Sans Serif" charset="0"/>
                <a:cs typeface="Arial" charset="0"/>
              </a:rPr>
              <a:t> </a:t>
            </a:r>
          </a:p>
          <a:p>
            <a:pPr>
              <a:lnSpc>
                <a:spcPct val="150000"/>
              </a:lnSpc>
              <a:spcBef>
                <a:spcPct val="0"/>
              </a:spcBef>
            </a:pPr>
            <a:r>
              <a:rPr lang="en-AU" altLang="en-US" sz="2800" b="1" dirty="0">
                <a:latin typeface="Arial" charset="0"/>
                <a:ea typeface="Microsoft Sans Serif" charset="0"/>
                <a:cs typeface="Arial" charset="0"/>
              </a:rPr>
              <a:t>An observatory for outbreak scanning and rapid analysis</a:t>
            </a:r>
          </a:p>
        </p:txBody>
      </p:sp>
      <p:pic>
        <p:nvPicPr>
          <p:cNvPr id="6" name="Picture 2">
            <a:extLst>
              <a:ext uri="{FF2B5EF4-FFF2-40B4-BE49-F238E27FC236}">
                <a16:creationId xmlns:a16="http://schemas.microsoft.com/office/drawing/2014/main" id="{DABD30A3-444D-45C6-A4BB-ED92220EE8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224086" y="6332607"/>
            <a:ext cx="4423326" cy="3317495"/>
          </a:xfrm>
          <a:prstGeom prst="rect">
            <a:avLst/>
          </a:prstGeom>
          <a:noFill/>
        </p:spPr>
      </p:pic>
    </p:spTree>
    <p:extLst>
      <p:ext uri="{BB962C8B-B14F-4D97-AF65-F5344CB8AC3E}">
        <p14:creationId xmlns:p14="http://schemas.microsoft.com/office/powerpoint/2010/main" val="2804919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V4.png">
            <a:extLst>
              <a:ext uri="{FF2B5EF4-FFF2-40B4-BE49-F238E27FC236}">
                <a16:creationId xmlns:a16="http://schemas.microsoft.com/office/drawing/2014/main" id="{08D3447A-8A59-4D35-BCB3-F97AB7943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908" y="2444521"/>
            <a:ext cx="15313451" cy="5435955"/>
          </a:xfrm>
          <a:prstGeom prst="rect">
            <a:avLst/>
          </a:prstGeom>
        </p:spPr>
      </p:pic>
      <p:sp>
        <p:nvSpPr>
          <p:cNvPr id="7" name="TextBox 6">
            <a:extLst>
              <a:ext uri="{FF2B5EF4-FFF2-40B4-BE49-F238E27FC236}">
                <a16:creationId xmlns:a16="http://schemas.microsoft.com/office/drawing/2014/main" id="{D71AE815-2EC0-4270-B1FB-A43B8F522904}"/>
              </a:ext>
            </a:extLst>
          </p:cNvPr>
          <p:cNvSpPr txBox="1"/>
          <p:nvPr/>
        </p:nvSpPr>
        <p:spPr>
          <a:xfrm>
            <a:off x="6745476" y="7880476"/>
            <a:ext cx="3626314" cy="269304"/>
          </a:xfrm>
          <a:prstGeom prst="rect">
            <a:avLst/>
          </a:prstGeom>
        </p:spPr>
        <p:txBody>
          <a:bodyPr wrap="none" rtlCol="0">
            <a:spAutoFit/>
          </a:bodyPr>
          <a:lstStyle/>
          <a:p>
            <a:pPr marL="342900" indent="-342900">
              <a:spcBef>
                <a:spcPct val="20000"/>
              </a:spcBef>
            </a:pPr>
            <a:r>
              <a:rPr lang="en-US" sz="1150" b="1" dirty="0" err="1">
                <a:latin typeface="Sommet bold"/>
              </a:rPr>
              <a:t>Chau</a:t>
            </a:r>
            <a:r>
              <a:rPr lang="en-US" sz="1150" b="1" dirty="0">
                <a:latin typeface="Sommet bold"/>
              </a:rPr>
              <a:t> Bui, Dillon Adam, </a:t>
            </a:r>
            <a:r>
              <a:rPr lang="en-US" sz="1150" b="1" dirty="0" err="1">
                <a:latin typeface="Sommet bold"/>
              </a:rPr>
              <a:t>Abrar</a:t>
            </a:r>
            <a:r>
              <a:rPr lang="en-US" sz="1150" b="1" dirty="0">
                <a:latin typeface="Sommet bold"/>
              </a:rPr>
              <a:t> </a:t>
            </a:r>
            <a:r>
              <a:rPr lang="en-US" sz="1150" b="1" dirty="0" err="1">
                <a:latin typeface="Sommet bold"/>
              </a:rPr>
              <a:t>Chugtai</a:t>
            </a:r>
            <a:r>
              <a:rPr lang="en-US" sz="1150" b="1" dirty="0">
                <a:latin typeface="Sommet bold"/>
              </a:rPr>
              <a:t>. Unpublished data</a:t>
            </a:r>
          </a:p>
        </p:txBody>
      </p:sp>
    </p:spTree>
    <p:extLst>
      <p:ext uri="{BB962C8B-B14F-4D97-AF65-F5344CB8AC3E}">
        <p14:creationId xmlns:p14="http://schemas.microsoft.com/office/powerpoint/2010/main" val="182480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Factors in control of epidemics</a:t>
            </a:r>
          </a:p>
        </p:txBody>
      </p:sp>
      <p:sp>
        <p:nvSpPr>
          <p:cNvPr id="3" name="Text Placeholder 2"/>
          <p:cNvSpPr>
            <a:spLocks noGrp="1"/>
          </p:cNvSpPr>
          <p:nvPr>
            <p:ph type="body" idx="10"/>
          </p:nvPr>
        </p:nvSpPr>
        <p:spPr>
          <a:xfrm>
            <a:off x="901909" y="2521049"/>
            <a:ext cx="15849124" cy="6106716"/>
          </a:xfrm>
        </p:spPr>
        <p:txBody>
          <a:bodyPr>
            <a:normAutofit fontScale="25000" lnSpcReduction="20000"/>
          </a:bodyPr>
          <a:lstStyle/>
          <a:p>
            <a:pPr marL="0" lvl="1" indent="0" algn="just">
              <a:buNone/>
            </a:pPr>
            <a:endParaRPr lang="en-AU" sz="4800" dirty="0">
              <a:latin typeface="Arial" panose="020B0604020202020204" pitchFamily="34" charset="0"/>
              <a:cs typeface="Arial" panose="020B0604020202020204" pitchFamily="34" charset="0"/>
            </a:endParaRPr>
          </a:p>
          <a:p>
            <a:endParaRPr lang="en-AU" sz="3200" b="1" dirty="0">
              <a:solidFill>
                <a:schemeClr val="accent1"/>
              </a:solidFill>
            </a:endParaRPr>
          </a:p>
          <a:p>
            <a:pPr>
              <a:lnSpc>
                <a:spcPct val="110000"/>
              </a:lnSpc>
              <a:buFont typeface="Arial"/>
              <a:buChar char="•"/>
            </a:pPr>
            <a:r>
              <a:rPr lang="en-AU" sz="11200" b="1" dirty="0">
                <a:solidFill>
                  <a:srgbClr val="FF0000"/>
                </a:solidFill>
              </a:rPr>
              <a:t>Early surveillance and detection</a:t>
            </a:r>
          </a:p>
          <a:p>
            <a:pPr>
              <a:lnSpc>
                <a:spcPct val="110000"/>
              </a:lnSpc>
              <a:buFont typeface="Arial"/>
              <a:buChar char="•"/>
            </a:pPr>
            <a:r>
              <a:rPr lang="en-AU" sz="11200" dirty="0"/>
              <a:t>Communication with public and HCWs</a:t>
            </a:r>
          </a:p>
          <a:p>
            <a:pPr>
              <a:lnSpc>
                <a:spcPct val="110000"/>
              </a:lnSpc>
              <a:buFont typeface="Arial"/>
              <a:buChar char="•"/>
            </a:pPr>
            <a:r>
              <a:rPr lang="en-AU" sz="11200" dirty="0"/>
              <a:t>Pharmaceutical</a:t>
            </a:r>
          </a:p>
          <a:p>
            <a:pPr marL="1901143" lvl="2" indent="-771480">
              <a:lnSpc>
                <a:spcPct val="110000"/>
              </a:lnSpc>
              <a:buClr>
                <a:schemeClr val="accent3"/>
              </a:buClr>
              <a:buFont typeface="Arial"/>
              <a:buChar char="•"/>
            </a:pPr>
            <a:r>
              <a:rPr lang="en-AU" sz="11200" dirty="0">
                <a:solidFill>
                  <a:schemeClr val="tx1"/>
                </a:solidFill>
              </a:rPr>
              <a:t>Vaccines</a:t>
            </a:r>
          </a:p>
          <a:p>
            <a:pPr marL="1901143" lvl="2" indent="-771480">
              <a:lnSpc>
                <a:spcPct val="110000"/>
              </a:lnSpc>
              <a:buClr>
                <a:schemeClr val="accent3"/>
              </a:buClr>
              <a:buFont typeface="Arial"/>
              <a:buChar char="•"/>
            </a:pPr>
            <a:r>
              <a:rPr lang="en-AU" sz="11200" dirty="0">
                <a:solidFill>
                  <a:schemeClr val="tx1"/>
                </a:solidFill>
              </a:rPr>
              <a:t>Antivirals</a:t>
            </a:r>
          </a:p>
          <a:p>
            <a:pPr marL="1901143" lvl="2" indent="-771480">
              <a:lnSpc>
                <a:spcPct val="110000"/>
              </a:lnSpc>
              <a:buClr>
                <a:schemeClr val="accent3"/>
              </a:buClr>
              <a:buFont typeface="Arial"/>
              <a:buChar char="•"/>
            </a:pPr>
            <a:r>
              <a:rPr lang="en-AU" sz="11200" dirty="0">
                <a:solidFill>
                  <a:schemeClr val="tx1"/>
                </a:solidFill>
              </a:rPr>
              <a:t>Antibiotics and supportive care</a:t>
            </a:r>
          </a:p>
          <a:p>
            <a:pPr>
              <a:lnSpc>
                <a:spcPct val="110000"/>
              </a:lnSpc>
              <a:buFont typeface="Arial"/>
              <a:buChar char="•"/>
            </a:pPr>
            <a:r>
              <a:rPr lang="en-AU" sz="11200" dirty="0"/>
              <a:t>Non-pharmaceutical</a:t>
            </a:r>
          </a:p>
          <a:p>
            <a:pPr marL="1901143" lvl="2" indent="-771480">
              <a:lnSpc>
                <a:spcPct val="110000"/>
              </a:lnSpc>
              <a:buClr>
                <a:schemeClr val="accent3"/>
              </a:buClr>
              <a:buFont typeface="Arial"/>
              <a:buChar char="•"/>
            </a:pPr>
            <a:r>
              <a:rPr lang="en-AU" sz="11200" dirty="0">
                <a:solidFill>
                  <a:schemeClr val="tx1"/>
                </a:solidFill>
              </a:rPr>
              <a:t>Social distancing</a:t>
            </a:r>
          </a:p>
          <a:p>
            <a:pPr marL="1901143" lvl="2" indent="-771480">
              <a:lnSpc>
                <a:spcPct val="110000"/>
              </a:lnSpc>
              <a:buClr>
                <a:schemeClr val="accent3"/>
              </a:buClr>
              <a:buFont typeface="Arial"/>
              <a:buChar char="•"/>
            </a:pPr>
            <a:r>
              <a:rPr lang="en-AU" sz="11200" dirty="0">
                <a:solidFill>
                  <a:schemeClr val="tx1"/>
                </a:solidFill>
              </a:rPr>
              <a:t>Travel restrictions</a:t>
            </a:r>
          </a:p>
          <a:p>
            <a:pPr marL="1901143" lvl="2" indent="-771480">
              <a:lnSpc>
                <a:spcPct val="110000"/>
              </a:lnSpc>
              <a:buClr>
                <a:schemeClr val="accent3"/>
              </a:buClr>
              <a:buFont typeface="Arial"/>
              <a:buChar char="•"/>
            </a:pPr>
            <a:r>
              <a:rPr lang="en-AU" sz="11200" dirty="0">
                <a:solidFill>
                  <a:schemeClr val="tx1"/>
                </a:solidFill>
              </a:rPr>
              <a:t>Border control, screening, quarantine</a:t>
            </a:r>
          </a:p>
          <a:p>
            <a:pPr marL="1901143" lvl="2" indent="-771480">
              <a:lnSpc>
                <a:spcPct val="110000"/>
              </a:lnSpc>
              <a:buClr>
                <a:schemeClr val="accent3"/>
              </a:buClr>
              <a:buFont typeface="Arial"/>
              <a:buChar char="•"/>
            </a:pPr>
            <a:r>
              <a:rPr lang="en-AU" sz="11200" dirty="0">
                <a:solidFill>
                  <a:schemeClr val="tx1"/>
                </a:solidFill>
              </a:rPr>
              <a:t>Infection control measures</a:t>
            </a:r>
          </a:p>
          <a:p>
            <a:pPr marL="1901143" lvl="2" indent="-771480">
              <a:lnSpc>
                <a:spcPct val="110000"/>
              </a:lnSpc>
              <a:buClr>
                <a:schemeClr val="accent3"/>
              </a:buClr>
              <a:buFont typeface="Arial"/>
              <a:buChar char="•"/>
            </a:pPr>
            <a:r>
              <a:rPr lang="en-AU" sz="11200" dirty="0">
                <a:solidFill>
                  <a:schemeClr val="tx1"/>
                </a:solidFill>
              </a:rPr>
              <a:t>PPE</a:t>
            </a: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48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Epidemic</a:t>
            </a:r>
          </a:p>
        </p:txBody>
      </p:sp>
      <p:sp>
        <p:nvSpPr>
          <p:cNvPr id="3" name="Text Placeholder 2"/>
          <p:cNvSpPr>
            <a:spLocks noGrp="1"/>
          </p:cNvSpPr>
          <p:nvPr>
            <p:ph type="body" idx="10"/>
          </p:nvPr>
        </p:nvSpPr>
        <p:spPr>
          <a:xfrm>
            <a:off x="901909" y="2521049"/>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Picture 4" descr="Related image">
            <a:extLst>
              <a:ext uri="{FF2B5EF4-FFF2-40B4-BE49-F238E27FC236}">
                <a16:creationId xmlns:a16="http://schemas.microsoft.com/office/drawing/2014/main" id="{5348D54A-E54A-4A7C-941E-A7DC33C31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104" y="2521048"/>
            <a:ext cx="7172489" cy="537936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262C9F-E758-4212-9CB9-D98CD789E7D6}"/>
              </a:ext>
            </a:extLst>
          </p:cNvPr>
          <p:cNvGrpSpPr/>
          <p:nvPr/>
        </p:nvGrpSpPr>
        <p:grpSpPr>
          <a:xfrm>
            <a:off x="7872323" y="2029615"/>
            <a:ext cx="8835906" cy="5879789"/>
            <a:chOff x="3371790" y="2097833"/>
            <a:chExt cx="6567135" cy="4410047"/>
          </a:xfrm>
        </p:grpSpPr>
        <p:pic>
          <p:nvPicPr>
            <p:cNvPr id="6" name="Picture 2" descr="Image result for epidemic curve intervention">
              <a:extLst>
                <a:ext uri="{FF2B5EF4-FFF2-40B4-BE49-F238E27FC236}">
                  <a16:creationId xmlns:a16="http://schemas.microsoft.com/office/drawing/2014/main" id="{84AFA22A-93E7-4DAB-8347-6D19A2D89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90" y="2097833"/>
              <a:ext cx="6567135" cy="44100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7215DA4-D230-469D-BC4A-A8F1AFCDE9FE}"/>
                </a:ext>
              </a:extLst>
            </p:cNvPr>
            <p:cNvGrpSpPr/>
            <p:nvPr/>
          </p:nvGrpSpPr>
          <p:grpSpPr>
            <a:xfrm>
              <a:off x="3479352" y="2516620"/>
              <a:ext cx="2702901" cy="3333328"/>
              <a:chOff x="3479352" y="2516620"/>
              <a:chExt cx="2702901" cy="3333328"/>
            </a:xfrm>
          </p:grpSpPr>
          <p:cxnSp>
            <p:nvCxnSpPr>
              <p:cNvPr id="8" name="Straight Arrow Connector 7">
                <a:extLst>
                  <a:ext uri="{FF2B5EF4-FFF2-40B4-BE49-F238E27FC236}">
                    <a16:creationId xmlns:a16="http://schemas.microsoft.com/office/drawing/2014/main" id="{3514C8E6-231A-40E8-904A-89478C1D535A}"/>
                  </a:ext>
                </a:extLst>
              </p:cNvPr>
              <p:cNvCxnSpPr>
                <a:cxnSpLocks/>
              </p:cNvCxnSpPr>
              <p:nvPr/>
            </p:nvCxnSpPr>
            <p:spPr>
              <a:xfrm>
                <a:off x="4938013" y="5434311"/>
                <a:ext cx="25355" cy="415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F2AE97E-F351-43AB-8436-7BEEF72166A0}"/>
                  </a:ext>
                </a:extLst>
              </p:cNvPr>
              <p:cNvSpPr txBox="1"/>
              <p:nvPr/>
            </p:nvSpPr>
            <p:spPr>
              <a:xfrm>
                <a:off x="4257964" y="5078050"/>
                <a:ext cx="1048236" cy="369332"/>
              </a:xfrm>
              <a:prstGeom prst="rect">
                <a:avLst/>
              </a:prstGeom>
              <a:noFill/>
            </p:spPr>
            <p:txBody>
              <a:bodyPr wrap="none" rtlCol="0">
                <a:spAutoFit/>
              </a:bodyPr>
              <a:lstStyle/>
              <a:p>
                <a:r>
                  <a:rPr lang="en-AU" dirty="0"/>
                  <a:t>First case</a:t>
                </a:r>
              </a:p>
            </p:txBody>
          </p:sp>
          <p:cxnSp>
            <p:nvCxnSpPr>
              <p:cNvPr id="10" name="Straight Arrow Connector 9">
                <a:extLst>
                  <a:ext uri="{FF2B5EF4-FFF2-40B4-BE49-F238E27FC236}">
                    <a16:creationId xmlns:a16="http://schemas.microsoft.com/office/drawing/2014/main" id="{9A425C9A-4782-4923-AFE7-5A72CEC86A43}"/>
                  </a:ext>
                </a:extLst>
              </p:cNvPr>
              <p:cNvCxnSpPr>
                <a:cxnSpLocks/>
              </p:cNvCxnSpPr>
              <p:nvPr/>
            </p:nvCxnSpPr>
            <p:spPr>
              <a:xfrm>
                <a:off x="5100738" y="4833473"/>
                <a:ext cx="0" cy="1016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4C90C2-B058-47C8-AF61-E9F5AAF9A1D9}"/>
                  </a:ext>
                </a:extLst>
              </p:cNvPr>
              <p:cNvSpPr txBox="1"/>
              <p:nvPr/>
            </p:nvSpPr>
            <p:spPr>
              <a:xfrm>
                <a:off x="3725414" y="4464141"/>
                <a:ext cx="2113335" cy="369332"/>
              </a:xfrm>
              <a:prstGeom prst="rect">
                <a:avLst/>
              </a:prstGeom>
              <a:noFill/>
            </p:spPr>
            <p:txBody>
              <a:bodyPr wrap="none" rtlCol="0">
                <a:spAutoFit/>
              </a:bodyPr>
              <a:lstStyle/>
              <a:p>
                <a:r>
                  <a:rPr lang="en-AU" dirty="0"/>
                  <a:t>Detection/Reporting</a:t>
                </a:r>
              </a:p>
            </p:txBody>
          </p:sp>
          <p:sp>
            <p:nvSpPr>
              <p:cNvPr id="12" name="TextBox 11">
                <a:extLst>
                  <a:ext uri="{FF2B5EF4-FFF2-40B4-BE49-F238E27FC236}">
                    <a16:creationId xmlns:a16="http://schemas.microsoft.com/office/drawing/2014/main" id="{741A64E7-2706-4B67-93A6-95A9DA08AFB2}"/>
                  </a:ext>
                </a:extLst>
              </p:cNvPr>
              <p:cNvSpPr txBox="1"/>
              <p:nvPr/>
            </p:nvSpPr>
            <p:spPr>
              <a:xfrm>
                <a:off x="3479352" y="3403643"/>
                <a:ext cx="1302729" cy="369332"/>
              </a:xfrm>
              <a:prstGeom prst="rect">
                <a:avLst/>
              </a:prstGeom>
              <a:noFill/>
            </p:spPr>
            <p:txBody>
              <a:bodyPr wrap="none" rtlCol="0">
                <a:spAutoFit/>
              </a:bodyPr>
              <a:lstStyle/>
              <a:p>
                <a:r>
                  <a:rPr lang="en-AU" dirty="0"/>
                  <a:t>Case counts</a:t>
                </a:r>
              </a:p>
            </p:txBody>
          </p:sp>
          <p:sp>
            <p:nvSpPr>
              <p:cNvPr id="13" name="TextBox 12">
                <a:extLst>
                  <a:ext uri="{FF2B5EF4-FFF2-40B4-BE49-F238E27FC236}">
                    <a16:creationId xmlns:a16="http://schemas.microsoft.com/office/drawing/2014/main" id="{D26F26A7-0061-4C86-8BA7-DA5E18989EA6}"/>
                  </a:ext>
                </a:extLst>
              </p:cNvPr>
              <p:cNvSpPr txBox="1"/>
              <p:nvPr/>
            </p:nvSpPr>
            <p:spPr>
              <a:xfrm>
                <a:off x="5100738" y="2516620"/>
                <a:ext cx="1081515" cy="369332"/>
              </a:xfrm>
              <a:prstGeom prst="rect">
                <a:avLst/>
              </a:prstGeom>
              <a:noFill/>
            </p:spPr>
            <p:txBody>
              <a:bodyPr wrap="none" rtlCol="0">
                <a:spAutoFit/>
              </a:bodyPr>
              <a:lstStyle/>
              <a:p>
                <a:r>
                  <a:rPr lang="en-AU" dirty="0"/>
                  <a:t>Response</a:t>
                </a:r>
              </a:p>
            </p:txBody>
          </p:sp>
        </p:grpSp>
      </p:grpSp>
    </p:spTree>
    <p:extLst>
      <p:ext uri="{BB962C8B-B14F-4D97-AF65-F5344CB8AC3E}">
        <p14:creationId xmlns:p14="http://schemas.microsoft.com/office/powerpoint/2010/main" val="335764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Example: Ebola</a:t>
            </a:r>
          </a:p>
        </p:txBody>
      </p:sp>
      <p:sp>
        <p:nvSpPr>
          <p:cNvPr id="3" name="Text Placeholder 2"/>
          <p:cNvSpPr>
            <a:spLocks noGrp="1"/>
          </p:cNvSpPr>
          <p:nvPr>
            <p:ph type="body" idx="10"/>
          </p:nvPr>
        </p:nvSpPr>
        <p:spPr>
          <a:xfrm>
            <a:off x="901909" y="2521049"/>
            <a:ext cx="7520196" cy="6106716"/>
          </a:xfrm>
        </p:spPr>
        <p:txBody>
          <a:bodyPr>
            <a:normAutofit fontScale="25000" lnSpcReduction="20000"/>
          </a:bodyPr>
          <a:lstStyle/>
          <a:p>
            <a:r>
              <a:rPr lang="en-AU" sz="8600" dirty="0"/>
              <a:t>Filovirus that causes viral haemorrhagic fever</a:t>
            </a:r>
          </a:p>
          <a:p>
            <a:pPr lvl="1"/>
            <a:r>
              <a:rPr lang="en-AU" sz="8600" dirty="0"/>
              <a:t>Fever, no response to antibiotics, high case fatality ratio, haemorrhagic signs</a:t>
            </a:r>
          </a:p>
          <a:p>
            <a:r>
              <a:rPr lang="en-AU" sz="8600" dirty="0"/>
              <a:t>Zoonosis (from </a:t>
            </a:r>
            <a:r>
              <a:rPr lang="en-AU" sz="8600" dirty="0" err="1"/>
              <a:t>bats,primates</a:t>
            </a:r>
            <a:r>
              <a:rPr lang="en-AU" sz="8600" dirty="0"/>
              <a:t>)</a:t>
            </a:r>
          </a:p>
          <a:p>
            <a:r>
              <a:rPr lang="en-AU" sz="8600" dirty="0"/>
              <a:t>Routes of transmission</a:t>
            </a:r>
          </a:p>
          <a:p>
            <a:r>
              <a:rPr lang="en-AU" sz="8600" dirty="0"/>
              <a:t>Incubation period 2 to 21 days – patients not contagious during the period</a:t>
            </a:r>
          </a:p>
          <a:p>
            <a:r>
              <a:rPr lang="en-AU" sz="8600" dirty="0"/>
              <a:t>Can only spread when symptoms appear</a:t>
            </a:r>
          </a:p>
          <a:p>
            <a:r>
              <a:rPr lang="en-AU" sz="8600" dirty="0"/>
              <a:t>Death usually occurs 7-10days from onset</a:t>
            </a:r>
          </a:p>
          <a:p>
            <a:r>
              <a:rPr lang="en-AU" sz="8600" dirty="0"/>
              <a:t>Case fatality rate (CFR) </a:t>
            </a:r>
            <a:r>
              <a:rPr lang="en-AU" sz="8600" dirty="0" err="1"/>
              <a:t>zaire</a:t>
            </a:r>
            <a:r>
              <a:rPr lang="en-AU" sz="8600" dirty="0"/>
              <a:t> 70-90%, </a:t>
            </a:r>
            <a:r>
              <a:rPr lang="en-AU" sz="8600" dirty="0" err="1"/>
              <a:t>sudan</a:t>
            </a:r>
            <a:r>
              <a:rPr lang="en-AU" sz="8600" dirty="0"/>
              <a:t> 50-70%; higher in children &lt;5yo 83%, pregnant women~95%, adults over 40yo</a:t>
            </a:r>
          </a:p>
          <a:p>
            <a:r>
              <a:rPr lang="en-AU" sz="8600" dirty="0"/>
              <a:t>Suspect case(fever +symptoms), probable case  (</a:t>
            </a:r>
            <a:r>
              <a:rPr lang="en-AU" sz="8600" dirty="0" err="1"/>
              <a:t>fever+contact</a:t>
            </a:r>
            <a:r>
              <a:rPr lang="en-AU" sz="8600" dirty="0"/>
              <a:t>), confirmed case (lab testing)</a:t>
            </a:r>
          </a:p>
          <a:p>
            <a:endParaRPr lang="en-AU" sz="6900" dirty="0"/>
          </a:p>
          <a:p>
            <a:r>
              <a:rPr lang="en-AU" sz="6900" dirty="0"/>
              <a:t>Reference: https://www.ecronicon.com/ecmi/microbiology-ECMI-01-00005.php</a:t>
            </a:r>
          </a:p>
          <a:p>
            <a:endParaRPr lang="en-AU" sz="6900" dirty="0"/>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BC9E1F-294D-4A00-B9FB-394AA56209DC}"/>
              </a:ext>
            </a:extLst>
          </p:cNvPr>
          <p:cNvPicPr>
            <a:picLocks noChangeAspect="1"/>
          </p:cNvPicPr>
          <p:nvPr/>
        </p:nvPicPr>
        <p:blipFill rotWithShape="1">
          <a:blip r:embed="rId3"/>
          <a:srcRect l="18379" t="24048" r="31473" b="24574"/>
          <a:stretch/>
        </p:blipFill>
        <p:spPr>
          <a:xfrm>
            <a:off x="8422105" y="2521049"/>
            <a:ext cx="8831179" cy="5089358"/>
          </a:xfrm>
          <a:prstGeom prst="rect">
            <a:avLst/>
          </a:prstGeom>
        </p:spPr>
      </p:pic>
    </p:spTree>
    <p:extLst>
      <p:ext uri="{BB962C8B-B14F-4D97-AF65-F5344CB8AC3E}">
        <p14:creationId xmlns:p14="http://schemas.microsoft.com/office/powerpoint/2010/main" val="127087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Ebola epidemic curve – </a:t>
            </a:r>
            <a:r>
              <a:rPr lang="en-AU" sz="5300" b="1" dirty="0">
                <a:latin typeface="Arial" panose="020B0604020202020204" pitchFamily="34" charset="0"/>
                <a:cs typeface="Arial" panose="020B0604020202020204" pitchFamily="34" charset="0"/>
              </a:rPr>
              <a:t>WHO situation reports</a:t>
            </a:r>
            <a:endParaRPr lang="en-AU" sz="6933" b="1" dirty="0">
              <a:latin typeface="Arial" panose="020B0604020202020204" pitchFamily="34" charset="0"/>
              <a:cs typeface="Arial" panose="020B0604020202020204" pitchFamily="34" charset="0"/>
            </a:endParaRPr>
          </a:p>
        </p:txBody>
      </p:sp>
      <p:sp>
        <p:nvSpPr>
          <p:cNvPr id="3" name="Text Placeholder 2"/>
          <p:cNvSpPr>
            <a:spLocks noGrp="1"/>
          </p:cNvSpPr>
          <p:nvPr>
            <p:ph type="body" idx="10"/>
          </p:nvPr>
        </p:nvSpPr>
        <p:spPr>
          <a:xfrm>
            <a:off x="901909" y="2521049"/>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A9B6366E-EF01-43DD-BFBE-BC0A7858A057}"/>
              </a:ext>
            </a:extLst>
          </p:cNvPr>
          <p:cNvGraphicFramePr>
            <a:graphicFrameLocks/>
          </p:cNvGraphicFramePr>
          <p:nvPr>
            <p:extLst>
              <p:ext uri="{D42A27DB-BD31-4B8C-83A1-F6EECF244321}">
                <p14:modId xmlns:p14="http://schemas.microsoft.com/office/powerpoint/2010/main" val="3729886533"/>
              </p:ext>
            </p:extLst>
          </p:nvPr>
        </p:nvGraphicFramePr>
        <p:xfrm>
          <a:off x="1207008" y="2521049"/>
          <a:ext cx="15240000" cy="6805831"/>
        </p:xfrm>
        <a:graphic>
          <a:graphicData uri="http://schemas.openxmlformats.org/presentationml/2006/ole">
            <mc:AlternateContent xmlns:mc="http://schemas.openxmlformats.org/markup-compatibility/2006">
              <mc:Choice xmlns:v="urn:schemas-microsoft-com:vml" Requires="v">
                <p:oleObj spid="_x0000_s1044" name="Chart" r:id="rId4" imgW="8814087" imgH="5717575" progId="Excel.Chart.8">
                  <p:embed/>
                </p:oleObj>
              </mc:Choice>
              <mc:Fallback>
                <p:oleObj name="Chart" r:id="rId4" imgW="8814087" imgH="5717575" progId="Excel.Chart.8">
                  <p:embed/>
                  <p:pic>
                    <p:nvPicPr>
                      <p:cNvPr id="23555"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008" y="2521049"/>
                        <a:ext cx="15240000" cy="6805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814AECC-4010-4266-A6DF-32661225C91B}"/>
              </a:ext>
            </a:extLst>
          </p:cNvPr>
          <p:cNvSpPr txBox="1"/>
          <p:nvPr/>
        </p:nvSpPr>
        <p:spPr>
          <a:xfrm>
            <a:off x="3340608" y="3570474"/>
            <a:ext cx="4426282" cy="2394502"/>
          </a:xfrm>
          <a:prstGeom prst="rect">
            <a:avLst/>
          </a:prstGeom>
        </p:spPr>
        <p:txBody>
          <a:bodyPr wrap="square" rtlCol="0">
            <a:spAutoFit/>
          </a:bodyPr>
          <a:lstStyle/>
          <a:p>
            <a:pPr marL="342900" indent="-342900">
              <a:spcBef>
                <a:spcPct val="20000"/>
              </a:spcBef>
            </a:pPr>
            <a:r>
              <a:rPr lang="en-US" sz="4400" b="1" dirty="0">
                <a:latin typeface="Sommet bold"/>
              </a:rPr>
              <a:t>28,616 cases</a:t>
            </a:r>
          </a:p>
          <a:p>
            <a:pPr marL="342900" indent="-342900">
              <a:spcBef>
                <a:spcPct val="20000"/>
              </a:spcBef>
            </a:pPr>
            <a:r>
              <a:rPr lang="en-US" sz="4400" b="1" dirty="0">
                <a:latin typeface="Sommet bold"/>
              </a:rPr>
              <a:t>11,310 deaths</a:t>
            </a:r>
          </a:p>
          <a:p>
            <a:pPr marL="342900" indent="-342900">
              <a:spcBef>
                <a:spcPct val="20000"/>
              </a:spcBef>
            </a:pPr>
            <a:r>
              <a:rPr lang="en-US" sz="4400" b="1" dirty="0">
                <a:latin typeface="Sommet bold"/>
              </a:rPr>
              <a:t>&gt;10,000 survivors</a:t>
            </a:r>
          </a:p>
        </p:txBody>
      </p:sp>
    </p:spTree>
    <p:extLst>
      <p:ext uri="{BB962C8B-B14F-4D97-AF65-F5344CB8AC3E}">
        <p14:creationId xmlns:p14="http://schemas.microsoft.com/office/powerpoint/2010/main" val="376231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Surveillance</a:t>
            </a:r>
          </a:p>
        </p:txBody>
      </p:sp>
      <p:sp>
        <p:nvSpPr>
          <p:cNvPr id="3" name="Text Placeholder 2"/>
          <p:cNvSpPr>
            <a:spLocks noGrp="1"/>
          </p:cNvSpPr>
          <p:nvPr>
            <p:ph type="body" idx="10"/>
          </p:nvPr>
        </p:nvSpPr>
        <p:spPr>
          <a:xfrm>
            <a:off x="901909" y="2521049"/>
            <a:ext cx="15849124" cy="6106716"/>
          </a:xfrm>
        </p:spPr>
        <p:txBody>
          <a:bodyPr>
            <a:normAutofit fontScale="25000" lnSpcReduction="20000"/>
          </a:bodyPr>
          <a:lstStyle/>
          <a:p>
            <a:r>
              <a:rPr lang="en-AU" sz="9600" dirty="0"/>
              <a:t>What is surveillance</a:t>
            </a:r>
          </a:p>
          <a:p>
            <a:pPr lvl="1"/>
            <a:r>
              <a:rPr lang="en-AU" sz="9600" dirty="0"/>
              <a:t>Ongoing systematic collection, analysis, interpretation and dissemination of information regarding a public health event to reduce morbidity and </a:t>
            </a:r>
            <a:r>
              <a:rPr lang="en-AU" sz="9600" dirty="0" err="1"/>
              <a:t>motality</a:t>
            </a:r>
            <a:r>
              <a:rPr lang="en-AU" sz="9600" dirty="0"/>
              <a:t> and to improve health (US CDC definition)</a:t>
            </a:r>
          </a:p>
          <a:p>
            <a:pPr lvl="1"/>
            <a:r>
              <a:rPr lang="en-AU" sz="9600" dirty="0"/>
              <a:t>Information for action</a:t>
            </a:r>
          </a:p>
          <a:p>
            <a:r>
              <a:rPr lang="en-AU" sz="9600" dirty="0"/>
              <a:t>Why do we do it?</a:t>
            </a:r>
          </a:p>
          <a:p>
            <a:pPr lvl="1"/>
            <a:r>
              <a:rPr lang="en-AU" sz="9600" dirty="0"/>
              <a:t>Rapid identification of outbreaks, measuring disease burden, assessing impacts of interventions, monitoring pathogen change</a:t>
            </a:r>
          </a:p>
          <a:p>
            <a:r>
              <a:rPr lang="en-AU" sz="9600" dirty="0"/>
              <a:t>Main types of surveillance systems – choice depends on disease, resources and surveillance objectives</a:t>
            </a:r>
          </a:p>
          <a:p>
            <a:pPr lvl="1"/>
            <a:r>
              <a:rPr lang="en-AU" sz="9600" dirty="0"/>
              <a:t>Passive</a:t>
            </a:r>
          </a:p>
          <a:p>
            <a:pPr lvl="1"/>
            <a:r>
              <a:rPr lang="en-AU" sz="9600" dirty="0"/>
              <a:t>Active</a:t>
            </a:r>
          </a:p>
          <a:p>
            <a:pPr lvl="1"/>
            <a:r>
              <a:rPr lang="en-AU" sz="9600" dirty="0"/>
              <a:t>Sentinel</a:t>
            </a:r>
          </a:p>
          <a:p>
            <a:pPr lvl="1"/>
            <a:r>
              <a:rPr lang="en-AU" sz="9600" dirty="0"/>
              <a:t>Syndromic – indicator/event based surveillance</a:t>
            </a:r>
          </a:p>
          <a:p>
            <a:r>
              <a:rPr lang="en-AU" sz="9600" dirty="0"/>
              <a:t>Key features of effective surveillance</a:t>
            </a:r>
          </a:p>
          <a:p>
            <a:pPr lvl="1"/>
            <a:r>
              <a:rPr lang="en-AU" sz="9600" dirty="0"/>
              <a:t>Practical, consistent, clear case definition and data collection methods</a:t>
            </a:r>
          </a:p>
          <a:p>
            <a:pPr lvl="1"/>
            <a:r>
              <a:rPr lang="en-AU" sz="9600" dirty="0"/>
              <a:t>Timely – data collection, data analysis and interpretation, dissemination of findings</a:t>
            </a:r>
          </a:p>
          <a:p>
            <a:pPr lvl="1"/>
            <a:r>
              <a:rPr lang="en-AU" sz="9600" dirty="0"/>
              <a:t>Not necessarily complete – observing trends</a:t>
            </a:r>
          </a:p>
          <a:p>
            <a:endParaRPr lang="en-AU" sz="3600"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78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Passive Surveillance</a:t>
            </a:r>
          </a:p>
        </p:txBody>
      </p:sp>
      <p:sp>
        <p:nvSpPr>
          <p:cNvPr id="3" name="Text Placeholder 2"/>
          <p:cNvSpPr>
            <a:spLocks noGrp="1"/>
          </p:cNvSpPr>
          <p:nvPr>
            <p:ph type="body" idx="10"/>
          </p:nvPr>
        </p:nvSpPr>
        <p:spPr>
          <a:xfrm>
            <a:off x="901909" y="2521049"/>
            <a:ext cx="15849124" cy="6106716"/>
          </a:xfrm>
        </p:spPr>
        <p:txBody>
          <a:bodyPr>
            <a:normAutofit fontScale="25000" lnSpcReduction="20000"/>
          </a:bodyPr>
          <a:lstStyle/>
          <a:p>
            <a:r>
              <a:rPr lang="en-AU" sz="11200" dirty="0"/>
              <a:t>Most common</a:t>
            </a:r>
          </a:p>
          <a:p>
            <a:r>
              <a:rPr lang="en-AU" sz="11200" dirty="0"/>
              <a:t>Reporting initiated by person who identified case (doctor, laboratory, hospital) by phone, email, </a:t>
            </a:r>
            <a:r>
              <a:rPr lang="en-AU" sz="11200" dirty="0" err="1"/>
              <a:t>electronically</a:t>
            </a:r>
            <a:r>
              <a:rPr lang="en-AU" sz="11200" dirty="0" err="1">
                <a:sym typeface="Wingdings" panose="05000000000000000000" pitchFamily="2" charset="2"/>
              </a:rPr>
              <a:t>state</a:t>
            </a:r>
            <a:r>
              <a:rPr lang="en-AU" sz="11200" dirty="0">
                <a:sym typeface="Wingdings" panose="05000000000000000000" pitchFamily="2" charset="2"/>
              </a:rPr>
              <a:t> health authorities </a:t>
            </a:r>
            <a:r>
              <a:rPr lang="en-AU" sz="11200" dirty="0" err="1">
                <a:sym typeface="Wingdings" panose="05000000000000000000" pitchFamily="2" charset="2"/>
              </a:rPr>
              <a:t>NNDSSquarterly</a:t>
            </a:r>
            <a:r>
              <a:rPr lang="en-AU" sz="11200" dirty="0">
                <a:sym typeface="Wingdings" panose="05000000000000000000" pitchFamily="2" charset="2"/>
              </a:rPr>
              <a:t> reports in CDI, published in gov website weekly, WPRO reporting</a:t>
            </a:r>
            <a:endParaRPr lang="en-AU" sz="11200" dirty="0"/>
          </a:p>
          <a:p>
            <a:r>
              <a:rPr lang="en-AU" sz="11200" dirty="0"/>
              <a:t>Cheaper and easier</a:t>
            </a:r>
          </a:p>
          <a:p>
            <a:r>
              <a:rPr lang="en-AU" sz="11200" dirty="0"/>
              <a:t>Under-estimates the disease burden </a:t>
            </a:r>
          </a:p>
          <a:p>
            <a:r>
              <a:rPr lang="en-AU" sz="11200" dirty="0"/>
              <a:t>Example : Australia’s National Notifiable diseases surveillance system</a:t>
            </a:r>
          </a:p>
          <a:p>
            <a:pPr lvl="1"/>
            <a:r>
              <a:rPr lang="en-AU" sz="11200" dirty="0"/>
              <a:t>Established in 1990</a:t>
            </a:r>
          </a:p>
          <a:p>
            <a:pPr lvl="1"/>
            <a:r>
              <a:rPr lang="en-AU" sz="11200" dirty="0"/>
              <a:t>Derived from state/territory systems</a:t>
            </a:r>
          </a:p>
          <a:p>
            <a:pPr lvl="1"/>
            <a:r>
              <a:rPr lang="en-AU" sz="11200" dirty="0"/>
              <a:t>State legislation determines the disease ~65 diseases</a:t>
            </a:r>
          </a:p>
          <a:p>
            <a:pPr lvl="1"/>
            <a:r>
              <a:rPr lang="en-AU" sz="11200" dirty="0"/>
              <a:t>Standard variation between jurisdictions</a:t>
            </a:r>
          </a:p>
          <a:p>
            <a:pPr lvl="1"/>
            <a:r>
              <a:rPr lang="en-AU" sz="11200" dirty="0"/>
              <a:t>Standard information collected, vary based on disease</a:t>
            </a:r>
          </a:p>
          <a:p>
            <a:pPr lvl="1"/>
            <a:r>
              <a:rPr lang="en-AU" sz="11200" dirty="0"/>
              <a:t>Well defined response guidelines</a:t>
            </a:r>
          </a:p>
          <a:p>
            <a:pPr lvl="1"/>
            <a:r>
              <a:rPr lang="en-AU" sz="11200" dirty="0"/>
              <a:t>interpretation, dissemination of findings</a:t>
            </a:r>
          </a:p>
          <a:p>
            <a:pPr lvl="1"/>
            <a:r>
              <a:rPr lang="en-AU" sz="11200" dirty="0"/>
              <a:t>Not necessarily complete – observing trends</a:t>
            </a:r>
          </a:p>
          <a:p>
            <a:pPr marL="1239872" lvl="1" indent="0">
              <a:buNone/>
            </a:pPr>
            <a:endParaRPr lang="en-AU" dirty="0"/>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815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Active Surveillance</a:t>
            </a:r>
          </a:p>
        </p:txBody>
      </p:sp>
      <p:sp>
        <p:nvSpPr>
          <p:cNvPr id="3" name="Text Placeholder 2"/>
          <p:cNvSpPr>
            <a:spLocks noGrp="1"/>
          </p:cNvSpPr>
          <p:nvPr>
            <p:ph type="body" idx="10"/>
          </p:nvPr>
        </p:nvSpPr>
        <p:spPr>
          <a:xfrm>
            <a:off x="901909" y="2521049"/>
            <a:ext cx="15849124" cy="6106716"/>
          </a:xfrm>
        </p:spPr>
        <p:txBody>
          <a:bodyPr>
            <a:normAutofit fontScale="40000" lnSpcReduction="20000"/>
          </a:bodyPr>
          <a:lstStyle/>
          <a:p>
            <a:r>
              <a:rPr lang="en-AU" dirty="0"/>
              <a:t>Health authority actively solicits reports or data from provider</a:t>
            </a:r>
          </a:p>
          <a:p>
            <a:r>
              <a:rPr lang="en-AU" dirty="0"/>
              <a:t>Used commonly for investigating :</a:t>
            </a:r>
          </a:p>
          <a:p>
            <a:pPr lvl="1"/>
            <a:r>
              <a:rPr lang="en-AU" dirty="0"/>
              <a:t>Epidemics and outbreaks</a:t>
            </a:r>
          </a:p>
          <a:p>
            <a:pPr lvl="1"/>
            <a:r>
              <a:rPr lang="en-AU" dirty="0"/>
              <a:t>Rare and serious diseases</a:t>
            </a:r>
          </a:p>
          <a:p>
            <a:r>
              <a:rPr lang="en-AU" dirty="0"/>
              <a:t>Usually more complete than passive surveillance</a:t>
            </a:r>
          </a:p>
          <a:p>
            <a:r>
              <a:rPr lang="en-AU" dirty="0"/>
              <a:t>Can be expensive and unsustainable</a:t>
            </a:r>
          </a:p>
          <a:p>
            <a:r>
              <a:rPr lang="en-AU" dirty="0"/>
              <a:t>Examples:</a:t>
            </a:r>
          </a:p>
          <a:p>
            <a:pPr lvl="1"/>
            <a:r>
              <a:rPr lang="en-AU" dirty="0"/>
              <a:t>APSU – Australian Paediatric Surveillance Unit (since 1993, rare </a:t>
            </a:r>
            <a:r>
              <a:rPr lang="en-AU" dirty="0" err="1"/>
              <a:t>pediatric</a:t>
            </a:r>
            <a:r>
              <a:rPr lang="en-AU" dirty="0"/>
              <a:t> diseases, monthly report card and questionnaire to doctors)</a:t>
            </a:r>
          </a:p>
          <a:p>
            <a:pPr lvl="1"/>
            <a:r>
              <a:rPr lang="en-AU" dirty="0"/>
              <a:t>Influenza surveillance during pandemic (pandemic influenza 2009 – Australian Health management plan for pandemic phases – thermal imaging to prevent entry of cases, logging temperatures, giving out questionnaires, investigating contacts)</a:t>
            </a:r>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36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Sentinel Surveillance</a:t>
            </a:r>
          </a:p>
        </p:txBody>
      </p:sp>
      <p:sp>
        <p:nvSpPr>
          <p:cNvPr id="3" name="Text Placeholder 2"/>
          <p:cNvSpPr>
            <a:spLocks noGrp="1"/>
          </p:cNvSpPr>
          <p:nvPr>
            <p:ph type="body" idx="10"/>
          </p:nvPr>
        </p:nvSpPr>
        <p:spPr>
          <a:xfrm>
            <a:off x="901909" y="2521049"/>
            <a:ext cx="15849124" cy="6106716"/>
          </a:xfrm>
        </p:spPr>
        <p:txBody>
          <a:bodyPr>
            <a:normAutofit fontScale="32500" lnSpcReduction="20000"/>
          </a:bodyPr>
          <a:lstStyle/>
          <a:p>
            <a:r>
              <a:rPr lang="en-AU" sz="8600" dirty="0"/>
              <a:t>Selected sites or a sample of sites</a:t>
            </a:r>
          </a:p>
          <a:p>
            <a:r>
              <a:rPr lang="en-AU" sz="8600" dirty="0"/>
              <a:t>Used for common but important diseases</a:t>
            </a:r>
          </a:p>
          <a:p>
            <a:pPr lvl="1"/>
            <a:r>
              <a:rPr lang="en-AU" sz="8600" dirty="0"/>
              <a:t>Where workload will be too high for state or national surveillance</a:t>
            </a:r>
          </a:p>
          <a:p>
            <a:r>
              <a:rPr lang="en-AU" sz="8600" dirty="0"/>
              <a:t>Main purpose</a:t>
            </a:r>
          </a:p>
          <a:p>
            <a:pPr lvl="1"/>
            <a:r>
              <a:rPr lang="en-AU" sz="8600" dirty="0"/>
              <a:t>Timely monitoring of large scale trends</a:t>
            </a:r>
          </a:p>
          <a:p>
            <a:pPr lvl="1"/>
            <a:r>
              <a:rPr lang="en-AU" sz="8600" dirty="0"/>
              <a:t>Early warning system</a:t>
            </a:r>
          </a:p>
          <a:p>
            <a:r>
              <a:rPr lang="en-AU" sz="8600" dirty="0"/>
              <a:t>Mainly collect detailed information</a:t>
            </a:r>
          </a:p>
          <a:p>
            <a:r>
              <a:rPr lang="en-AU" sz="8600" dirty="0"/>
              <a:t>Cheaper than active surveillance but less complete and may be biased</a:t>
            </a:r>
          </a:p>
          <a:p>
            <a:r>
              <a:rPr lang="en-AU" sz="8600" dirty="0"/>
              <a:t>Examples:</a:t>
            </a:r>
          </a:p>
          <a:p>
            <a:pPr lvl="1"/>
            <a:r>
              <a:rPr lang="en-AU" sz="8600" dirty="0"/>
              <a:t>APSREN (Australian sentinel practices research network) – commenced 1991, rapid indicator of disease burden in primary care, 2012 – 170 </a:t>
            </a:r>
            <a:r>
              <a:rPr lang="en-AU" sz="8600" dirty="0" err="1"/>
              <a:t>gp</a:t>
            </a:r>
            <a:r>
              <a:rPr lang="en-AU" sz="8600" dirty="0"/>
              <a:t> practices registered, ILI gastro varicella</a:t>
            </a:r>
          </a:p>
          <a:p>
            <a:pPr lvl="1"/>
            <a:r>
              <a:rPr lang="en-AU" sz="8600" dirty="0"/>
              <a:t>WAIVE (WA influenza effectiveness study) – surveillance at 1 children’s hospital, measure influenza burden, annual vaccine effectiveness estimates</a:t>
            </a:r>
            <a:endParaRPr lang="en-AU" sz="3700"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158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A good surveillance system</a:t>
            </a:r>
          </a:p>
        </p:txBody>
      </p:sp>
      <p:sp>
        <p:nvSpPr>
          <p:cNvPr id="3" name="Text Placeholder 2"/>
          <p:cNvSpPr>
            <a:spLocks noGrp="1"/>
          </p:cNvSpPr>
          <p:nvPr>
            <p:ph type="body" idx="10"/>
          </p:nvPr>
        </p:nvSpPr>
        <p:spPr>
          <a:xfrm>
            <a:off x="901909" y="2521049"/>
            <a:ext cx="7486187" cy="6106716"/>
          </a:xfrm>
        </p:spPr>
        <p:txBody>
          <a:bodyPr>
            <a:normAutofit fontScale="40000" lnSpcReduction="20000"/>
          </a:bodyPr>
          <a:lstStyle/>
          <a:p>
            <a:r>
              <a:rPr lang="en-AU" dirty="0"/>
              <a:t>Few missed outbreaks – sensitive</a:t>
            </a:r>
          </a:p>
          <a:p>
            <a:pPr lvl="1"/>
            <a:r>
              <a:rPr lang="en-AU" dirty="0"/>
              <a:t>Using syndromic surveillance</a:t>
            </a:r>
          </a:p>
          <a:p>
            <a:r>
              <a:rPr lang="en-AU" dirty="0"/>
              <a:t>Few false alarms –specific</a:t>
            </a:r>
          </a:p>
          <a:p>
            <a:pPr lvl="1"/>
            <a:r>
              <a:rPr lang="en-AU" dirty="0"/>
              <a:t>Depends on size of outbreaks</a:t>
            </a:r>
          </a:p>
          <a:p>
            <a:pPr lvl="1"/>
            <a:r>
              <a:rPr lang="en-AU" dirty="0"/>
              <a:t>Lab confirmation improves accuracy but takes time</a:t>
            </a:r>
          </a:p>
          <a:p>
            <a:r>
              <a:rPr lang="en-AU" dirty="0"/>
              <a:t>Identified in real time</a:t>
            </a:r>
          </a:p>
          <a:p>
            <a:pPr lvl="1"/>
            <a:r>
              <a:rPr lang="en-AU" dirty="0"/>
              <a:t>Automation – ED surveillance in NSW</a:t>
            </a: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Content Placeholder 6">
            <a:extLst>
              <a:ext uri="{FF2B5EF4-FFF2-40B4-BE49-F238E27FC236}">
                <a16:creationId xmlns:a16="http://schemas.microsoft.com/office/drawing/2014/main" id="{70C31C68-42FA-4C25-BB09-4DF370C20499}"/>
              </a:ext>
            </a:extLst>
          </p:cNvPr>
          <p:cNvPicPr>
            <a:picLocks noChangeAspect="1"/>
          </p:cNvPicPr>
          <p:nvPr/>
        </p:nvPicPr>
        <p:blipFill rotWithShape="1">
          <a:blip r:embed="rId3"/>
          <a:srcRect l="62296" t="15578" r="12832" b="27824"/>
          <a:stretch/>
        </p:blipFill>
        <p:spPr>
          <a:xfrm>
            <a:off x="9531657" y="2178014"/>
            <a:ext cx="7082140" cy="5746786"/>
          </a:xfrm>
          <a:prstGeom prst="rect">
            <a:avLst/>
          </a:prstGeom>
        </p:spPr>
      </p:pic>
      <p:sp>
        <p:nvSpPr>
          <p:cNvPr id="5" name="Content Placeholder 5">
            <a:extLst>
              <a:ext uri="{FF2B5EF4-FFF2-40B4-BE49-F238E27FC236}">
                <a16:creationId xmlns:a16="http://schemas.microsoft.com/office/drawing/2014/main" id="{6C2719CA-2D56-4182-860F-077EB5726E78}"/>
              </a:ext>
            </a:extLst>
          </p:cNvPr>
          <p:cNvSpPr txBox="1">
            <a:spLocks/>
          </p:cNvSpPr>
          <p:nvPr/>
        </p:nvSpPr>
        <p:spPr>
          <a:xfrm>
            <a:off x="8990395" y="8261701"/>
            <a:ext cx="7528989" cy="681611"/>
          </a:xfrm>
          <a:prstGeom prst="rect">
            <a:avLst/>
          </a:prstGeom>
        </p:spPr>
        <p:txBody>
          <a:bodyPr>
            <a:normAutofit fontScale="25000" lnSpcReduction="20000"/>
          </a:bodyPr>
          <a:lstStyle>
            <a:lvl1pPr marL="1102110" indent="-771480" algn="l" rtl="0" eaLnBrk="1" latinLnBrk="0" hangingPunct="1">
              <a:spcBef>
                <a:spcPts val="904"/>
              </a:spcBef>
              <a:buClr>
                <a:schemeClr val="accent3"/>
              </a:buClr>
              <a:buFont typeface="Georgia"/>
              <a:buChar char="•"/>
              <a:defRPr kumimoji="0" sz="8438" kern="1200">
                <a:solidFill>
                  <a:schemeClr val="tx1"/>
                </a:solidFill>
                <a:latin typeface="+mn-lt"/>
                <a:ea typeface="+mn-ea"/>
                <a:cs typeface="+mn-cs"/>
              </a:defRPr>
            </a:lvl1pPr>
            <a:lvl2pPr marL="1983800" indent="-743928" algn="l" rtl="0" eaLnBrk="1" latinLnBrk="0" hangingPunct="1">
              <a:spcBef>
                <a:spcPts val="904"/>
              </a:spcBef>
              <a:buClr>
                <a:schemeClr val="accent2"/>
              </a:buClr>
              <a:buFont typeface="Georgia"/>
              <a:buChar char="▫"/>
              <a:defRPr kumimoji="0" sz="7837" kern="1200">
                <a:solidFill>
                  <a:schemeClr val="accent2"/>
                </a:solidFill>
                <a:latin typeface="+mn-lt"/>
                <a:ea typeface="+mn-ea"/>
                <a:cs typeface="+mn-cs"/>
              </a:defRPr>
            </a:lvl2pPr>
            <a:lvl3pPr marL="2782833" indent="-661268" algn="l" rtl="0" eaLnBrk="1" latinLnBrk="0" hangingPunct="1">
              <a:spcBef>
                <a:spcPts val="904"/>
              </a:spcBef>
              <a:buClr>
                <a:schemeClr val="accent1"/>
              </a:buClr>
              <a:buFont typeface="Wingdings 2"/>
              <a:buChar char=""/>
              <a:defRPr kumimoji="0" sz="7233" kern="1200">
                <a:solidFill>
                  <a:schemeClr val="accent1"/>
                </a:solidFill>
                <a:latin typeface="+mn-lt"/>
                <a:ea typeface="+mn-ea"/>
                <a:cs typeface="+mn-cs"/>
              </a:defRPr>
            </a:lvl3pPr>
            <a:lvl4pPr marL="3554310" indent="-606163" algn="l" rtl="0" eaLnBrk="1" latinLnBrk="0" hangingPunct="1">
              <a:spcBef>
                <a:spcPts val="904"/>
              </a:spcBef>
              <a:buClr>
                <a:schemeClr val="accent1"/>
              </a:buClr>
              <a:buFont typeface="Wingdings 2"/>
              <a:buChar char=""/>
              <a:defRPr kumimoji="0" sz="6633" kern="1200">
                <a:solidFill>
                  <a:schemeClr val="accent1"/>
                </a:solidFill>
                <a:latin typeface="+mn-lt"/>
                <a:ea typeface="+mn-ea"/>
                <a:cs typeface="+mn-cs"/>
              </a:defRPr>
            </a:lvl4pPr>
            <a:lvl5pPr marL="4188023" indent="-551055" algn="l" rtl="0" eaLnBrk="1" latinLnBrk="0" hangingPunct="1">
              <a:spcBef>
                <a:spcPts val="904"/>
              </a:spcBef>
              <a:buClr>
                <a:schemeClr val="accent3"/>
              </a:buClr>
              <a:buFont typeface="Georgia"/>
              <a:buChar char="▫"/>
              <a:defRPr kumimoji="0" sz="6027" kern="1200">
                <a:solidFill>
                  <a:schemeClr val="accent3"/>
                </a:solidFill>
                <a:latin typeface="+mn-lt"/>
                <a:ea typeface="+mn-ea"/>
                <a:cs typeface="+mn-cs"/>
              </a:defRPr>
            </a:lvl5pPr>
            <a:lvl6pPr marL="4849290" indent="-551055" algn="l" rtl="0" eaLnBrk="1" latinLnBrk="0" hangingPunct="1">
              <a:spcBef>
                <a:spcPts val="904"/>
              </a:spcBef>
              <a:buClr>
                <a:schemeClr val="accent3"/>
              </a:buClr>
              <a:buFont typeface="Georgia"/>
              <a:buChar char="▫"/>
              <a:defRPr kumimoji="0" sz="5426" kern="1200">
                <a:solidFill>
                  <a:schemeClr val="accent3"/>
                </a:solidFill>
                <a:latin typeface="+mn-lt"/>
                <a:ea typeface="+mn-ea"/>
                <a:cs typeface="+mn-cs"/>
              </a:defRPr>
            </a:lvl6pPr>
            <a:lvl7pPr marL="5510555" indent="-551055" algn="l" rtl="0" eaLnBrk="1" latinLnBrk="0" hangingPunct="1">
              <a:spcBef>
                <a:spcPts val="904"/>
              </a:spcBef>
              <a:buClr>
                <a:schemeClr val="accent3"/>
              </a:buClr>
              <a:buFont typeface="Georgia"/>
              <a:buChar char="▫"/>
              <a:defRPr kumimoji="0" sz="4822" kern="1200">
                <a:solidFill>
                  <a:schemeClr val="accent3"/>
                </a:solidFill>
                <a:latin typeface="+mn-lt"/>
                <a:ea typeface="+mn-ea"/>
                <a:cs typeface="+mn-cs"/>
              </a:defRPr>
            </a:lvl7pPr>
            <a:lvl8pPr marL="6116718" indent="-551055" algn="l" rtl="0" eaLnBrk="1" latinLnBrk="0" hangingPunct="1">
              <a:spcBef>
                <a:spcPts val="904"/>
              </a:spcBef>
              <a:buClr>
                <a:schemeClr val="accent3"/>
              </a:buClr>
              <a:buFont typeface="Georgia"/>
              <a:buChar char="◦"/>
              <a:defRPr kumimoji="0" sz="4522" kern="1200">
                <a:solidFill>
                  <a:schemeClr val="accent3"/>
                </a:solidFill>
                <a:latin typeface="+mn-lt"/>
                <a:ea typeface="+mn-ea"/>
                <a:cs typeface="+mn-cs"/>
              </a:defRPr>
            </a:lvl8pPr>
            <a:lvl9pPr marL="6750433" indent="-551055" algn="l" rtl="0" eaLnBrk="1" latinLnBrk="0" hangingPunct="1">
              <a:spcBef>
                <a:spcPts val="904"/>
              </a:spcBef>
              <a:buClr>
                <a:schemeClr val="accent3"/>
              </a:buClr>
              <a:buFont typeface="Georgia"/>
              <a:buChar char="◦"/>
              <a:defRPr kumimoji="0" sz="4221" kern="1200" baseline="0">
                <a:solidFill>
                  <a:schemeClr val="accent3"/>
                </a:solidFill>
                <a:latin typeface="+mn-lt"/>
                <a:ea typeface="+mn-ea"/>
                <a:cs typeface="+mn-cs"/>
              </a:defRPr>
            </a:lvl9pPr>
          </a:lstStyle>
          <a:p>
            <a:r>
              <a:rPr lang="en-AU"/>
              <a:t>Guidelines for evaluating public health surveillance systems US CDC https://www.cdc.gov/mmwr/preview/mmwrhtml/rr5013a1.htm</a:t>
            </a:r>
            <a:endParaRPr lang="en-AU" dirty="0"/>
          </a:p>
        </p:txBody>
      </p:sp>
    </p:spTree>
    <p:extLst>
      <p:ext uri="{BB962C8B-B14F-4D97-AF65-F5344CB8AC3E}">
        <p14:creationId xmlns:p14="http://schemas.microsoft.com/office/powerpoint/2010/main" val="1302836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Outline</a:t>
            </a:r>
          </a:p>
        </p:txBody>
      </p:sp>
      <p:sp>
        <p:nvSpPr>
          <p:cNvPr id="3" name="Text Placeholder 2"/>
          <p:cNvSpPr>
            <a:spLocks noGrp="1"/>
          </p:cNvSpPr>
          <p:nvPr>
            <p:ph type="body" idx="10"/>
          </p:nvPr>
        </p:nvSpPr>
        <p:spPr>
          <a:xfrm>
            <a:off x="901909" y="2521049"/>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pPr>
              <a:buFont typeface="+mj-lt"/>
              <a:buAutoNum type="arabicPeriod"/>
            </a:pPr>
            <a:r>
              <a:rPr lang="en-AU" sz="4400" b="1" dirty="0">
                <a:latin typeface="Arial" panose="020B0604020202020204" pitchFamily="34" charset="0"/>
                <a:cs typeface="Arial" panose="020B0604020202020204" pitchFamily="34" charset="0"/>
              </a:rPr>
              <a:t>Introduction: </a:t>
            </a:r>
          </a:p>
          <a:p>
            <a:pPr marL="1239872" lvl="1" indent="0">
              <a:buNone/>
            </a:pPr>
            <a:r>
              <a:rPr lang="en-AU" sz="3799" b="1" dirty="0">
                <a:latin typeface="Arial" panose="020B0604020202020204" pitchFamily="34" charset="0"/>
                <a:cs typeface="Arial" panose="020B0604020202020204" pitchFamily="34" charset="0"/>
              </a:rPr>
              <a:t>About ISER</a:t>
            </a:r>
          </a:p>
          <a:p>
            <a:pPr>
              <a:buFont typeface="+mj-lt"/>
              <a:buAutoNum type="arabicPeriod"/>
            </a:pPr>
            <a:r>
              <a:rPr lang="en-AU" sz="4400" b="1" dirty="0">
                <a:latin typeface="Arial" panose="020B0604020202020204" pitchFamily="34" charset="0"/>
                <a:cs typeface="Arial" panose="020B0604020202020204" pitchFamily="34" charset="0"/>
              </a:rPr>
              <a:t>Background on infectious diseases: </a:t>
            </a:r>
          </a:p>
          <a:p>
            <a:pPr marL="1239872" lvl="1" indent="0">
              <a:buNone/>
            </a:pPr>
            <a:r>
              <a:rPr lang="en-AU" sz="3799" b="1" dirty="0">
                <a:latin typeface="Arial" panose="020B0604020202020204" pitchFamily="34" charset="0"/>
                <a:cs typeface="Arial" panose="020B0604020202020204" pitchFamily="34" charset="0"/>
              </a:rPr>
              <a:t>Emerging and re-emerging diseases, epidemics, surveillance</a:t>
            </a:r>
          </a:p>
          <a:p>
            <a:pPr>
              <a:buFont typeface="+mj-lt"/>
              <a:buAutoNum type="arabicPeriod"/>
            </a:pPr>
            <a:r>
              <a:rPr lang="en-AU" sz="4400" b="1" dirty="0" err="1">
                <a:latin typeface="Arial" panose="020B0604020202020204" pitchFamily="34" charset="0"/>
                <a:cs typeface="Arial" panose="020B0604020202020204" pitchFamily="34" charset="0"/>
              </a:rPr>
              <a:t>EpiWatch</a:t>
            </a:r>
            <a:r>
              <a:rPr lang="en-AU" sz="4400" b="1" dirty="0">
                <a:latin typeface="Arial" panose="020B0604020202020204" pitchFamily="34" charset="0"/>
                <a:cs typeface="Arial" panose="020B0604020202020204" pitchFamily="34" charset="0"/>
              </a:rPr>
              <a:t>: </a:t>
            </a:r>
          </a:p>
          <a:p>
            <a:pPr marL="1239872" lvl="1" indent="0">
              <a:buNone/>
            </a:pPr>
            <a:r>
              <a:rPr lang="en-AU" sz="3799" b="1" dirty="0">
                <a:latin typeface="Arial" panose="020B0604020202020204" pitchFamily="34" charset="0"/>
                <a:cs typeface="Arial" panose="020B0604020202020204" pitchFamily="34" charset="0"/>
              </a:rPr>
              <a:t>Overview, search strategy, stakeholder expectations</a:t>
            </a:r>
          </a:p>
          <a:p>
            <a:pPr>
              <a:buFont typeface="+mj-lt"/>
              <a:buAutoNum type="arabicPeriod"/>
            </a:pPr>
            <a:r>
              <a:rPr lang="en-AU" sz="4400" b="1" dirty="0">
                <a:latin typeface="Arial" panose="020B0604020202020204" pitchFamily="34" charset="0"/>
                <a:cs typeface="Arial" panose="020B0604020202020204" pitchFamily="34" charset="0"/>
              </a:rPr>
              <a:t>Conclusion</a:t>
            </a:r>
            <a:endParaRPr lang="en-AU" sz="4000"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9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Objectives of disease surveillance</a:t>
            </a:r>
          </a:p>
        </p:txBody>
      </p:sp>
      <p:sp>
        <p:nvSpPr>
          <p:cNvPr id="3" name="Text Placeholder 2"/>
          <p:cNvSpPr>
            <a:spLocks noGrp="1"/>
          </p:cNvSpPr>
          <p:nvPr>
            <p:ph type="body" idx="10"/>
          </p:nvPr>
        </p:nvSpPr>
        <p:spPr>
          <a:xfrm>
            <a:off x="901909" y="2521049"/>
            <a:ext cx="15849124" cy="6106716"/>
          </a:xfrm>
        </p:spPr>
        <p:txBody>
          <a:bodyPr>
            <a:normAutofit fontScale="40000" lnSpcReduction="20000"/>
          </a:bodyPr>
          <a:lstStyle/>
          <a:p>
            <a:r>
              <a:rPr lang="en-AU" dirty="0"/>
              <a:t>Overall aim: Disease control and prevention</a:t>
            </a:r>
          </a:p>
          <a:p>
            <a:pPr lvl="1"/>
            <a:r>
              <a:rPr lang="en-AU" dirty="0"/>
              <a:t>Measure occurrence and burden</a:t>
            </a:r>
          </a:p>
          <a:p>
            <a:pPr lvl="1"/>
            <a:r>
              <a:rPr lang="en-AU" dirty="0"/>
              <a:t>Who is most at risk (person, place, time?)</a:t>
            </a:r>
          </a:p>
          <a:p>
            <a:r>
              <a:rPr lang="en-AU" dirty="0"/>
              <a:t>Detect trends</a:t>
            </a:r>
          </a:p>
          <a:p>
            <a:pPr lvl="1"/>
            <a:r>
              <a:rPr lang="en-AU" dirty="0"/>
              <a:t>Is disease risk changing over time?</a:t>
            </a:r>
          </a:p>
          <a:p>
            <a:pPr lvl="1"/>
            <a:r>
              <a:rPr lang="en-AU" dirty="0"/>
              <a:t>Is there an outbreak?</a:t>
            </a:r>
          </a:p>
          <a:p>
            <a:r>
              <a:rPr lang="en-AU" dirty="0"/>
              <a:t>Evaluate and guide control measures</a:t>
            </a:r>
          </a:p>
          <a:p>
            <a:r>
              <a:rPr lang="en-AU" dirty="0"/>
              <a:t>Detect changes in the infectious agent</a:t>
            </a:r>
          </a:p>
          <a:p>
            <a:pPr lvl="1"/>
            <a:r>
              <a:rPr lang="en-AU" dirty="0"/>
              <a:t>New strain vs continuous transmission of same strain</a:t>
            </a:r>
          </a:p>
          <a:p>
            <a:pPr lvl="1"/>
            <a:r>
              <a:rPr lang="en-AU" dirty="0"/>
              <a:t>Resistance to treatment</a:t>
            </a:r>
          </a:p>
          <a:p>
            <a:r>
              <a:rPr lang="en-AU" dirty="0"/>
              <a:t>Generate hypothesis for research studies</a:t>
            </a:r>
          </a:p>
          <a:p>
            <a:r>
              <a:rPr lang="en-AU" dirty="0"/>
              <a:t>Guide policy and planning</a:t>
            </a: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35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Syndromic Surveillance </a:t>
            </a:r>
          </a:p>
        </p:txBody>
      </p:sp>
      <p:sp>
        <p:nvSpPr>
          <p:cNvPr id="3" name="Text Placeholder 2"/>
          <p:cNvSpPr>
            <a:spLocks noGrp="1"/>
          </p:cNvSpPr>
          <p:nvPr>
            <p:ph type="body" idx="10"/>
          </p:nvPr>
        </p:nvSpPr>
        <p:spPr>
          <a:xfrm>
            <a:off x="880507" y="2191865"/>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r>
              <a:rPr lang="en-AU" sz="3600" dirty="0"/>
              <a:t>Refers to methods relying on detection of individual and population health indicators that are discernible before confirmed diagnoses are made.</a:t>
            </a:r>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F727C45-2D23-456B-9CD0-851200014279}"/>
              </a:ext>
            </a:extLst>
          </p:cNvPr>
          <p:cNvPicPr>
            <a:picLocks noChangeAspect="1"/>
          </p:cNvPicPr>
          <p:nvPr/>
        </p:nvPicPr>
        <p:blipFill rotWithShape="1">
          <a:blip r:embed="rId2"/>
          <a:srcRect l="52407" t="23745" r="22963" b="30494"/>
          <a:stretch/>
        </p:blipFill>
        <p:spPr>
          <a:xfrm>
            <a:off x="1947672" y="4690340"/>
            <a:ext cx="10902696" cy="4382135"/>
          </a:xfrm>
          <a:prstGeom prst="rect">
            <a:avLst/>
          </a:prstGeom>
        </p:spPr>
      </p:pic>
      <p:sp>
        <p:nvSpPr>
          <p:cNvPr id="5" name="Content Placeholder 4">
            <a:extLst>
              <a:ext uri="{FF2B5EF4-FFF2-40B4-BE49-F238E27FC236}">
                <a16:creationId xmlns:a16="http://schemas.microsoft.com/office/drawing/2014/main" id="{7404CE8E-34F2-4BCB-B2EA-EFB59E4E5D9C}"/>
              </a:ext>
            </a:extLst>
          </p:cNvPr>
          <p:cNvSpPr txBox="1">
            <a:spLocks/>
          </p:cNvSpPr>
          <p:nvPr/>
        </p:nvSpPr>
        <p:spPr>
          <a:xfrm>
            <a:off x="2249186" y="8974272"/>
            <a:ext cx="11668347" cy="448469"/>
          </a:xfrm>
          <a:prstGeom prst="rect">
            <a:avLst/>
          </a:prstGeom>
        </p:spPr>
        <p:txBody>
          <a:bodyPr>
            <a:noAutofit/>
          </a:bodyPr>
          <a:lstStyle>
            <a:lvl1pPr marL="1102110" indent="-771480" algn="l" rtl="0" eaLnBrk="1" latinLnBrk="0" hangingPunct="1">
              <a:spcBef>
                <a:spcPts val="904"/>
              </a:spcBef>
              <a:buClr>
                <a:schemeClr val="accent3"/>
              </a:buClr>
              <a:buFont typeface="Georgia"/>
              <a:buChar char="•"/>
              <a:defRPr kumimoji="0" sz="8438" kern="1200">
                <a:solidFill>
                  <a:schemeClr val="tx1"/>
                </a:solidFill>
                <a:latin typeface="+mn-lt"/>
                <a:ea typeface="+mn-ea"/>
                <a:cs typeface="+mn-cs"/>
              </a:defRPr>
            </a:lvl1pPr>
            <a:lvl2pPr marL="1983800" indent="-743928" algn="l" rtl="0" eaLnBrk="1" latinLnBrk="0" hangingPunct="1">
              <a:spcBef>
                <a:spcPts val="904"/>
              </a:spcBef>
              <a:buClr>
                <a:schemeClr val="accent2"/>
              </a:buClr>
              <a:buFont typeface="Georgia"/>
              <a:buChar char="▫"/>
              <a:defRPr kumimoji="0" sz="7837" kern="1200">
                <a:solidFill>
                  <a:schemeClr val="accent2"/>
                </a:solidFill>
                <a:latin typeface="+mn-lt"/>
                <a:ea typeface="+mn-ea"/>
                <a:cs typeface="+mn-cs"/>
              </a:defRPr>
            </a:lvl2pPr>
            <a:lvl3pPr marL="2782833" indent="-661268" algn="l" rtl="0" eaLnBrk="1" latinLnBrk="0" hangingPunct="1">
              <a:spcBef>
                <a:spcPts val="904"/>
              </a:spcBef>
              <a:buClr>
                <a:schemeClr val="accent1"/>
              </a:buClr>
              <a:buFont typeface="Wingdings 2"/>
              <a:buChar char=""/>
              <a:defRPr kumimoji="0" sz="7233" kern="1200">
                <a:solidFill>
                  <a:schemeClr val="accent1"/>
                </a:solidFill>
                <a:latin typeface="+mn-lt"/>
                <a:ea typeface="+mn-ea"/>
                <a:cs typeface="+mn-cs"/>
              </a:defRPr>
            </a:lvl3pPr>
            <a:lvl4pPr marL="3554310" indent="-606163" algn="l" rtl="0" eaLnBrk="1" latinLnBrk="0" hangingPunct="1">
              <a:spcBef>
                <a:spcPts val="904"/>
              </a:spcBef>
              <a:buClr>
                <a:schemeClr val="accent1"/>
              </a:buClr>
              <a:buFont typeface="Wingdings 2"/>
              <a:buChar char=""/>
              <a:defRPr kumimoji="0" sz="6633" kern="1200">
                <a:solidFill>
                  <a:schemeClr val="accent1"/>
                </a:solidFill>
                <a:latin typeface="+mn-lt"/>
                <a:ea typeface="+mn-ea"/>
                <a:cs typeface="+mn-cs"/>
              </a:defRPr>
            </a:lvl4pPr>
            <a:lvl5pPr marL="4188023" indent="-551055" algn="l" rtl="0" eaLnBrk="1" latinLnBrk="0" hangingPunct="1">
              <a:spcBef>
                <a:spcPts val="904"/>
              </a:spcBef>
              <a:buClr>
                <a:schemeClr val="accent3"/>
              </a:buClr>
              <a:buFont typeface="Georgia"/>
              <a:buChar char="▫"/>
              <a:defRPr kumimoji="0" sz="6027" kern="1200">
                <a:solidFill>
                  <a:schemeClr val="accent3"/>
                </a:solidFill>
                <a:latin typeface="+mn-lt"/>
                <a:ea typeface="+mn-ea"/>
                <a:cs typeface="+mn-cs"/>
              </a:defRPr>
            </a:lvl5pPr>
            <a:lvl6pPr marL="4849290" indent="-551055" algn="l" rtl="0" eaLnBrk="1" latinLnBrk="0" hangingPunct="1">
              <a:spcBef>
                <a:spcPts val="904"/>
              </a:spcBef>
              <a:buClr>
                <a:schemeClr val="accent3"/>
              </a:buClr>
              <a:buFont typeface="Georgia"/>
              <a:buChar char="▫"/>
              <a:defRPr kumimoji="0" sz="5426" kern="1200">
                <a:solidFill>
                  <a:schemeClr val="accent3"/>
                </a:solidFill>
                <a:latin typeface="+mn-lt"/>
                <a:ea typeface="+mn-ea"/>
                <a:cs typeface="+mn-cs"/>
              </a:defRPr>
            </a:lvl6pPr>
            <a:lvl7pPr marL="5510555" indent="-551055" algn="l" rtl="0" eaLnBrk="1" latinLnBrk="0" hangingPunct="1">
              <a:spcBef>
                <a:spcPts val="904"/>
              </a:spcBef>
              <a:buClr>
                <a:schemeClr val="accent3"/>
              </a:buClr>
              <a:buFont typeface="Georgia"/>
              <a:buChar char="▫"/>
              <a:defRPr kumimoji="0" sz="4822" kern="1200">
                <a:solidFill>
                  <a:schemeClr val="accent3"/>
                </a:solidFill>
                <a:latin typeface="+mn-lt"/>
                <a:ea typeface="+mn-ea"/>
                <a:cs typeface="+mn-cs"/>
              </a:defRPr>
            </a:lvl7pPr>
            <a:lvl8pPr marL="6116718" indent="-551055" algn="l" rtl="0" eaLnBrk="1" latinLnBrk="0" hangingPunct="1">
              <a:spcBef>
                <a:spcPts val="904"/>
              </a:spcBef>
              <a:buClr>
                <a:schemeClr val="accent3"/>
              </a:buClr>
              <a:buFont typeface="Georgia"/>
              <a:buChar char="◦"/>
              <a:defRPr kumimoji="0" sz="4522" kern="1200">
                <a:solidFill>
                  <a:schemeClr val="accent3"/>
                </a:solidFill>
                <a:latin typeface="+mn-lt"/>
                <a:ea typeface="+mn-ea"/>
                <a:cs typeface="+mn-cs"/>
              </a:defRPr>
            </a:lvl8pPr>
            <a:lvl9pPr marL="6750433" indent="-551055" algn="l" rtl="0" eaLnBrk="1" latinLnBrk="0" hangingPunct="1">
              <a:spcBef>
                <a:spcPts val="904"/>
              </a:spcBef>
              <a:buClr>
                <a:schemeClr val="accent3"/>
              </a:buClr>
              <a:buFont typeface="Georgia"/>
              <a:buChar char="◦"/>
              <a:defRPr kumimoji="0" sz="4221" kern="1200" baseline="0">
                <a:solidFill>
                  <a:schemeClr val="accent3"/>
                </a:solidFill>
                <a:latin typeface="+mn-lt"/>
                <a:ea typeface="+mn-ea"/>
                <a:cs typeface="+mn-cs"/>
              </a:defRPr>
            </a:lvl9pPr>
          </a:lstStyle>
          <a:p>
            <a:pPr marL="330630" indent="0">
              <a:buNone/>
            </a:pPr>
            <a:r>
              <a:rPr lang="en-AU" sz="1800" dirty="0"/>
              <a:t>Henning, K. J. (2004). What is syndromic surveillance?. </a:t>
            </a:r>
            <a:r>
              <a:rPr lang="en-AU" sz="1800" i="1" dirty="0"/>
              <a:t>Morbidity and mortality weekly report</a:t>
            </a:r>
            <a:r>
              <a:rPr lang="en-AU" sz="1800" dirty="0"/>
              <a:t>, 7-11 https://www.cdc.gov/mmwr/preview/mmwrhtml/su5301a3.htm.</a:t>
            </a:r>
          </a:p>
        </p:txBody>
      </p:sp>
    </p:spTree>
    <p:extLst>
      <p:ext uri="{BB962C8B-B14F-4D97-AF65-F5344CB8AC3E}">
        <p14:creationId xmlns:p14="http://schemas.microsoft.com/office/powerpoint/2010/main" val="412544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Using digital data streams</a:t>
            </a:r>
          </a:p>
        </p:txBody>
      </p:sp>
      <p:sp>
        <p:nvSpPr>
          <p:cNvPr id="3" name="Text Placeholder 2"/>
          <p:cNvSpPr>
            <a:spLocks noGrp="1"/>
          </p:cNvSpPr>
          <p:nvPr>
            <p:ph type="body" idx="10"/>
          </p:nvPr>
        </p:nvSpPr>
        <p:spPr>
          <a:xfrm>
            <a:off x="901909" y="2029615"/>
            <a:ext cx="15849124" cy="6106716"/>
          </a:xfrm>
        </p:spPr>
        <p:txBody>
          <a:bodyPr>
            <a:normAutofit fontScale="25000" lnSpcReduction="20000"/>
          </a:bodyPr>
          <a:lstStyle/>
          <a:p>
            <a:pPr marL="0" lvl="1" indent="0" algn="just">
              <a:buNone/>
            </a:pPr>
            <a:endParaRPr lang="en-AU" sz="4000" dirty="0">
              <a:latin typeface="Arial" panose="020B0604020202020204" pitchFamily="34" charset="0"/>
              <a:cs typeface="Arial" panose="020B0604020202020204" pitchFamily="34" charset="0"/>
            </a:endParaRPr>
          </a:p>
          <a:p>
            <a:r>
              <a:rPr lang="en-AU" sz="11200" dirty="0"/>
              <a:t>Planning and resource allocation depends on situational awareness</a:t>
            </a:r>
          </a:p>
          <a:p>
            <a:pPr lvl="1"/>
            <a:r>
              <a:rPr lang="en-AU" sz="11200" dirty="0"/>
              <a:t>Information usually comes from traditional surveillance methods – </a:t>
            </a:r>
            <a:r>
              <a:rPr lang="en-AU" sz="11200" dirty="0" err="1"/>
              <a:t>Gp</a:t>
            </a:r>
            <a:r>
              <a:rPr lang="en-AU" sz="11200" dirty="0"/>
              <a:t> reporting of patients they see with influenza like illness, hospital databases</a:t>
            </a:r>
          </a:p>
          <a:p>
            <a:r>
              <a:rPr lang="en-AU" sz="11200" dirty="0"/>
              <a:t>Stakeholders may not have access to accurate information in real time</a:t>
            </a:r>
          </a:p>
          <a:p>
            <a:r>
              <a:rPr lang="en-AU" sz="11200" dirty="0"/>
              <a:t>Need to look for surrogates that could be close enough to make forecasts and in timely fashion for planning purposes</a:t>
            </a:r>
          </a:p>
          <a:p>
            <a:r>
              <a:rPr lang="en-AU" sz="11200" dirty="0"/>
              <a:t>Novel digital data streams – generated by human activities and can provide free, timely and highly contextual information about disease indicators</a:t>
            </a:r>
          </a:p>
          <a:p>
            <a:pPr lvl="1"/>
            <a:r>
              <a:rPr lang="en-AU" sz="11200" dirty="0"/>
              <a:t>Examples – online news websites, online disease reporting websites, twitter </a:t>
            </a:r>
          </a:p>
          <a:p>
            <a:pPr lvl="1"/>
            <a:r>
              <a:rPr lang="en-AU" sz="11200" dirty="0"/>
              <a:t>Culture specific, location specific etc</a:t>
            </a:r>
          </a:p>
          <a:p>
            <a:pPr lvl="1"/>
            <a:r>
              <a:rPr lang="en-AU" sz="11200" dirty="0"/>
              <a:t>Disadvantages</a:t>
            </a:r>
          </a:p>
          <a:p>
            <a:pPr lvl="2"/>
            <a:r>
              <a:rPr lang="en-AU" sz="9600" dirty="0"/>
              <a:t>A lot of noise</a:t>
            </a:r>
          </a:p>
          <a:p>
            <a:pPr lvl="2"/>
            <a:r>
              <a:rPr lang="en-AU" sz="9600" dirty="0"/>
              <a:t> do not include specific details of disease transmission</a:t>
            </a:r>
          </a:p>
          <a:p>
            <a:pPr lvl="1"/>
            <a:r>
              <a:rPr lang="en-AU" sz="11200" dirty="0"/>
              <a:t>Advantages </a:t>
            </a:r>
          </a:p>
          <a:p>
            <a:pPr lvl="2"/>
            <a:r>
              <a:rPr lang="en-AU" sz="9600" dirty="0"/>
              <a:t>Location specific</a:t>
            </a:r>
          </a:p>
          <a:p>
            <a:pPr lvl="2"/>
            <a:r>
              <a:rPr lang="en-AU" sz="9600" dirty="0"/>
              <a:t>Large volume of data</a:t>
            </a:r>
          </a:p>
          <a:p>
            <a:pPr lvl="2"/>
            <a:r>
              <a:rPr lang="en-AU" sz="9600" dirty="0"/>
              <a:t>Free, open source data</a:t>
            </a:r>
          </a:p>
          <a:p>
            <a:pPr lvl="2"/>
            <a:r>
              <a:rPr lang="en-AU" sz="9600" dirty="0"/>
              <a:t>Real-time access</a:t>
            </a: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44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err="1">
                <a:latin typeface="Arial" panose="020B0604020202020204" pitchFamily="34" charset="0"/>
                <a:cs typeface="Arial" panose="020B0604020202020204" pitchFamily="34" charset="0"/>
              </a:rPr>
              <a:t>EpiWatch</a:t>
            </a:r>
            <a:r>
              <a:rPr lang="en-AU" sz="6933" b="1" dirty="0">
                <a:latin typeface="Arial" panose="020B0604020202020204" pitchFamily="34" charset="0"/>
                <a:cs typeface="Arial" panose="020B0604020202020204" pitchFamily="34" charset="0"/>
              </a:rPr>
              <a:t> - Overview</a:t>
            </a:r>
          </a:p>
        </p:txBody>
      </p:sp>
      <p:sp>
        <p:nvSpPr>
          <p:cNvPr id="3" name="Text Placeholder 2"/>
          <p:cNvSpPr>
            <a:spLocks noGrp="1"/>
          </p:cNvSpPr>
          <p:nvPr>
            <p:ph type="body" idx="10"/>
          </p:nvPr>
        </p:nvSpPr>
        <p:spPr>
          <a:xfrm>
            <a:off x="901909" y="2521049"/>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pPr marL="0" lvl="1" indent="0" algn="just">
              <a:buNone/>
            </a:pPr>
            <a:r>
              <a:rPr lang="en-AU" sz="2800" dirty="0">
                <a:solidFill>
                  <a:schemeClr val="tx1"/>
                </a:solidFill>
              </a:rPr>
              <a:t>An observatory that monitors and provide rapid critical analysis of global outbreaks and epidemics of public health significance using only publicly available sources</a:t>
            </a:r>
          </a:p>
          <a:p>
            <a:pPr marL="395649" lvl="1" indent="-395649" algn="just"/>
            <a:endParaRPr lang="en-AU" sz="2800" dirty="0">
              <a:solidFill>
                <a:schemeClr val="tx1"/>
              </a:solidFill>
            </a:endParaRPr>
          </a:p>
          <a:p>
            <a:pPr lvl="1">
              <a:lnSpc>
                <a:spcPct val="80000"/>
              </a:lnSpc>
            </a:pPr>
            <a:r>
              <a:rPr lang="en-AU" sz="2800" dirty="0"/>
              <a:t>&gt;6000 entries beginning from August 2016</a:t>
            </a:r>
          </a:p>
          <a:p>
            <a:pPr lvl="1">
              <a:lnSpc>
                <a:spcPct val="80000"/>
              </a:lnSpc>
            </a:pPr>
            <a:r>
              <a:rPr lang="en-AU" sz="2800" dirty="0"/>
              <a:t>Information collected (Meta-data)</a:t>
            </a:r>
          </a:p>
          <a:p>
            <a:pPr lvl="2">
              <a:lnSpc>
                <a:spcPct val="80000"/>
              </a:lnSpc>
            </a:pPr>
            <a:r>
              <a:rPr lang="en-AU" sz="2196" dirty="0"/>
              <a:t>Example: Date of report, disease, location, summary of news, link, number of cases, number of deaths, symptoms reported, number of suspected cases, number of laboratory-confirmed cases, response and control activities</a:t>
            </a:r>
          </a:p>
          <a:p>
            <a:pPr lvl="1">
              <a:lnSpc>
                <a:spcPct val="80000"/>
              </a:lnSpc>
            </a:pPr>
            <a:r>
              <a:rPr lang="en-AU" sz="2800" dirty="0"/>
              <a:t>&gt; descriptive data, +analysis</a:t>
            </a:r>
            <a:endParaRPr lang="en-AU" sz="2196" dirty="0"/>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78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Outbreak alerts</a:t>
            </a:r>
          </a:p>
        </p:txBody>
      </p:sp>
      <p:sp>
        <p:nvSpPr>
          <p:cNvPr id="3" name="Text Placeholder 2"/>
          <p:cNvSpPr>
            <a:spLocks noGrp="1"/>
          </p:cNvSpPr>
          <p:nvPr>
            <p:ph type="body" idx="10"/>
          </p:nvPr>
        </p:nvSpPr>
        <p:spPr>
          <a:xfrm>
            <a:off x="901909" y="2521049"/>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pPr marL="380991" indent="-380991"/>
            <a:r>
              <a:rPr lang="en-AU" sz="2800" dirty="0"/>
              <a:t>Outbreak alerts are provided daily by our team of Post-doctoral researchers, students &amp; interns</a:t>
            </a:r>
          </a:p>
          <a:p>
            <a:pPr marL="380991" indent="-380991"/>
            <a:r>
              <a:rPr lang="en-AU" sz="2800" dirty="0"/>
              <a:t>Scanning of outbreaks using pre-defined search strategies with semi-automated queries to google news</a:t>
            </a:r>
          </a:p>
          <a:p>
            <a:pPr marL="380991" indent="-380991"/>
            <a:r>
              <a:rPr lang="en-AU" sz="2800" dirty="0"/>
              <a:t>Human intervention ensures high specificity and relevance rather than absolute volume</a:t>
            </a:r>
          </a:p>
          <a:p>
            <a:pPr marL="380991" indent="-380991"/>
            <a:r>
              <a:rPr lang="en-AU" sz="2800" dirty="0">
                <a:solidFill>
                  <a:srgbClr val="FF0000"/>
                </a:solidFill>
                <a:hlinkClick r:id="rId2">
                  <a:extLst>
                    <a:ext uri="{A12FA001-AC4F-418D-AE19-62706E023703}">
                      <ahyp:hlinkClr xmlns:ahyp="http://schemas.microsoft.com/office/drawing/2018/hyperlinkcolor" val="tx"/>
                    </a:ext>
                  </a:extLst>
                </a:hlinkClick>
              </a:rPr>
              <a:t>https://iser.med.unsw.edu.au/epi-watch-outbreak-alerts</a:t>
            </a:r>
            <a:endParaRPr lang="en-AU" sz="2800" dirty="0">
              <a:solidFill>
                <a:srgbClr val="FF0000"/>
              </a:solidFill>
            </a:endParaRPr>
          </a:p>
          <a:p>
            <a:pPr marL="330630" indent="0">
              <a:buNone/>
            </a:pPr>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535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Search Strategy</a:t>
            </a:r>
          </a:p>
        </p:txBody>
      </p:sp>
      <p:sp>
        <p:nvSpPr>
          <p:cNvPr id="3" name="Text Placeholder 2"/>
          <p:cNvSpPr>
            <a:spLocks noGrp="1"/>
          </p:cNvSpPr>
          <p:nvPr>
            <p:ph type="body" idx="10"/>
          </p:nvPr>
        </p:nvSpPr>
        <p:spPr>
          <a:xfrm>
            <a:off x="901909" y="2521049"/>
            <a:ext cx="15849124" cy="6106716"/>
          </a:xfrm>
        </p:spPr>
        <p:txBody>
          <a:bodyPr>
            <a:normAutofit/>
          </a:bodyPr>
          <a:lstStyle/>
          <a:p>
            <a:pPr marL="0" indent="0"/>
            <a:r>
              <a:rPr lang="en-US" sz="2800" dirty="0"/>
              <a:t>Sources:</a:t>
            </a:r>
          </a:p>
          <a:p>
            <a:pPr lvl="1">
              <a:lnSpc>
                <a:spcPct val="80000"/>
              </a:lnSpc>
            </a:pPr>
            <a:r>
              <a:rPr lang="en-US" sz="2800" dirty="0" err="1">
                <a:solidFill>
                  <a:schemeClr val="tx1"/>
                </a:solidFill>
              </a:rPr>
              <a:t>Promed</a:t>
            </a:r>
            <a:r>
              <a:rPr lang="en-US" sz="2800" dirty="0">
                <a:solidFill>
                  <a:schemeClr val="tx1"/>
                </a:solidFill>
              </a:rPr>
              <a:t> – </a:t>
            </a:r>
            <a:r>
              <a:rPr lang="en-US" sz="2800" dirty="0">
                <a:hlinkClick r:id="rId2">
                  <a:extLst>
                    <a:ext uri="{A12FA001-AC4F-418D-AE19-62706E023703}">
                      <ahyp:hlinkClr xmlns:ahyp="http://schemas.microsoft.com/office/drawing/2018/hyperlinkcolor" val="tx"/>
                    </a:ext>
                  </a:extLst>
                </a:hlinkClick>
              </a:rPr>
              <a:t>http://www.promedmail.org/</a:t>
            </a:r>
            <a:r>
              <a:rPr lang="en-US" sz="2800" dirty="0"/>
              <a:t> </a:t>
            </a:r>
            <a:endParaRPr lang="en-AU" sz="2800" dirty="0"/>
          </a:p>
          <a:p>
            <a:pPr lvl="1">
              <a:lnSpc>
                <a:spcPct val="80000"/>
              </a:lnSpc>
            </a:pPr>
            <a:r>
              <a:rPr lang="en-US" sz="2800" dirty="0">
                <a:solidFill>
                  <a:schemeClr val="tx1"/>
                </a:solidFill>
              </a:rPr>
              <a:t>Outbreak news today – </a:t>
            </a:r>
            <a:r>
              <a:rPr lang="en-US" sz="2800" dirty="0">
                <a:hlinkClick r:id="rId3">
                  <a:extLst>
                    <a:ext uri="{A12FA001-AC4F-418D-AE19-62706E023703}">
                      <ahyp:hlinkClr xmlns:ahyp="http://schemas.microsoft.com/office/drawing/2018/hyperlinkcolor" val="tx"/>
                    </a:ext>
                  </a:extLst>
                </a:hlinkClick>
              </a:rPr>
              <a:t>http://outbreaknewstoday.com/ </a:t>
            </a:r>
            <a:endParaRPr lang="en-AU" sz="2800" dirty="0"/>
          </a:p>
          <a:p>
            <a:pPr lvl="1">
              <a:lnSpc>
                <a:spcPct val="80000"/>
              </a:lnSpc>
            </a:pPr>
            <a:r>
              <a:rPr lang="en-US" sz="2800" dirty="0">
                <a:solidFill>
                  <a:schemeClr val="tx1"/>
                </a:solidFill>
              </a:rPr>
              <a:t>Center for Infectious Disease Research and Policy (CIDRAP) – </a:t>
            </a:r>
            <a:r>
              <a:rPr lang="en-US" sz="2800" dirty="0">
                <a:hlinkClick r:id="rId4">
                  <a:extLst>
                    <a:ext uri="{A12FA001-AC4F-418D-AE19-62706E023703}">
                      <ahyp:hlinkClr xmlns:ahyp="http://schemas.microsoft.com/office/drawing/2018/hyperlinkcolor" val="tx"/>
                    </a:ext>
                  </a:extLst>
                </a:hlinkClick>
              </a:rPr>
              <a:t>http://www.cidrap.umn.edu/</a:t>
            </a:r>
            <a:r>
              <a:rPr lang="en-US" sz="2800" dirty="0"/>
              <a:t> </a:t>
            </a:r>
            <a:endParaRPr lang="en-AU" sz="2800" dirty="0"/>
          </a:p>
          <a:p>
            <a:pPr lvl="1">
              <a:lnSpc>
                <a:spcPct val="80000"/>
              </a:lnSpc>
            </a:pPr>
            <a:r>
              <a:rPr lang="en-US" sz="2800" dirty="0">
                <a:solidFill>
                  <a:schemeClr val="tx1"/>
                </a:solidFill>
              </a:rPr>
              <a:t>CDC outbreaks (Local and international) – </a:t>
            </a:r>
            <a:r>
              <a:rPr lang="en-US" sz="2800" dirty="0">
                <a:hlinkClick r:id="rId5">
                  <a:extLst>
                    <a:ext uri="{A12FA001-AC4F-418D-AE19-62706E023703}">
                      <ahyp:hlinkClr xmlns:ahyp="http://schemas.microsoft.com/office/drawing/2018/hyperlinkcolor" val="tx"/>
                    </a:ext>
                  </a:extLst>
                </a:hlinkClick>
              </a:rPr>
              <a:t>http://www.cdc.gov/outbreaks/</a:t>
            </a:r>
            <a:r>
              <a:rPr lang="en-US" sz="2800" dirty="0"/>
              <a:t> </a:t>
            </a:r>
            <a:endParaRPr lang="en-AU" sz="2800" dirty="0"/>
          </a:p>
          <a:p>
            <a:pPr lvl="1">
              <a:lnSpc>
                <a:spcPct val="80000"/>
              </a:lnSpc>
            </a:pPr>
            <a:r>
              <a:rPr lang="en-US" sz="2800" dirty="0">
                <a:solidFill>
                  <a:schemeClr val="tx1"/>
                </a:solidFill>
              </a:rPr>
              <a:t>WHO – Outbreaks – </a:t>
            </a:r>
            <a:r>
              <a:rPr lang="en-US" sz="2800" dirty="0">
                <a:hlinkClick r:id="rId6">
                  <a:extLst>
                    <a:ext uri="{A12FA001-AC4F-418D-AE19-62706E023703}">
                      <ahyp:hlinkClr xmlns:ahyp="http://schemas.microsoft.com/office/drawing/2018/hyperlinkcolor" val="tx"/>
                    </a:ext>
                  </a:extLst>
                </a:hlinkClick>
              </a:rPr>
              <a:t>http://www.who.int/csr/disease/en/</a:t>
            </a:r>
            <a:r>
              <a:rPr lang="en-US" sz="2800" dirty="0"/>
              <a:t> </a:t>
            </a:r>
            <a:endParaRPr lang="en-AU" sz="2800" dirty="0"/>
          </a:p>
          <a:p>
            <a:pPr lvl="1">
              <a:lnSpc>
                <a:spcPct val="80000"/>
              </a:lnSpc>
            </a:pPr>
            <a:r>
              <a:rPr lang="en-US" sz="2800" dirty="0">
                <a:solidFill>
                  <a:schemeClr val="tx1"/>
                </a:solidFill>
              </a:rPr>
              <a:t>Flu tracker – </a:t>
            </a:r>
            <a:r>
              <a:rPr lang="en-US" sz="2800" dirty="0">
                <a:hlinkClick r:id="rId7">
                  <a:extLst>
                    <a:ext uri="{A12FA001-AC4F-418D-AE19-62706E023703}">
                      <ahyp:hlinkClr xmlns:ahyp="http://schemas.microsoft.com/office/drawing/2018/hyperlinkcolor" val="tx"/>
                    </a:ext>
                  </a:extLst>
                </a:hlinkClick>
              </a:rPr>
              <a:t>https://flutrackers.com/forum/</a:t>
            </a:r>
            <a:r>
              <a:rPr lang="en-US" sz="2800" dirty="0"/>
              <a:t> </a:t>
            </a:r>
          </a:p>
          <a:p>
            <a:pPr lvl="1">
              <a:lnSpc>
                <a:spcPct val="80000"/>
              </a:lnSpc>
            </a:pPr>
            <a:r>
              <a:rPr lang="en-US" sz="2800" dirty="0">
                <a:solidFill>
                  <a:schemeClr val="tx1"/>
                </a:solidFill>
              </a:rPr>
              <a:t>Health map – </a:t>
            </a:r>
            <a:r>
              <a:rPr lang="en-US" sz="2800" dirty="0">
                <a:hlinkClick r:id="rId8">
                  <a:extLst>
                    <a:ext uri="{A12FA001-AC4F-418D-AE19-62706E023703}">
                      <ahyp:hlinkClr xmlns:ahyp="http://schemas.microsoft.com/office/drawing/2018/hyperlinkcolor" val="tx"/>
                    </a:ext>
                  </a:extLst>
                </a:hlinkClick>
              </a:rPr>
              <a:t>http://www.healthmap.org/en/</a:t>
            </a:r>
            <a:r>
              <a:rPr lang="en-US" sz="2800" dirty="0"/>
              <a:t>  </a:t>
            </a:r>
          </a:p>
          <a:p>
            <a:pPr lvl="1">
              <a:lnSpc>
                <a:spcPct val="80000"/>
              </a:lnSpc>
            </a:pPr>
            <a:r>
              <a:rPr lang="en-US" sz="2800" dirty="0">
                <a:solidFill>
                  <a:schemeClr val="tx1"/>
                </a:solidFill>
              </a:rPr>
              <a:t>Australian Government Alerts e.g. NSW Infectious disease alerts -  </a:t>
            </a:r>
            <a:r>
              <a:rPr lang="en-US" sz="2800" dirty="0">
                <a:hlinkClick r:id="rId9">
                  <a:extLst>
                    <a:ext uri="{A12FA001-AC4F-418D-AE19-62706E023703}">
                      <ahyp:hlinkClr xmlns:ahyp="http://schemas.microsoft.com/office/drawing/2018/hyperlinkcolor" val="tx"/>
                    </a:ext>
                  </a:extLst>
                </a:hlinkClick>
              </a:rPr>
              <a:t>http://www.health.nsw.gov.au/infectious/alerts/Pages/default.aspx</a:t>
            </a:r>
            <a:r>
              <a:rPr lang="en-US" sz="2800" dirty="0"/>
              <a:t> </a:t>
            </a:r>
            <a:endParaRPr lang="en-AU" sz="2800" dirty="0"/>
          </a:p>
          <a:p>
            <a:pPr lvl="1">
              <a:lnSpc>
                <a:spcPct val="80000"/>
              </a:lnSpc>
            </a:pPr>
            <a:endParaRPr lang="en-AU" sz="2800" dirty="0">
              <a:solidFill>
                <a:schemeClr val="tx1"/>
              </a:solidFill>
            </a:endParaRPr>
          </a:p>
          <a:p>
            <a:pPr lvl="2">
              <a:buFont typeface="+mj-lt"/>
              <a:buAutoNum type="arabicPeriod"/>
            </a:pPr>
            <a:endParaRPr lang="en-AU" sz="1938" dirty="0">
              <a:latin typeface="Arial" panose="020B0604020202020204" pitchFamily="34" charset="0"/>
              <a:cs typeface="Arial" panose="020B0604020202020204" pitchFamily="34" charset="0"/>
            </a:endParaRPr>
          </a:p>
          <a:p>
            <a:pPr>
              <a:buFont typeface="+mj-lt"/>
              <a:buAutoNum type="arabicPeriod"/>
            </a:pPr>
            <a:endParaRPr lang="en-US" sz="2769" b="1" i="1" dirty="0">
              <a:latin typeface="Arial" panose="020B0604020202020204" pitchFamily="34" charset="0"/>
              <a:cs typeface="Arial" panose="020B0604020202020204" pitchFamily="34" charset="0"/>
            </a:endParaRPr>
          </a:p>
          <a:p>
            <a:pPr marL="380991" indent="-380991">
              <a:buFont typeface="Arial" panose="020B0604020202020204" pitchFamily="34" charset="0"/>
              <a:buChar char="•"/>
            </a:pPr>
            <a:endParaRPr lang="en-AU" sz="2769"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Picture 2" descr="Twitter PNG File">
            <a:hlinkClick r:id="rId10" tooltip="Twitter PNG File"/>
            <a:extLst>
              <a:ext uri="{FF2B5EF4-FFF2-40B4-BE49-F238E27FC236}">
                <a16:creationId xmlns:a16="http://schemas.microsoft.com/office/drawing/2014/main" id="{DEB1DAE7-D144-4DF9-929F-ED90D31C293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407593" y="7308337"/>
            <a:ext cx="1634975" cy="1634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bronline.com/wp-content/uploads/2016/08/UploadsNewsArticle4958158main.jpg">
            <a:extLst>
              <a:ext uri="{FF2B5EF4-FFF2-40B4-BE49-F238E27FC236}">
                <a16:creationId xmlns:a16="http://schemas.microsoft.com/office/drawing/2014/main" id="{B043606D-3BEA-4314-9CBC-4DEA4F8E20D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407593" y="3247358"/>
            <a:ext cx="1900478" cy="1421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earchengineland.com/figz/wp-content/seloads/2011/08/google-news-logo-square.jpg">
            <a:extLst>
              <a:ext uri="{FF2B5EF4-FFF2-40B4-BE49-F238E27FC236}">
                <a16:creationId xmlns:a16="http://schemas.microsoft.com/office/drawing/2014/main" id="{649AA38C-5CEC-41B3-A0A7-3DEDC0C2D85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21288574">
            <a:off x="15478578" y="1041093"/>
            <a:ext cx="1643845" cy="164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2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8F748B-BEF2-419C-866E-DF16040EEDD4}"/>
              </a:ext>
            </a:extLst>
          </p:cNvPr>
          <p:cNvPicPr>
            <a:picLocks noChangeAspect="1"/>
          </p:cNvPicPr>
          <p:nvPr/>
        </p:nvPicPr>
        <p:blipFill rotWithShape="1">
          <a:blip r:embed="rId2"/>
          <a:srcRect l="4888" t="5926" r="62812" b="5022"/>
          <a:stretch/>
        </p:blipFill>
        <p:spPr>
          <a:xfrm>
            <a:off x="95311" y="479679"/>
            <a:ext cx="8327737" cy="6457441"/>
          </a:xfrm>
          <a:prstGeom prst="rect">
            <a:avLst/>
          </a:prstGeom>
        </p:spPr>
      </p:pic>
      <p:pic>
        <p:nvPicPr>
          <p:cNvPr id="8" name="Picture 7">
            <a:extLst>
              <a:ext uri="{FF2B5EF4-FFF2-40B4-BE49-F238E27FC236}">
                <a16:creationId xmlns:a16="http://schemas.microsoft.com/office/drawing/2014/main" id="{AAAB6BD4-6B62-467B-BAE5-0A5D86D22CAF}"/>
              </a:ext>
            </a:extLst>
          </p:cNvPr>
          <p:cNvPicPr>
            <a:picLocks noChangeAspect="1"/>
          </p:cNvPicPr>
          <p:nvPr/>
        </p:nvPicPr>
        <p:blipFill rotWithShape="1">
          <a:blip r:embed="rId3"/>
          <a:srcRect l="13287" t="6740" r="64034" b="12081"/>
          <a:stretch/>
        </p:blipFill>
        <p:spPr>
          <a:xfrm>
            <a:off x="11195890" y="365378"/>
            <a:ext cx="6414248" cy="6457441"/>
          </a:xfrm>
          <a:prstGeom prst="rect">
            <a:avLst/>
          </a:prstGeom>
        </p:spPr>
      </p:pic>
      <p:pic>
        <p:nvPicPr>
          <p:cNvPr id="9" name="Picture 8">
            <a:extLst>
              <a:ext uri="{FF2B5EF4-FFF2-40B4-BE49-F238E27FC236}">
                <a16:creationId xmlns:a16="http://schemas.microsoft.com/office/drawing/2014/main" id="{32E47A42-A385-47C0-895D-53854DC2B3B4}"/>
              </a:ext>
            </a:extLst>
          </p:cNvPr>
          <p:cNvPicPr>
            <a:picLocks noChangeAspect="1"/>
          </p:cNvPicPr>
          <p:nvPr/>
        </p:nvPicPr>
        <p:blipFill rotWithShape="1">
          <a:blip r:embed="rId4"/>
          <a:srcRect l="6120" t="51026" r="57457" b="18204"/>
          <a:stretch/>
        </p:blipFill>
        <p:spPr>
          <a:xfrm>
            <a:off x="215152" y="6937119"/>
            <a:ext cx="6414248" cy="1524000"/>
          </a:xfrm>
          <a:prstGeom prst="rect">
            <a:avLst/>
          </a:prstGeom>
        </p:spPr>
      </p:pic>
      <p:pic>
        <p:nvPicPr>
          <p:cNvPr id="10" name="Picture 9">
            <a:extLst>
              <a:ext uri="{FF2B5EF4-FFF2-40B4-BE49-F238E27FC236}">
                <a16:creationId xmlns:a16="http://schemas.microsoft.com/office/drawing/2014/main" id="{5E0F876B-F3EA-442A-9EF0-F370FFAFD9DD}"/>
              </a:ext>
            </a:extLst>
          </p:cNvPr>
          <p:cNvPicPr>
            <a:picLocks noChangeAspect="1"/>
          </p:cNvPicPr>
          <p:nvPr/>
        </p:nvPicPr>
        <p:blipFill rotWithShape="1">
          <a:blip r:embed="rId5"/>
          <a:srcRect t="7495" r="54494" b="56094"/>
          <a:stretch/>
        </p:blipFill>
        <p:spPr>
          <a:xfrm>
            <a:off x="252329" y="8102600"/>
            <a:ext cx="8013700" cy="1803400"/>
          </a:xfrm>
          <a:prstGeom prst="rect">
            <a:avLst/>
          </a:prstGeom>
        </p:spPr>
      </p:pic>
      <p:pic>
        <p:nvPicPr>
          <p:cNvPr id="11" name="Picture 10">
            <a:extLst>
              <a:ext uri="{FF2B5EF4-FFF2-40B4-BE49-F238E27FC236}">
                <a16:creationId xmlns:a16="http://schemas.microsoft.com/office/drawing/2014/main" id="{DF70E85D-CD9B-43CA-9D37-A5E70B11B09E}"/>
              </a:ext>
            </a:extLst>
          </p:cNvPr>
          <p:cNvPicPr>
            <a:picLocks noChangeAspect="1"/>
          </p:cNvPicPr>
          <p:nvPr/>
        </p:nvPicPr>
        <p:blipFill rotWithShape="1">
          <a:blip r:embed="rId6"/>
          <a:srcRect l="8294" t="9939" r="57234" b="53649"/>
          <a:stretch/>
        </p:blipFill>
        <p:spPr>
          <a:xfrm>
            <a:off x="11272950" y="4895851"/>
            <a:ext cx="6308952" cy="1984118"/>
          </a:xfrm>
          <a:prstGeom prst="rect">
            <a:avLst/>
          </a:prstGeom>
        </p:spPr>
      </p:pic>
      <p:pic>
        <p:nvPicPr>
          <p:cNvPr id="12" name="Picture 11">
            <a:extLst>
              <a:ext uri="{FF2B5EF4-FFF2-40B4-BE49-F238E27FC236}">
                <a16:creationId xmlns:a16="http://schemas.microsoft.com/office/drawing/2014/main" id="{3DC62821-8B75-4F6E-A273-851D5052A580}"/>
              </a:ext>
            </a:extLst>
          </p:cNvPr>
          <p:cNvPicPr>
            <a:picLocks noChangeAspect="1"/>
          </p:cNvPicPr>
          <p:nvPr/>
        </p:nvPicPr>
        <p:blipFill rotWithShape="1">
          <a:blip r:embed="rId7"/>
          <a:srcRect t="21419" r="50561" b="47810"/>
          <a:stretch/>
        </p:blipFill>
        <p:spPr>
          <a:xfrm>
            <a:off x="8903914" y="6879969"/>
            <a:ext cx="8706224" cy="1524000"/>
          </a:xfrm>
          <a:prstGeom prst="rect">
            <a:avLst/>
          </a:prstGeom>
        </p:spPr>
      </p:pic>
      <p:pic>
        <p:nvPicPr>
          <p:cNvPr id="13" name="Picture 12">
            <a:extLst>
              <a:ext uri="{FF2B5EF4-FFF2-40B4-BE49-F238E27FC236}">
                <a16:creationId xmlns:a16="http://schemas.microsoft.com/office/drawing/2014/main" id="{6ACF160B-8C8A-4F2C-8DC3-C3CB5CD2CE69}"/>
              </a:ext>
            </a:extLst>
          </p:cNvPr>
          <p:cNvPicPr>
            <a:picLocks noChangeAspect="1"/>
          </p:cNvPicPr>
          <p:nvPr/>
        </p:nvPicPr>
        <p:blipFill rotWithShape="1">
          <a:blip r:embed="rId8"/>
          <a:srcRect l="9664" t="7435" r="59470" b="61795"/>
          <a:stretch/>
        </p:blipFill>
        <p:spPr>
          <a:xfrm>
            <a:off x="11685214" y="8403969"/>
            <a:ext cx="5435600" cy="1524000"/>
          </a:xfrm>
          <a:prstGeom prst="rect">
            <a:avLst/>
          </a:prstGeom>
        </p:spPr>
      </p:pic>
    </p:spTree>
    <p:extLst>
      <p:ext uri="{BB962C8B-B14F-4D97-AF65-F5344CB8AC3E}">
        <p14:creationId xmlns:p14="http://schemas.microsoft.com/office/powerpoint/2010/main" val="275594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33F6D-F03D-4CFD-AA47-9492886AACC4}"/>
              </a:ext>
            </a:extLst>
          </p:cNvPr>
          <p:cNvPicPr>
            <a:picLocks noChangeAspect="1"/>
          </p:cNvPicPr>
          <p:nvPr/>
        </p:nvPicPr>
        <p:blipFill rotWithShape="1">
          <a:blip r:embed="rId3"/>
          <a:srcRect t="11719" r="52711" b="6651"/>
          <a:stretch/>
        </p:blipFill>
        <p:spPr>
          <a:xfrm>
            <a:off x="121023" y="399928"/>
            <a:ext cx="8327737" cy="4146672"/>
          </a:xfrm>
          <a:prstGeom prst="rect">
            <a:avLst/>
          </a:prstGeom>
        </p:spPr>
      </p:pic>
      <p:pic>
        <p:nvPicPr>
          <p:cNvPr id="5" name="Picture 4">
            <a:extLst>
              <a:ext uri="{FF2B5EF4-FFF2-40B4-BE49-F238E27FC236}">
                <a16:creationId xmlns:a16="http://schemas.microsoft.com/office/drawing/2014/main" id="{37EDD35F-EDE4-4BC1-B1BD-CF421C916005}"/>
              </a:ext>
            </a:extLst>
          </p:cNvPr>
          <p:cNvPicPr>
            <a:picLocks noChangeAspect="1"/>
          </p:cNvPicPr>
          <p:nvPr/>
        </p:nvPicPr>
        <p:blipFill rotWithShape="1">
          <a:blip r:embed="rId4"/>
          <a:srcRect l="7191" t="20859" r="58766" b="6651"/>
          <a:stretch/>
        </p:blipFill>
        <p:spPr>
          <a:xfrm>
            <a:off x="8448760" y="399928"/>
            <a:ext cx="8853710" cy="5302372"/>
          </a:xfrm>
          <a:prstGeom prst="rect">
            <a:avLst/>
          </a:prstGeom>
        </p:spPr>
      </p:pic>
      <p:pic>
        <p:nvPicPr>
          <p:cNvPr id="8" name="Picture 7">
            <a:extLst>
              <a:ext uri="{FF2B5EF4-FFF2-40B4-BE49-F238E27FC236}">
                <a16:creationId xmlns:a16="http://schemas.microsoft.com/office/drawing/2014/main" id="{7DD88BA9-63EF-43A7-B915-5148A0DEB249}"/>
              </a:ext>
            </a:extLst>
          </p:cNvPr>
          <p:cNvPicPr>
            <a:picLocks noChangeAspect="1"/>
          </p:cNvPicPr>
          <p:nvPr/>
        </p:nvPicPr>
        <p:blipFill rotWithShape="1">
          <a:blip r:embed="rId5"/>
          <a:srcRect l="14423" t="34871" r="65167" b="19230"/>
          <a:stretch/>
        </p:blipFill>
        <p:spPr>
          <a:xfrm>
            <a:off x="307668" y="4546600"/>
            <a:ext cx="8853710" cy="5600050"/>
          </a:xfrm>
          <a:prstGeom prst="rect">
            <a:avLst/>
          </a:prstGeom>
        </p:spPr>
      </p:pic>
      <p:pic>
        <p:nvPicPr>
          <p:cNvPr id="9" name="Picture 8">
            <a:extLst>
              <a:ext uri="{FF2B5EF4-FFF2-40B4-BE49-F238E27FC236}">
                <a16:creationId xmlns:a16="http://schemas.microsoft.com/office/drawing/2014/main" id="{964BC0C8-FD10-47A2-9198-8306B6CE6D2E}"/>
              </a:ext>
            </a:extLst>
          </p:cNvPr>
          <p:cNvPicPr>
            <a:picLocks noChangeAspect="1"/>
          </p:cNvPicPr>
          <p:nvPr/>
        </p:nvPicPr>
        <p:blipFill rotWithShape="1">
          <a:blip r:embed="rId6"/>
          <a:srcRect l="8944" t="21918" r="62869" b="13138"/>
          <a:stretch/>
        </p:blipFill>
        <p:spPr>
          <a:xfrm>
            <a:off x="8584605" y="5702300"/>
            <a:ext cx="6487210" cy="4203700"/>
          </a:xfrm>
          <a:prstGeom prst="rect">
            <a:avLst/>
          </a:prstGeom>
        </p:spPr>
      </p:pic>
    </p:spTree>
    <p:extLst>
      <p:ext uri="{BB962C8B-B14F-4D97-AF65-F5344CB8AC3E}">
        <p14:creationId xmlns:p14="http://schemas.microsoft.com/office/powerpoint/2010/main" val="1064718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02E1D-4F28-48FA-B893-0E59F05C38EE}"/>
              </a:ext>
            </a:extLst>
          </p:cNvPr>
          <p:cNvPicPr>
            <a:picLocks noChangeAspect="1"/>
          </p:cNvPicPr>
          <p:nvPr/>
        </p:nvPicPr>
        <p:blipFill rotWithShape="1">
          <a:blip r:embed="rId2"/>
          <a:srcRect t="24660" r="52581" b="11266"/>
          <a:stretch/>
        </p:blipFill>
        <p:spPr>
          <a:xfrm>
            <a:off x="563515" y="1192306"/>
            <a:ext cx="16701248" cy="6871446"/>
          </a:xfrm>
          <a:prstGeom prst="rect">
            <a:avLst/>
          </a:prstGeom>
        </p:spPr>
      </p:pic>
    </p:spTree>
    <p:extLst>
      <p:ext uri="{BB962C8B-B14F-4D97-AF65-F5344CB8AC3E}">
        <p14:creationId xmlns:p14="http://schemas.microsoft.com/office/powerpoint/2010/main" val="3176559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8FF0-1B4C-4E56-980C-BCE16B1CF566}"/>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1BE297CF-EEB7-4EF2-92AF-B9D7A1C9CBAB}"/>
              </a:ext>
            </a:extLst>
          </p:cNvPr>
          <p:cNvSpPr>
            <a:spLocks noGrp="1"/>
          </p:cNvSpPr>
          <p:nvPr>
            <p:ph type="body" idx="10"/>
          </p:nvPr>
        </p:nvSpPr>
        <p:spPr/>
        <p:txBody>
          <a:bodyPr/>
          <a:lstStyle/>
          <a:p>
            <a:endParaRPr lang="en-US"/>
          </a:p>
        </p:txBody>
      </p:sp>
      <p:pic>
        <p:nvPicPr>
          <p:cNvPr id="4" name="Picture 3">
            <a:extLst>
              <a:ext uri="{FF2B5EF4-FFF2-40B4-BE49-F238E27FC236}">
                <a16:creationId xmlns:a16="http://schemas.microsoft.com/office/drawing/2014/main" id="{5B4A302D-E998-4622-A690-D1840FB65D0C}"/>
              </a:ext>
            </a:extLst>
          </p:cNvPr>
          <p:cNvPicPr>
            <a:picLocks noChangeAspect="1"/>
          </p:cNvPicPr>
          <p:nvPr/>
        </p:nvPicPr>
        <p:blipFill rotWithShape="1">
          <a:blip r:embed="rId3"/>
          <a:srcRect l="6376" t="9463" r="7390" b="6990"/>
          <a:stretch/>
        </p:blipFill>
        <p:spPr>
          <a:xfrm>
            <a:off x="575707" y="1269839"/>
            <a:ext cx="15185985" cy="8275899"/>
          </a:xfrm>
          <a:prstGeom prst="rect">
            <a:avLst/>
          </a:prstGeom>
        </p:spPr>
      </p:pic>
    </p:spTree>
    <p:extLst>
      <p:ext uri="{BB962C8B-B14F-4D97-AF65-F5344CB8AC3E}">
        <p14:creationId xmlns:p14="http://schemas.microsoft.com/office/powerpoint/2010/main" val="1026945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Centre in Epidemic Response</a:t>
            </a:r>
          </a:p>
        </p:txBody>
      </p:sp>
      <p:sp>
        <p:nvSpPr>
          <p:cNvPr id="3" name="Text Placeholder 2"/>
          <p:cNvSpPr>
            <a:spLocks noGrp="1"/>
          </p:cNvSpPr>
          <p:nvPr>
            <p:ph type="body" idx="10"/>
          </p:nvPr>
        </p:nvSpPr>
        <p:spPr>
          <a:xfrm>
            <a:off x="901909" y="2521049"/>
            <a:ext cx="15849124" cy="6106716"/>
          </a:xfrm>
        </p:spPr>
        <p:txBody>
          <a:bodyPr>
            <a:normAutofit/>
          </a:bodyPr>
          <a:lstStyle/>
          <a:p>
            <a:pPr>
              <a:buFont typeface="Arial"/>
              <a:buChar char="•"/>
            </a:pPr>
            <a:r>
              <a:rPr lang="en-US" sz="3200" dirty="0"/>
              <a:t>NHMRC funded Centre, 5 years funding from 2016.</a:t>
            </a:r>
          </a:p>
          <a:p>
            <a:pPr>
              <a:buFont typeface="Arial"/>
              <a:buChar char="•"/>
            </a:pPr>
            <a:r>
              <a:rPr lang="en-US" sz="3200" dirty="0"/>
              <a:t>Conceived during the 2014 Ebola epidemic and observations of systems failures and global nature of the problems, on the background of long-term thinking about gaps in epidemic response.</a:t>
            </a:r>
          </a:p>
          <a:p>
            <a:pPr>
              <a:buFont typeface="Arial"/>
              <a:buChar char="•"/>
            </a:pPr>
            <a:r>
              <a:rPr lang="en-US" sz="3200" dirty="0"/>
              <a:t>Team of experts in epidemic response, military experts, international law and risk science experts, and government and non-government agencies involved in epidemic response.</a:t>
            </a:r>
          </a:p>
          <a:p>
            <a:pPr>
              <a:buFont typeface="Arial"/>
              <a:buChar char="•"/>
            </a:pPr>
            <a:r>
              <a:rPr lang="en-US" sz="3200" dirty="0"/>
              <a:t>Partners in Australia, New Zealand, USA, China, Malaysia and Indonesia. </a:t>
            </a:r>
          </a:p>
          <a:p>
            <a:pPr>
              <a:buFont typeface="Arial"/>
              <a:buChar char="•"/>
            </a:pPr>
            <a:r>
              <a:rPr lang="en-US" sz="3200" dirty="0"/>
              <a:t>Research, collaboration and capacity building for epidemic control.</a:t>
            </a:r>
          </a:p>
          <a:p>
            <a:pPr>
              <a:buFont typeface="Arial"/>
              <a:buChar char="•"/>
            </a:pPr>
            <a:r>
              <a:rPr lang="en-US" sz="3200" dirty="0"/>
              <a:t>Biosecurity and epidemic intelligence focus. </a:t>
            </a:r>
            <a:endParaRPr lang="en-AU" sz="4400"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Picture 3" descr="logotransp.png">
            <a:extLst>
              <a:ext uri="{FF2B5EF4-FFF2-40B4-BE49-F238E27FC236}">
                <a16:creationId xmlns:a16="http://schemas.microsoft.com/office/drawing/2014/main" id="{20B0D8E5-A24E-46F9-ADA9-B5E4A56F43D6}"/>
              </a:ext>
            </a:extLst>
          </p:cNvPr>
          <p:cNvPicPr>
            <a:picLocks noChangeAspect="1"/>
          </p:cNvPicPr>
          <p:nvPr/>
        </p:nvPicPr>
        <p:blipFill>
          <a:blip r:embed="rId2" cstate="print">
            <a:alphaModFix amt="18000"/>
            <a:extLst>
              <a:ext uri="{28A0092B-C50C-407E-A947-70E740481C1C}">
                <a14:useLocalDpi xmlns:a14="http://schemas.microsoft.com/office/drawing/2010/main" val="0"/>
              </a:ext>
            </a:extLst>
          </a:blip>
          <a:stretch>
            <a:fillRect/>
          </a:stretch>
        </p:blipFill>
        <p:spPr>
          <a:xfrm>
            <a:off x="9139844" y="1649031"/>
            <a:ext cx="8885858" cy="7294281"/>
          </a:xfrm>
          <a:prstGeom prst="rect">
            <a:avLst/>
          </a:prstGeom>
        </p:spPr>
      </p:pic>
    </p:spTree>
    <p:extLst>
      <p:ext uri="{BB962C8B-B14F-4D97-AF65-F5344CB8AC3E}">
        <p14:creationId xmlns:p14="http://schemas.microsoft.com/office/powerpoint/2010/main" val="1193189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6933" b="1" dirty="0">
                <a:latin typeface="Arial" panose="020B0604020202020204" pitchFamily="34" charset="0"/>
                <a:cs typeface="Arial" panose="020B0604020202020204" pitchFamily="34" charset="0"/>
              </a:rPr>
              <a:t>Some outputs based on </a:t>
            </a:r>
            <a:r>
              <a:rPr lang="en-AU" sz="6933" b="1" dirty="0" err="1">
                <a:latin typeface="Arial" panose="020B0604020202020204" pitchFamily="34" charset="0"/>
                <a:cs typeface="Arial" panose="020B0604020202020204" pitchFamily="34" charset="0"/>
              </a:rPr>
              <a:t>EpiWatch</a:t>
            </a:r>
            <a:endParaRPr lang="en-AU" sz="6933" b="1"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8CAB5A8D-696E-4181-8E82-E0522936824B}"/>
              </a:ext>
            </a:extLst>
          </p:cNvPr>
          <p:cNvSpPr>
            <a:spLocks noGrp="1"/>
          </p:cNvSpPr>
          <p:nvPr>
            <p:ph type="body" idx="1"/>
          </p:nvPr>
        </p:nvSpPr>
        <p:spPr/>
        <p:txBody>
          <a:bodyPr/>
          <a:lstStyle/>
          <a:p>
            <a:pPr algn="ctr"/>
            <a:r>
              <a:rPr lang="en-AU" sz="4000" dirty="0"/>
              <a:t>Watching briefs</a:t>
            </a:r>
          </a:p>
        </p:txBody>
      </p:sp>
      <p:sp>
        <p:nvSpPr>
          <p:cNvPr id="9" name="Text Placeholder 8">
            <a:extLst>
              <a:ext uri="{FF2B5EF4-FFF2-40B4-BE49-F238E27FC236}">
                <a16:creationId xmlns:a16="http://schemas.microsoft.com/office/drawing/2014/main" id="{F638AA57-1AFE-4CA4-A836-08DCC59EBF56}"/>
              </a:ext>
            </a:extLst>
          </p:cNvPr>
          <p:cNvSpPr>
            <a:spLocks noGrp="1"/>
          </p:cNvSpPr>
          <p:nvPr>
            <p:ph type="body" sz="half" idx="3"/>
          </p:nvPr>
        </p:nvSpPr>
        <p:spPr/>
        <p:txBody>
          <a:bodyPr/>
          <a:lstStyle/>
          <a:p>
            <a:pPr algn="ctr"/>
            <a:r>
              <a:rPr lang="en-AU" sz="3600" dirty="0"/>
              <a:t>Weekly meetings</a:t>
            </a:r>
          </a:p>
        </p:txBody>
      </p:sp>
      <p:sp>
        <p:nvSpPr>
          <p:cNvPr id="3" name="Text Placeholder 2"/>
          <p:cNvSpPr>
            <a:spLocks noGrp="1"/>
          </p:cNvSpPr>
          <p:nvPr>
            <p:ph sz="quarter" idx="2"/>
          </p:nvPr>
        </p:nvSpPr>
        <p:spPr/>
        <p:txBody>
          <a:bodyPr>
            <a:normAutofit fontScale="92500" lnSpcReduction="20000"/>
          </a:bodyPr>
          <a:lstStyle/>
          <a:p>
            <a:pPr marL="380991" lvl="1" indent="-380991">
              <a:buClr>
                <a:schemeClr val="accent3"/>
              </a:buClr>
              <a:buFont typeface="Georgia"/>
              <a:buChar char="•"/>
            </a:pPr>
            <a:r>
              <a:rPr lang="en-AU" sz="2800" dirty="0">
                <a:solidFill>
                  <a:schemeClr val="tx1"/>
                </a:solidFill>
              </a:rPr>
              <a:t>Critical analyses prepared on outbreaks that are serious, persistent, have unusual characteristics or high case fatality rates. Outbreaks updated overtime. </a:t>
            </a:r>
          </a:p>
          <a:p>
            <a:pPr marL="380991" lvl="1" indent="-380991">
              <a:buClr>
                <a:schemeClr val="accent3"/>
              </a:buClr>
              <a:buFont typeface="Georgia"/>
              <a:buChar char="•"/>
            </a:pPr>
            <a:endParaRPr lang="en-AU" sz="2800" dirty="0">
              <a:solidFill>
                <a:schemeClr val="tx1"/>
              </a:solidFill>
            </a:endParaRPr>
          </a:p>
          <a:p>
            <a:pPr marL="1180024" lvl="2" indent="-380991">
              <a:buClr>
                <a:schemeClr val="accent3"/>
              </a:buClr>
              <a:buFont typeface="Georgia"/>
              <a:buChar char="•"/>
            </a:pPr>
            <a:r>
              <a:rPr lang="en-AU" sz="3000" dirty="0">
                <a:solidFill>
                  <a:schemeClr val="tx1"/>
                </a:solidFill>
              </a:rPr>
              <a:t>Identify outbreak of interest</a:t>
            </a:r>
          </a:p>
          <a:p>
            <a:pPr marL="1180024" lvl="2" indent="-380991">
              <a:buClr>
                <a:schemeClr val="accent3"/>
              </a:buClr>
              <a:buFont typeface="Georgia"/>
              <a:buChar char="•"/>
            </a:pPr>
            <a:r>
              <a:rPr lang="en-AU" sz="3000" dirty="0">
                <a:solidFill>
                  <a:schemeClr val="tx1"/>
                </a:solidFill>
              </a:rPr>
              <a:t>Literature review of past outbreaks / search </a:t>
            </a:r>
            <a:r>
              <a:rPr lang="en-AU" sz="3000" dirty="0" err="1">
                <a:solidFill>
                  <a:schemeClr val="tx1"/>
                </a:solidFill>
              </a:rPr>
              <a:t>epiwatch</a:t>
            </a:r>
            <a:r>
              <a:rPr lang="en-AU" sz="3000" dirty="0">
                <a:solidFill>
                  <a:schemeClr val="tx1"/>
                </a:solidFill>
              </a:rPr>
              <a:t> database</a:t>
            </a:r>
          </a:p>
          <a:p>
            <a:pPr marL="1180024" lvl="2" indent="-380991">
              <a:buClr>
                <a:schemeClr val="accent3"/>
              </a:buClr>
              <a:buFont typeface="Georgia"/>
              <a:buChar char="•"/>
            </a:pPr>
            <a:r>
              <a:rPr lang="en-AU" sz="3000" dirty="0">
                <a:solidFill>
                  <a:schemeClr val="tx1"/>
                </a:solidFill>
              </a:rPr>
              <a:t>Briefs peer reviewed by ISER Chief Investigators</a:t>
            </a:r>
          </a:p>
          <a:p>
            <a:pPr marL="380991" lvl="1" indent="-380991">
              <a:buClr>
                <a:schemeClr val="accent3"/>
              </a:buClr>
              <a:buFont typeface="Georgia"/>
              <a:buChar char="•"/>
            </a:pPr>
            <a:endParaRPr lang="en-AU" sz="3000" dirty="0">
              <a:solidFill>
                <a:schemeClr val="tx1"/>
              </a:solidFill>
            </a:endParaRPr>
          </a:p>
          <a:p>
            <a:pPr marL="380991" lvl="1" indent="-380991">
              <a:buClr>
                <a:schemeClr val="accent3"/>
              </a:buClr>
              <a:buFont typeface="Georgia"/>
              <a:buChar char="•"/>
            </a:pPr>
            <a:r>
              <a:rPr lang="en-AU" sz="2800" dirty="0">
                <a:solidFill>
                  <a:schemeClr val="tx1"/>
                </a:solidFill>
              </a:rPr>
              <a:t>Busy public health professionals time poor &amp; cannot dedicate resources for appraisal</a:t>
            </a:r>
          </a:p>
          <a:p>
            <a:pPr marL="380991" lvl="1" indent="-380991">
              <a:buClr>
                <a:schemeClr val="accent3"/>
              </a:buClr>
              <a:buFont typeface="Georgia"/>
              <a:buChar char="•"/>
            </a:pPr>
            <a:r>
              <a:rPr lang="en-AU" sz="2800" dirty="0">
                <a:solidFill>
                  <a:schemeClr val="tx1"/>
                </a:solidFill>
              </a:rPr>
              <a:t>Available on request to stakeholders</a:t>
            </a: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5998F239-92B7-4661-86C5-D299F8707900}"/>
              </a:ext>
            </a:extLst>
          </p:cNvPr>
          <p:cNvSpPr>
            <a:spLocks noGrp="1"/>
          </p:cNvSpPr>
          <p:nvPr>
            <p:ph sz="quarter" idx="4"/>
          </p:nvPr>
        </p:nvSpPr>
        <p:spPr/>
        <p:txBody>
          <a:bodyPr>
            <a:normAutofit fontScale="92500" lnSpcReduction="20000"/>
          </a:bodyPr>
          <a:lstStyle/>
          <a:p>
            <a:pPr marL="76209" lvl="1" indent="-380991">
              <a:buClr>
                <a:schemeClr val="accent3"/>
              </a:buClr>
              <a:buFont typeface="Georgia"/>
              <a:buChar char="•"/>
            </a:pPr>
            <a:r>
              <a:rPr lang="en-AU" sz="2800" dirty="0">
                <a:solidFill>
                  <a:schemeClr val="tx1"/>
                </a:solidFill>
              </a:rPr>
              <a:t>A weekly teleconference presented by </a:t>
            </a:r>
            <a:r>
              <a:rPr lang="en-AU" sz="2800" dirty="0" err="1">
                <a:solidFill>
                  <a:schemeClr val="tx1"/>
                </a:solidFill>
              </a:rPr>
              <a:t>EpiWatchers</a:t>
            </a:r>
            <a:r>
              <a:rPr lang="en-AU" sz="2800" dirty="0">
                <a:solidFill>
                  <a:schemeClr val="tx1"/>
                </a:solidFill>
              </a:rPr>
              <a:t> to stakeholders </a:t>
            </a:r>
          </a:p>
          <a:p>
            <a:pPr marL="76209" lvl="1" indent="-380991">
              <a:buClr>
                <a:schemeClr val="accent3"/>
              </a:buClr>
              <a:buFont typeface="Georgia"/>
              <a:buChar char="•"/>
            </a:pPr>
            <a:endParaRPr lang="en-AU" sz="2800" dirty="0">
              <a:solidFill>
                <a:schemeClr val="tx1"/>
              </a:solidFill>
            </a:endParaRPr>
          </a:p>
          <a:p>
            <a:pPr lvl="1" indent="-380991">
              <a:buClr>
                <a:schemeClr val="accent3"/>
              </a:buClr>
              <a:buFont typeface="Georgia"/>
              <a:buChar char="•"/>
            </a:pPr>
            <a:r>
              <a:rPr lang="en-AU" sz="2800" dirty="0">
                <a:solidFill>
                  <a:schemeClr val="tx1"/>
                </a:solidFill>
              </a:rPr>
              <a:t>Review ongoing outbreaks of significance</a:t>
            </a:r>
          </a:p>
          <a:p>
            <a:pPr lvl="1" indent="-380991">
              <a:buClr>
                <a:schemeClr val="accent3"/>
              </a:buClr>
              <a:buFont typeface="Georgia"/>
              <a:buChar char="•"/>
            </a:pPr>
            <a:r>
              <a:rPr lang="en-AU" sz="2800" dirty="0">
                <a:solidFill>
                  <a:schemeClr val="tx1"/>
                </a:solidFill>
              </a:rPr>
              <a:t>Present new outbreaks of concern</a:t>
            </a:r>
          </a:p>
          <a:p>
            <a:pPr lvl="1" indent="-380991">
              <a:buClr>
                <a:schemeClr val="accent3"/>
              </a:buClr>
              <a:buFont typeface="Georgia"/>
              <a:buChar char="•"/>
            </a:pPr>
            <a:r>
              <a:rPr lang="en-AU" sz="2800" dirty="0">
                <a:solidFill>
                  <a:schemeClr val="tx1"/>
                </a:solidFill>
              </a:rPr>
              <a:t>Discuss outbreaks of unknown aetiology </a:t>
            </a:r>
          </a:p>
          <a:p>
            <a:pPr lvl="1" indent="-380991">
              <a:buClr>
                <a:schemeClr val="accent3"/>
              </a:buClr>
              <a:buFont typeface="Georgia"/>
              <a:buChar char="•"/>
            </a:pPr>
            <a:r>
              <a:rPr lang="en-AU" sz="2800" dirty="0">
                <a:solidFill>
                  <a:schemeClr val="tx1"/>
                </a:solidFill>
              </a:rPr>
              <a:t>Propose and discuss future watching briefs</a:t>
            </a:r>
          </a:p>
          <a:p>
            <a:pPr lvl="1" indent="-380991">
              <a:buClr>
                <a:schemeClr val="accent3"/>
              </a:buClr>
              <a:buFont typeface="Georgia"/>
              <a:buChar char="•"/>
            </a:pPr>
            <a:r>
              <a:rPr lang="en-AU" sz="2800" dirty="0">
                <a:solidFill>
                  <a:schemeClr val="tx1"/>
                </a:solidFill>
              </a:rPr>
              <a:t>Review </a:t>
            </a:r>
            <a:r>
              <a:rPr lang="en-AU" sz="2800" dirty="0" err="1">
                <a:solidFill>
                  <a:schemeClr val="tx1"/>
                </a:solidFill>
              </a:rPr>
              <a:t>EpiWatch</a:t>
            </a:r>
            <a:r>
              <a:rPr lang="en-AU" sz="2800" dirty="0">
                <a:solidFill>
                  <a:schemeClr val="tx1"/>
                </a:solidFill>
              </a:rPr>
              <a:t> processes and update as agreed upon.  </a:t>
            </a:r>
          </a:p>
          <a:p>
            <a:endParaRPr lang="en-AU" dirty="0"/>
          </a:p>
        </p:txBody>
      </p:sp>
    </p:spTree>
    <p:extLst>
      <p:ext uri="{BB962C8B-B14F-4D97-AF65-F5344CB8AC3E}">
        <p14:creationId xmlns:p14="http://schemas.microsoft.com/office/powerpoint/2010/main" val="1054503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40507-FFB9-49E2-93B2-8ACAA4438F31}"/>
              </a:ext>
            </a:extLst>
          </p:cNvPr>
          <p:cNvSpPr/>
          <p:nvPr/>
        </p:nvSpPr>
        <p:spPr>
          <a:xfrm>
            <a:off x="1333500" y="1790701"/>
            <a:ext cx="11872913" cy="4801314"/>
          </a:xfrm>
          <a:prstGeom prst="rect">
            <a:avLst/>
          </a:prstGeom>
        </p:spPr>
        <p:txBody>
          <a:bodyPr wrap="square">
            <a:spAutoFit/>
          </a:bodyPr>
          <a:lstStyle/>
          <a:p>
            <a:r>
              <a:rPr lang="en-AU" b="1" dirty="0">
                <a:solidFill>
                  <a:srgbClr val="0070C0"/>
                </a:solidFill>
                <a:latin typeface="Calibri" panose="020F0502020204030204" pitchFamily="34" charset="0"/>
                <a:hlinkClick r:id="rId2">
                  <a:extLst>
                    <a:ext uri="{A12FA001-AC4F-418D-AE19-62706E023703}">
                      <ahyp:hlinkClr xmlns:ahyp="http://schemas.microsoft.com/office/drawing/2018/hyperlinkcolor" val="tx"/>
                    </a:ext>
                  </a:extLst>
                </a:hlinkClick>
              </a:rPr>
              <a:t>EBOLA - DRC - 32 new confirmed cases; 279 EVD cases (244 confirmed and 35 probable), including 179 deaths (144 confirmed and 35 probable)</a:t>
            </a:r>
            <a:r>
              <a:rPr lang="en-AU" dirty="0">
                <a:solidFill>
                  <a:srgbClr val="0070C0"/>
                </a:solidFill>
                <a:latin typeface="Calibri" panose="020F0502020204030204" pitchFamily="34" charset="0"/>
              </a:rPr>
              <a:t>​</a:t>
            </a:r>
          </a:p>
          <a:p>
            <a:pPr lvl="1" fontAlgn="base">
              <a:buFont typeface="Arial" panose="020B0604020202020204" pitchFamily="34" charset="0"/>
              <a:buChar char="•"/>
            </a:pPr>
            <a:r>
              <a:rPr lang="en-AU"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rPr>
              <a:t>EBOLA - DRC - WHO: 200 infected in Ebola outbreak in Congo</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4">
                  <a:extLst>
                    <a:ext uri="{A12FA001-AC4F-418D-AE19-62706E023703}">
                      <ahyp:hlinkClr xmlns:ahyp="http://schemas.microsoft.com/office/drawing/2018/hyperlinkcolor" val="tx"/>
                    </a:ext>
                  </a:extLst>
                </a:hlinkClick>
              </a:rPr>
              <a:t>06/10/2018: 140 confirmed cases, 32 probable cases reported</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rPr>
              <a:t>03/10/2018: 130 confirmed cases, 32 probable cases reported</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6">
                  <a:extLst>
                    <a:ext uri="{A12FA001-AC4F-418D-AE19-62706E023703}">
                      <ahyp:hlinkClr xmlns:ahyp="http://schemas.microsoft.com/office/drawing/2018/hyperlinkcolor" val="tx"/>
                    </a:ext>
                  </a:extLst>
                </a:hlinkClick>
              </a:rPr>
              <a:t>2/10/2018: WHO concerned outbreak will spread to Uganda</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7">
                  <a:extLst>
                    <a:ext uri="{A12FA001-AC4F-418D-AE19-62706E023703}">
                      <ahyp:hlinkClr xmlns:ahyp="http://schemas.microsoft.com/office/drawing/2018/hyperlinkcolor" val="tx"/>
                    </a:ext>
                  </a:extLst>
                </a:hlinkClick>
              </a:rPr>
              <a:t>28/09/2018: 101 deaths, increased risk for HCW, 151 people, 120 confirmed cases, 31 probably cases, growing number of attacks by armed groups</a:t>
            </a:r>
            <a:r>
              <a:rPr lang="en-US" dirty="0">
                <a:solidFill>
                  <a:srgbClr val="0070C0"/>
                </a:solidFill>
                <a:latin typeface="Calibri" panose="020F0502020204030204" pitchFamily="34" charset="0"/>
              </a:rPr>
              <a:t>​</a:t>
            </a:r>
            <a:endParaRPr lang="en-US"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7">
                  <a:extLst>
                    <a:ext uri="{A12FA001-AC4F-418D-AE19-62706E023703}">
                      <ahyp:hlinkClr xmlns:ahyp="http://schemas.microsoft.com/office/drawing/2018/hyperlinkcolor" val="tx"/>
                    </a:ext>
                  </a:extLst>
                </a:hlinkClick>
              </a:rPr>
              <a:t>27/09/2018: WHO increased risk assessment for 7th largest Ebola outbreak </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rPr>
              <a:t>28/08/2018: Ebola DRC: total 111 cases, 83 confirmed, 28 probable, 47 deaths, 18 hospitalised, 18 cured</a:t>
            </a:r>
            <a:r>
              <a:rPr lang="en-US" dirty="0">
                <a:solidFill>
                  <a:srgbClr val="0070C0"/>
                </a:solidFill>
                <a:latin typeface="Calibri" panose="020F0502020204030204" pitchFamily="34" charset="0"/>
              </a:rPr>
              <a:t>​</a:t>
            </a:r>
            <a:endParaRPr lang="en-US"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rPr>
              <a:t>26/08/2018: Ebola DRC: total 107 cases, 79 confirmed, 28 probable, 42 deaths, 23 hospitalised, 14 cured</a:t>
            </a:r>
            <a:r>
              <a:rPr lang="en-US" dirty="0">
                <a:solidFill>
                  <a:srgbClr val="0070C0"/>
                </a:solidFill>
                <a:latin typeface="Calibri" panose="020F0502020204030204" pitchFamily="34" charset="0"/>
              </a:rPr>
              <a:t>​</a:t>
            </a:r>
            <a:endParaRPr lang="en-US"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rPr>
              <a:t>24/08/2018: Ebola DRC; total 103 cases, 76 confirmed, 27 probable, 36 deaths, 31 hospitalised, 9 cured</a:t>
            </a:r>
            <a:r>
              <a:rPr lang="en-US" dirty="0">
                <a:solidFill>
                  <a:srgbClr val="0070C0"/>
                </a:solidFill>
                <a:latin typeface="Calibri" panose="020F0502020204030204" pitchFamily="34" charset="0"/>
              </a:rPr>
              <a:t>​</a:t>
            </a:r>
            <a:endParaRPr lang="en-US"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8">
                  <a:extLst>
                    <a:ext uri="{A12FA001-AC4F-418D-AE19-62706E023703}">
                      <ahyp:hlinkClr xmlns:ahyp="http://schemas.microsoft.com/office/drawing/2018/hyperlinkcolor" val="tx"/>
                    </a:ext>
                  </a:extLst>
                </a:hlinkClick>
              </a:rPr>
              <a:t>22/08/2018: Ebola DRC: total 102 cases, 75 confirmed, 27 probable</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9">
                  <a:extLst>
                    <a:ext uri="{A12FA001-AC4F-418D-AE19-62706E023703}">
                      <ahyp:hlinkClr xmlns:ahyp="http://schemas.microsoft.com/office/drawing/2018/hyperlinkcolor" val="tx"/>
                    </a:ext>
                  </a:extLst>
                </a:hlinkClick>
              </a:rPr>
              <a:t>21/08/2018: Ebola DRC: total 96 cases, 69 confirmed, 27 probable</a:t>
            </a:r>
            <a:r>
              <a:rPr lang="en-US" dirty="0">
                <a:solidFill>
                  <a:srgbClr val="0070C0"/>
                </a:solidFill>
                <a:latin typeface="Calibri" panose="020F0502020204030204" pitchFamily="34" charset="0"/>
              </a:rPr>
              <a:t>​</a:t>
            </a:r>
            <a:endParaRPr lang="en-US"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9">
                  <a:extLst>
                    <a:ext uri="{A12FA001-AC4F-418D-AE19-62706E023703}">
                      <ahyp:hlinkClr xmlns:ahyp="http://schemas.microsoft.com/office/drawing/2018/hyperlinkcolor" val="tx"/>
                    </a:ext>
                  </a:extLst>
                </a:hlinkClick>
              </a:rPr>
              <a:t>19/08/2018: EBOLA - DRC - Ebola crisis worsens, 90 cases, including 49 deaths, and at least 10 health-care workers have been infected</a:t>
            </a:r>
            <a:r>
              <a:rPr lang="en-AU" dirty="0">
                <a:solidFill>
                  <a:srgbClr val="0070C0"/>
                </a:solidFill>
                <a:latin typeface="Calibri" panose="020F0502020204030204" pitchFamily="34" charset="0"/>
              </a:rPr>
              <a:t>​</a:t>
            </a:r>
            <a:endParaRPr lang="en-AU" dirty="0">
              <a:solidFill>
                <a:srgbClr val="0070C0"/>
              </a:solidFill>
              <a:latin typeface="Arial" panose="020B0604020202020204" pitchFamily="34" charset="0"/>
            </a:endParaRPr>
          </a:p>
          <a:p>
            <a:pPr lvl="1" fontAlgn="base">
              <a:buFont typeface="Arial" panose="020B0604020202020204" pitchFamily="34" charset="0"/>
              <a:buChar char="•"/>
            </a:pPr>
            <a:r>
              <a:rPr lang="en-AU" dirty="0">
                <a:solidFill>
                  <a:srgbClr val="0070C0"/>
                </a:solidFill>
                <a:latin typeface="Calibri" panose="020F0502020204030204" pitchFamily="34" charset="0"/>
                <a:hlinkClick r:id="rId10">
                  <a:extLst>
                    <a:ext uri="{A12FA001-AC4F-418D-AE19-62706E023703}">
                      <ahyp:hlinkClr xmlns:ahyp="http://schemas.microsoft.com/office/drawing/2018/hyperlinkcolor" val="tx"/>
                    </a:ext>
                  </a:extLst>
                </a:hlinkClick>
              </a:rPr>
              <a:t>16/08/2018: EBOLA - DRC - 78 cases, 51 confirmed, 27 probable</a:t>
            </a:r>
            <a:endParaRPr lang="en-AU" b="0" i="0" u="none" strike="noStrike" dirty="0">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4057575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29" y="809625"/>
            <a:ext cx="16142627" cy="1545336"/>
          </a:xfrm>
        </p:spPr>
        <p:txBody>
          <a:bodyPr>
            <a:normAutofit fontScale="90000"/>
          </a:bodyPr>
          <a:lstStyle/>
          <a:p>
            <a:r>
              <a:rPr lang="en-AU" sz="6933" b="1" dirty="0">
                <a:latin typeface="Arial" panose="020B0604020202020204" pitchFamily="34" charset="0"/>
                <a:cs typeface="Arial" panose="020B0604020202020204" pitchFamily="34" charset="0"/>
              </a:rPr>
              <a:t>Stakeholder expectations </a:t>
            </a:r>
            <a:br>
              <a:rPr lang="en-AU" sz="6933" b="1" dirty="0">
                <a:latin typeface="Arial" panose="020B0604020202020204" pitchFamily="34" charset="0"/>
                <a:cs typeface="Arial" panose="020B0604020202020204" pitchFamily="34" charset="0"/>
              </a:rPr>
            </a:br>
            <a:r>
              <a:rPr lang="en-AU" sz="2700" b="1" dirty="0">
                <a:latin typeface="Arial" panose="020B0604020202020204" pitchFamily="34" charset="0"/>
                <a:cs typeface="Arial" panose="020B0604020202020204" pitchFamily="34" charset="0"/>
              </a:rPr>
              <a:t>Results of Stakeholder Workshop 2017</a:t>
            </a:r>
            <a:endParaRPr lang="en-AU" sz="6933"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829B0CD3-BCFC-4725-A856-FEB55550739E}"/>
              </a:ext>
            </a:extLst>
          </p:cNvPr>
          <p:cNvSpPr>
            <a:spLocks noGrp="1"/>
          </p:cNvSpPr>
          <p:nvPr>
            <p:ph sz="quarter" idx="4"/>
          </p:nvPr>
        </p:nvSpPr>
        <p:spPr>
          <a:xfrm>
            <a:off x="9281319" y="2057400"/>
            <a:ext cx="7783925" cy="7410450"/>
          </a:xfrm>
        </p:spPr>
        <p:txBody>
          <a:bodyPr>
            <a:normAutofit fontScale="85000" lnSpcReduction="20000"/>
          </a:bodyPr>
          <a:lstStyle/>
          <a:p>
            <a:pPr marL="380991" lvl="2" indent="-380991">
              <a:buClr>
                <a:schemeClr val="accent3"/>
              </a:buClr>
              <a:buFont typeface="Georgia"/>
              <a:buChar char="•"/>
            </a:pPr>
            <a:r>
              <a:rPr lang="en-AU" sz="2800" dirty="0">
                <a:solidFill>
                  <a:schemeClr val="tx1"/>
                </a:solidFill>
              </a:rPr>
              <a:t>91/128 participants identified from relevant non/government org in Pacific. </a:t>
            </a:r>
          </a:p>
          <a:p>
            <a:pPr marL="380991" lvl="2" indent="-380991">
              <a:buClr>
                <a:schemeClr val="accent3"/>
              </a:buClr>
              <a:buFont typeface="Georgia"/>
              <a:buChar char="•"/>
            </a:pPr>
            <a:r>
              <a:rPr lang="en-AU" sz="2800" dirty="0">
                <a:solidFill>
                  <a:schemeClr val="tx1"/>
                </a:solidFill>
              </a:rPr>
              <a:t>All agreed that it was important to be up-to-date with global outbreaks. </a:t>
            </a:r>
          </a:p>
          <a:p>
            <a:pPr marL="380991" lvl="2" indent="-380991">
              <a:buClr>
                <a:schemeClr val="accent3"/>
              </a:buClr>
              <a:buFont typeface="Georgia"/>
              <a:buChar char="•"/>
            </a:pPr>
            <a:r>
              <a:rPr lang="en-AU" sz="2800" dirty="0">
                <a:solidFill>
                  <a:schemeClr val="tx1"/>
                </a:solidFill>
              </a:rPr>
              <a:t>Desired early warning for serious epidemics (91%; 83/91)</a:t>
            </a:r>
          </a:p>
          <a:p>
            <a:pPr marL="380991" lvl="2" indent="-380991">
              <a:buClr>
                <a:schemeClr val="accent3"/>
              </a:buClr>
              <a:buFont typeface="Georgia"/>
              <a:buChar char="•"/>
            </a:pPr>
            <a:r>
              <a:rPr lang="en-AU" sz="2800" dirty="0">
                <a:solidFill>
                  <a:schemeClr val="tx1"/>
                </a:solidFill>
              </a:rPr>
              <a:t>Half thought current sources weren’t timely (49%; 45/91)</a:t>
            </a:r>
          </a:p>
          <a:p>
            <a:pPr marL="380991" lvl="2" indent="-380991">
              <a:buClr>
                <a:schemeClr val="accent3"/>
              </a:buClr>
              <a:buFont typeface="Georgia"/>
              <a:buChar char="•"/>
            </a:pPr>
            <a:r>
              <a:rPr lang="en-AU" sz="2800" dirty="0">
                <a:solidFill>
                  <a:schemeClr val="tx1"/>
                </a:solidFill>
              </a:rPr>
              <a:t>42% said current sources didn’t have enough critical appraisal (38/91)</a:t>
            </a:r>
          </a:p>
          <a:p>
            <a:pPr marL="380991" lvl="2" indent="-380991">
              <a:buClr>
                <a:schemeClr val="accent3"/>
              </a:buClr>
              <a:buFont typeface="Georgia"/>
              <a:buChar char="•"/>
            </a:pPr>
            <a:r>
              <a:rPr lang="en-AU" sz="2800" dirty="0">
                <a:solidFill>
                  <a:schemeClr val="tx1"/>
                </a:solidFill>
              </a:rPr>
              <a:t>40% said did not have enough time to read/watch or listen to information (36/91)</a:t>
            </a:r>
          </a:p>
          <a:p>
            <a:pPr marL="380991" lvl="2" indent="-380991">
              <a:buClr>
                <a:schemeClr val="accent3"/>
              </a:buClr>
              <a:buFont typeface="Georgia"/>
              <a:buChar char="•"/>
            </a:pPr>
            <a:r>
              <a:rPr lang="en-AU" sz="2800" dirty="0">
                <a:solidFill>
                  <a:schemeClr val="tx1"/>
                </a:solidFill>
              </a:rPr>
              <a:t>32% ,</a:t>
            </a:r>
            <a:r>
              <a:rPr lang="en-AU" sz="2800" dirty="0" err="1">
                <a:solidFill>
                  <a:schemeClr val="tx1"/>
                </a:solidFill>
              </a:rPr>
              <a:t>emtiomed</a:t>
            </a:r>
            <a:r>
              <a:rPr lang="en-AU" sz="2800" dirty="0">
                <a:solidFill>
                  <a:schemeClr val="tx1"/>
                </a:solidFill>
              </a:rPr>
              <a:t> that there was not enough information (29/91)</a:t>
            </a:r>
          </a:p>
          <a:p>
            <a:pPr marL="380991" lvl="2" indent="-380991">
              <a:buClr>
                <a:schemeClr val="accent3"/>
              </a:buClr>
              <a:buFont typeface="Georgia"/>
              <a:buChar char="•"/>
            </a:pPr>
            <a:r>
              <a:rPr lang="en-AU" sz="2800" dirty="0">
                <a:solidFill>
                  <a:schemeClr val="tx1"/>
                </a:solidFill>
              </a:rPr>
              <a:t>12% reported other reasons such as lack of local relevance</a:t>
            </a:r>
          </a:p>
          <a:p>
            <a:pPr marL="380991" lvl="2" indent="-380991">
              <a:buClr>
                <a:schemeClr val="accent3"/>
              </a:buClr>
              <a:buFont typeface="Georgia"/>
              <a:buChar char="•"/>
            </a:pPr>
            <a:r>
              <a:rPr lang="en-AU" sz="2200" dirty="0">
                <a:solidFill>
                  <a:schemeClr val="tx1"/>
                </a:solidFill>
              </a:rPr>
              <a:t>Reference : Hii, A., Chughtai, A.A., </a:t>
            </a:r>
            <a:r>
              <a:rPr lang="en-AU" sz="2200" dirty="0" err="1">
                <a:solidFill>
                  <a:schemeClr val="tx1"/>
                </a:solidFill>
              </a:rPr>
              <a:t>Housen</a:t>
            </a:r>
            <a:r>
              <a:rPr lang="en-AU" sz="2200" dirty="0">
                <a:solidFill>
                  <a:schemeClr val="tx1"/>
                </a:solidFill>
              </a:rPr>
              <a:t>, T., Saketa, S., Kunasekaran, M.P., Sulaiman, F., </a:t>
            </a:r>
            <a:r>
              <a:rPr lang="en-AU" sz="2200" dirty="0" err="1">
                <a:solidFill>
                  <a:schemeClr val="tx1"/>
                </a:solidFill>
              </a:rPr>
              <a:t>Yanti</a:t>
            </a:r>
            <a:r>
              <a:rPr lang="en-AU" sz="2200" dirty="0">
                <a:solidFill>
                  <a:schemeClr val="tx1"/>
                </a:solidFill>
              </a:rPr>
              <a:t>, N.S. and </a:t>
            </a:r>
            <a:r>
              <a:rPr lang="en-AU" sz="2200" dirty="0" err="1">
                <a:solidFill>
                  <a:schemeClr val="tx1"/>
                </a:solidFill>
              </a:rPr>
              <a:t>MacIntyre</a:t>
            </a:r>
            <a:r>
              <a:rPr lang="en-AU" sz="2200" dirty="0">
                <a:solidFill>
                  <a:schemeClr val="tx1"/>
                </a:solidFill>
              </a:rPr>
              <a:t>, C.R., 2018. Epidemic intelligence needs of stakeholders in the Asia–Pacific region. Western Pacific Surveillance and Response, 9(4). https://ojs.wpro.who.int/ojs/index.php/wpsar/article/view/637/867</a:t>
            </a:r>
          </a:p>
          <a:p>
            <a:endParaRPr lang="en-AU" dirty="0"/>
          </a:p>
        </p:txBody>
      </p:sp>
      <p:pic>
        <p:nvPicPr>
          <p:cNvPr id="3" name="Picture 2">
            <a:extLst>
              <a:ext uri="{FF2B5EF4-FFF2-40B4-BE49-F238E27FC236}">
                <a16:creationId xmlns:a16="http://schemas.microsoft.com/office/drawing/2014/main" id="{DD90011D-7953-4ABD-8528-DD8CA9AE4C72}"/>
              </a:ext>
            </a:extLst>
          </p:cNvPr>
          <p:cNvPicPr>
            <a:picLocks noChangeAspect="1"/>
          </p:cNvPicPr>
          <p:nvPr/>
        </p:nvPicPr>
        <p:blipFill rotWithShape="1">
          <a:blip r:embed="rId3"/>
          <a:srcRect l="7125" t="10257" r="56744" b="6921"/>
          <a:stretch/>
        </p:blipFill>
        <p:spPr>
          <a:xfrm>
            <a:off x="173829" y="2510536"/>
            <a:ext cx="9393371" cy="6056006"/>
          </a:xfrm>
          <a:prstGeom prst="rect">
            <a:avLst/>
          </a:prstGeom>
        </p:spPr>
      </p:pic>
    </p:spTree>
    <p:extLst>
      <p:ext uri="{BB962C8B-B14F-4D97-AF65-F5344CB8AC3E}">
        <p14:creationId xmlns:p14="http://schemas.microsoft.com/office/powerpoint/2010/main" val="3162181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B92F-C54A-4B01-9352-CA9E7A7794DE}"/>
              </a:ext>
            </a:extLst>
          </p:cNvPr>
          <p:cNvSpPr>
            <a:spLocks noGrp="1"/>
          </p:cNvSpPr>
          <p:nvPr>
            <p:ph type="title"/>
          </p:nvPr>
        </p:nvSpPr>
        <p:spPr/>
        <p:txBody>
          <a:bodyPr>
            <a:normAutofit/>
          </a:bodyPr>
          <a:lstStyle/>
          <a:p>
            <a:r>
              <a:rPr lang="en-AU" sz="6933" b="1" dirty="0">
                <a:latin typeface="Arial" panose="020B0604020202020204" pitchFamily="34" charset="0"/>
                <a:cs typeface="Arial" panose="020B0604020202020204" pitchFamily="34" charset="0"/>
              </a:rPr>
              <a:t>Conclusion</a:t>
            </a:r>
          </a:p>
        </p:txBody>
      </p:sp>
      <p:sp>
        <p:nvSpPr>
          <p:cNvPr id="3" name="Content Placeholder 2">
            <a:extLst>
              <a:ext uri="{FF2B5EF4-FFF2-40B4-BE49-F238E27FC236}">
                <a16:creationId xmlns:a16="http://schemas.microsoft.com/office/drawing/2014/main" id="{6024A231-9A58-4FA7-8220-1C3725D9A1D4}"/>
              </a:ext>
            </a:extLst>
          </p:cNvPr>
          <p:cNvSpPr>
            <a:spLocks noGrp="1"/>
          </p:cNvSpPr>
          <p:nvPr>
            <p:ph idx="1"/>
          </p:nvPr>
        </p:nvSpPr>
        <p:spPr/>
        <p:txBody>
          <a:bodyPr>
            <a:normAutofit/>
          </a:bodyPr>
          <a:lstStyle/>
          <a:p>
            <a:r>
              <a:rPr lang="en-AU" sz="2800" dirty="0"/>
              <a:t>Emerging and re-emerging diseases are significant threats to global health security</a:t>
            </a:r>
          </a:p>
          <a:p>
            <a:r>
              <a:rPr lang="en-AU" sz="2800" dirty="0"/>
              <a:t>Ability to rapidly detect and respond to infectious diseases in critical to global health security</a:t>
            </a:r>
          </a:p>
          <a:p>
            <a:r>
              <a:rPr lang="en-AU" sz="2800" dirty="0"/>
              <a:t>For those who work in epidemic response, epidemic intelligence is important and widely used</a:t>
            </a:r>
          </a:p>
          <a:p>
            <a:r>
              <a:rPr lang="en-AU" sz="2800" dirty="0"/>
              <a:t>Choice of sources for global outbreak news varies and there is less use and awareness of rapid sources and more reliance on less timely traditional sources</a:t>
            </a:r>
          </a:p>
          <a:p>
            <a:r>
              <a:rPr lang="en-AU" sz="2800" dirty="0"/>
              <a:t>Need for more timely and reliable epidemic intelligence with user-friendly interfaces</a:t>
            </a:r>
          </a:p>
          <a:p>
            <a:endParaRPr lang="en-AU" sz="2800" dirty="0"/>
          </a:p>
          <a:p>
            <a:endParaRPr lang="en-AU" dirty="0"/>
          </a:p>
        </p:txBody>
      </p:sp>
    </p:spTree>
    <p:extLst>
      <p:ext uri="{BB962C8B-B14F-4D97-AF65-F5344CB8AC3E}">
        <p14:creationId xmlns:p14="http://schemas.microsoft.com/office/powerpoint/2010/main" val="1197345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6933" b="1" dirty="0">
                <a:latin typeface="Arial" panose="020B0604020202020204" pitchFamily="34" charset="0"/>
                <a:cs typeface="Arial" panose="020B0604020202020204" pitchFamily="34" charset="0"/>
              </a:rPr>
              <a:t>Any Questions?</a:t>
            </a:r>
          </a:p>
        </p:txBody>
      </p:sp>
      <p:sp>
        <p:nvSpPr>
          <p:cNvPr id="3" name="Text Placeholder 2"/>
          <p:cNvSpPr>
            <a:spLocks noGrp="1"/>
          </p:cNvSpPr>
          <p:nvPr>
            <p:ph idx="1"/>
          </p:nvPr>
        </p:nvSpPr>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96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Activities</a:t>
            </a:r>
          </a:p>
        </p:txBody>
      </p:sp>
      <p:sp>
        <p:nvSpPr>
          <p:cNvPr id="3" name="Text Placeholder 2"/>
          <p:cNvSpPr>
            <a:spLocks noGrp="1"/>
          </p:cNvSpPr>
          <p:nvPr>
            <p:ph type="body" idx="10"/>
          </p:nvPr>
        </p:nvSpPr>
        <p:spPr>
          <a:xfrm>
            <a:off x="901909" y="2521049"/>
            <a:ext cx="15849124" cy="6106716"/>
          </a:xfrm>
        </p:spPr>
        <p:txBody>
          <a:bodyPr>
            <a:normAutofit fontScale="32500" lnSpcReduction="20000"/>
          </a:bodyPr>
          <a:lstStyle/>
          <a:p>
            <a:r>
              <a:rPr lang="en-AU" altLang="en-US" b="1" dirty="0" err="1">
                <a:ea typeface="ＭＳ Ｐゴシック" pitchFamily="34" charset="-128"/>
              </a:rPr>
              <a:t>EpiWatch</a:t>
            </a:r>
            <a:r>
              <a:rPr lang="en-AU" altLang="en-US" b="1" dirty="0">
                <a:ea typeface="ＭＳ Ｐゴシック" pitchFamily="34" charset="-128"/>
              </a:rPr>
              <a:t> </a:t>
            </a:r>
          </a:p>
          <a:p>
            <a:pPr marL="330630" indent="0">
              <a:buNone/>
            </a:pPr>
            <a:r>
              <a:rPr lang="en-AU" altLang="en-US" sz="7100" i="1" dirty="0">
                <a:ea typeface="ＭＳ Ｐゴシック" pitchFamily="34" charset="-128"/>
              </a:rPr>
              <a:t>	  An outbreak scanning and rapid analysis observatory within the CRE</a:t>
            </a:r>
          </a:p>
          <a:p>
            <a:pPr marL="330630" indent="0">
              <a:buNone/>
            </a:pPr>
            <a:endParaRPr lang="en-AU" altLang="en-US" sz="7100" i="1" dirty="0">
              <a:ea typeface="ＭＳ Ｐゴシック" pitchFamily="34" charset="-128"/>
            </a:endParaRPr>
          </a:p>
          <a:p>
            <a:r>
              <a:rPr lang="en-AU" altLang="en-US" b="1" dirty="0">
                <a:ea typeface="ＭＳ Ｐゴシック" pitchFamily="34" charset="-128"/>
              </a:rPr>
              <a:t>Weekly </a:t>
            </a:r>
            <a:r>
              <a:rPr lang="en-AU" altLang="en-US" b="1" dirty="0" err="1">
                <a:ea typeface="ＭＳ Ｐゴシック" pitchFamily="34" charset="-128"/>
              </a:rPr>
              <a:t>EpiWATCH</a:t>
            </a:r>
            <a:r>
              <a:rPr lang="en-AU" altLang="en-US" b="1" dirty="0">
                <a:ea typeface="ＭＳ Ｐゴシック" pitchFamily="34" charset="-128"/>
              </a:rPr>
              <a:t> Digest:</a:t>
            </a:r>
            <a:br>
              <a:rPr lang="en-AU" altLang="en-US" dirty="0">
                <a:ea typeface="ＭＳ Ｐゴシック" pitchFamily="34" charset="-128"/>
              </a:rPr>
            </a:br>
            <a:r>
              <a:rPr lang="en-AU" altLang="en-US" sz="7000" i="1" dirty="0">
                <a:ea typeface="ＭＳ Ｐゴシック" pitchFamily="34" charset="-128"/>
              </a:rPr>
              <a:t>Providing disease outbreak alerts of public health significance through openly available sources</a:t>
            </a:r>
            <a:br>
              <a:rPr lang="en-AU" altLang="en-US" dirty="0">
                <a:ea typeface="ＭＳ Ｐゴシック" pitchFamily="34" charset="-128"/>
              </a:rPr>
            </a:br>
            <a:endParaRPr lang="en-AU" altLang="en-US" dirty="0">
              <a:ea typeface="ＭＳ Ｐゴシック" pitchFamily="34" charset="-128"/>
            </a:endParaRPr>
          </a:p>
          <a:p>
            <a:r>
              <a:rPr lang="en-AU" altLang="en-US" b="1" dirty="0">
                <a:ea typeface="ＭＳ Ｐゴシック" pitchFamily="34" charset="-128"/>
              </a:rPr>
              <a:t>Watching Briefs:</a:t>
            </a:r>
            <a:r>
              <a:rPr lang="en-AU" altLang="en-US" dirty="0">
                <a:ea typeface="ＭＳ Ｐゴシック" pitchFamily="34" charset="-128"/>
              </a:rPr>
              <a:t> </a:t>
            </a:r>
          </a:p>
          <a:p>
            <a:pPr marL="330630" indent="0">
              <a:buNone/>
            </a:pPr>
            <a:r>
              <a:rPr lang="en-AU" altLang="en-US" sz="7100" i="1" dirty="0">
                <a:ea typeface="ＭＳ Ｐゴシック" pitchFamily="34" charset="-128"/>
              </a:rPr>
              <a:t>	  Critical analysis of outbreaks that are serious, persistent or usual characteristics</a:t>
            </a:r>
            <a:br>
              <a:rPr lang="en-AU" altLang="en-US" sz="7100" i="1" dirty="0">
                <a:ea typeface="ＭＳ Ｐゴシック" pitchFamily="34" charset="-128"/>
              </a:rPr>
            </a:br>
            <a:endParaRPr lang="en-AU" altLang="en-US" sz="7100" i="1" dirty="0">
              <a:ea typeface="ＭＳ Ｐゴシック" pitchFamily="34" charset="-128"/>
            </a:endParaRPr>
          </a:p>
          <a:p>
            <a:r>
              <a:rPr lang="en-AU" altLang="en-US" b="1" dirty="0" err="1">
                <a:ea typeface="ＭＳ Ｐゴシック" pitchFamily="34" charset="-128"/>
              </a:rPr>
              <a:t>Zikahack</a:t>
            </a:r>
            <a:r>
              <a:rPr lang="en-AU" altLang="en-US" b="1" dirty="0">
                <a:ea typeface="ＭＳ Ｐゴシック" pitchFamily="34" charset="-128"/>
              </a:rPr>
              <a:t> 2016</a:t>
            </a:r>
          </a:p>
          <a:p>
            <a:endParaRPr lang="en-AU" altLang="en-US" b="1" dirty="0">
              <a:ea typeface="ＭＳ Ｐゴシック" pitchFamily="34" charset="-128"/>
            </a:endParaRPr>
          </a:p>
          <a:p>
            <a:r>
              <a:rPr lang="en-AU" altLang="en-US" b="1" dirty="0">
                <a:ea typeface="ＭＳ Ｐゴシック" pitchFamily="34" charset="-128"/>
              </a:rPr>
              <a:t>Blog &amp; Media:</a:t>
            </a:r>
            <a:r>
              <a:rPr lang="en-AU" altLang="en-US" dirty="0">
                <a:ea typeface="ＭＳ Ｐゴシック" pitchFamily="34" charset="-128"/>
              </a:rPr>
              <a:t> </a:t>
            </a:r>
          </a:p>
          <a:p>
            <a:pPr marL="330630" indent="0">
              <a:buNone/>
            </a:pPr>
            <a:r>
              <a:rPr lang="en-AU" altLang="en-US" sz="7000" i="1" dirty="0">
                <a:ea typeface="ＭＳ Ｐゴシック" pitchFamily="34" charset="-128"/>
              </a:rPr>
              <a:t>	  Latest topical blogs in infectious diseases threats &amp; popular media</a:t>
            </a:r>
          </a:p>
          <a:p>
            <a:pPr marL="285750" indent="-285750">
              <a:buFont typeface="Arial" panose="020B0604020202020204" pitchFamily="34" charset="0"/>
              <a:buChar char="•"/>
            </a:pPr>
            <a:endParaRPr lang="en-AU" altLang="en-US" dirty="0">
              <a:ea typeface="ＭＳ Ｐゴシック" pitchFamily="34" charset="-128"/>
            </a:endParaRPr>
          </a:p>
          <a:p>
            <a:endParaRPr lang="en-AU" sz="3274"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03C30E5-5023-4281-8E3B-C84C16385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9199" y="1309880"/>
            <a:ext cx="3229782" cy="2422337"/>
          </a:xfrm>
          <a:prstGeom prst="rect">
            <a:avLst/>
          </a:prstGeom>
          <a:ln>
            <a:noFill/>
          </a:ln>
          <a:effectLst/>
        </p:spPr>
      </p:pic>
    </p:spTree>
    <p:extLst>
      <p:ext uri="{BB962C8B-B14F-4D97-AF65-F5344CB8AC3E}">
        <p14:creationId xmlns:p14="http://schemas.microsoft.com/office/powerpoint/2010/main" val="63851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Purpose</a:t>
            </a:r>
          </a:p>
        </p:txBody>
      </p:sp>
      <p:sp>
        <p:nvSpPr>
          <p:cNvPr id="3" name="Text Placeholder 2"/>
          <p:cNvSpPr>
            <a:spLocks noGrp="1"/>
          </p:cNvSpPr>
          <p:nvPr>
            <p:ph type="body" idx="10"/>
          </p:nvPr>
        </p:nvSpPr>
        <p:spPr>
          <a:xfrm>
            <a:off x="901909" y="2521049"/>
            <a:ext cx="15849124" cy="6106716"/>
          </a:xfrm>
        </p:spPr>
        <p:txBody>
          <a:bodyPr>
            <a:normAutofit fontScale="92500" lnSpcReduction="10000"/>
          </a:bodyPr>
          <a:lstStyle/>
          <a:p>
            <a:pPr marL="0" lvl="1" indent="0" algn="just">
              <a:buNone/>
            </a:pPr>
            <a:endParaRPr lang="en-AU" sz="4000" dirty="0">
              <a:latin typeface="Arial" panose="020B0604020202020204" pitchFamily="34" charset="0"/>
              <a:cs typeface="Arial" panose="020B0604020202020204" pitchFamily="34" charset="0"/>
            </a:endParaRPr>
          </a:p>
          <a:p>
            <a:pPr>
              <a:buFont typeface="Arial"/>
              <a:buChar char="•"/>
            </a:pPr>
            <a:r>
              <a:rPr lang="en-US" sz="3600" dirty="0"/>
              <a:t>Maternal mortality and  deaths of children &lt; 5 years of age</a:t>
            </a:r>
          </a:p>
          <a:p>
            <a:pPr>
              <a:buFont typeface="Arial"/>
              <a:buChar char="•"/>
            </a:pPr>
            <a:r>
              <a:rPr lang="en-US" sz="3600" dirty="0"/>
              <a:t>AIDS, tuberculosis, malaria, neglected tropical diseases, hepatitis, water-borne diseases and </a:t>
            </a:r>
            <a:r>
              <a:rPr lang="en-US" sz="3600" dirty="0">
                <a:solidFill>
                  <a:schemeClr val="accent2">
                    <a:lumMod val="75000"/>
                  </a:schemeClr>
                </a:solidFill>
              </a:rPr>
              <a:t>other communicable diseases</a:t>
            </a:r>
          </a:p>
          <a:p>
            <a:pPr>
              <a:buFont typeface="Arial"/>
              <a:buChar char="•"/>
            </a:pPr>
            <a:r>
              <a:rPr lang="en-US" sz="3600" dirty="0"/>
              <a:t>Access to sexual and reproductive health-care services</a:t>
            </a:r>
          </a:p>
          <a:p>
            <a:pPr>
              <a:buFont typeface="Arial"/>
              <a:buChar char="•"/>
            </a:pPr>
            <a:r>
              <a:rPr lang="en-US" sz="3600" dirty="0"/>
              <a:t>Universal health coverage, access to care, </a:t>
            </a:r>
            <a:r>
              <a:rPr lang="en-US" sz="3600" dirty="0">
                <a:solidFill>
                  <a:srgbClr val="953735"/>
                </a:solidFill>
              </a:rPr>
              <a:t>medicines and vaccines </a:t>
            </a:r>
          </a:p>
          <a:p>
            <a:pPr>
              <a:buFont typeface="Arial"/>
              <a:buChar char="•"/>
            </a:pPr>
            <a:r>
              <a:rPr lang="en-US" sz="3600" dirty="0"/>
              <a:t>Development of </a:t>
            </a:r>
            <a:r>
              <a:rPr lang="en-US" sz="3600" dirty="0">
                <a:solidFill>
                  <a:srgbClr val="953735"/>
                </a:solidFill>
              </a:rPr>
              <a:t>vaccines and medicines </a:t>
            </a:r>
            <a:r>
              <a:rPr lang="en-US" sz="3600" dirty="0"/>
              <a:t>for the communicable and non-communicable diseases </a:t>
            </a:r>
          </a:p>
          <a:p>
            <a:pPr>
              <a:buFont typeface="Arial"/>
              <a:buChar char="•"/>
            </a:pPr>
            <a:r>
              <a:rPr lang="en-US" sz="3600" b="1" dirty="0">
                <a:solidFill>
                  <a:srgbClr val="FF0000"/>
                </a:solidFill>
              </a:rPr>
              <a:t>Health financing and health workforce in developing countries</a:t>
            </a:r>
          </a:p>
          <a:p>
            <a:pPr>
              <a:buFont typeface="Arial"/>
              <a:buChar char="•"/>
            </a:pPr>
            <a:r>
              <a:rPr lang="en-US" sz="3600" b="1" dirty="0">
                <a:solidFill>
                  <a:srgbClr val="FF0000"/>
                </a:solidFill>
              </a:rPr>
              <a:t>Early warning, risk reduction and management of national and global health risks</a:t>
            </a:r>
          </a:p>
          <a:p>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pic>
        <p:nvPicPr>
          <p:cNvPr id="4" name="Picture 3" descr="UNSustainableDevelopmentGoals_Brand-01.png">
            <a:extLst>
              <a:ext uri="{FF2B5EF4-FFF2-40B4-BE49-F238E27FC236}">
                <a16:creationId xmlns:a16="http://schemas.microsoft.com/office/drawing/2014/main" id="{24E35B92-BF16-43CE-9020-19FE1C422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517" y="748256"/>
            <a:ext cx="4968552" cy="1059958"/>
          </a:xfrm>
          <a:prstGeom prst="rect">
            <a:avLst/>
          </a:prstGeom>
        </p:spPr>
      </p:pic>
      <p:pic>
        <p:nvPicPr>
          <p:cNvPr id="5" name="Picture 4" descr="E_SDG_Icons-03.jpg">
            <a:extLst>
              <a:ext uri="{FF2B5EF4-FFF2-40B4-BE49-F238E27FC236}">
                <a16:creationId xmlns:a16="http://schemas.microsoft.com/office/drawing/2014/main" id="{56BC5A5E-83DC-4320-8082-70ACAEE0C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877" y="580182"/>
            <a:ext cx="2456063" cy="2456063"/>
          </a:xfrm>
          <a:prstGeom prst="rect">
            <a:avLst/>
          </a:prstGeom>
        </p:spPr>
      </p:pic>
    </p:spTree>
    <p:extLst>
      <p:ext uri="{BB962C8B-B14F-4D97-AF65-F5344CB8AC3E}">
        <p14:creationId xmlns:p14="http://schemas.microsoft.com/office/powerpoint/2010/main" val="268285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International Health Regulations (2005)</a:t>
            </a:r>
          </a:p>
        </p:txBody>
      </p:sp>
      <p:sp>
        <p:nvSpPr>
          <p:cNvPr id="3" name="Text Placeholder 2"/>
          <p:cNvSpPr>
            <a:spLocks noGrp="1"/>
          </p:cNvSpPr>
          <p:nvPr>
            <p:ph type="body" idx="10"/>
          </p:nvPr>
        </p:nvSpPr>
        <p:spPr>
          <a:xfrm>
            <a:off x="901909" y="2521049"/>
            <a:ext cx="15849124" cy="6106716"/>
          </a:xfrm>
        </p:spPr>
        <p:txBody>
          <a:bodyPr>
            <a:normAutofit fontScale="92500"/>
          </a:bodyPr>
          <a:lstStyle/>
          <a:p>
            <a:pPr marL="0" lvl="1" indent="0" algn="just">
              <a:buNone/>
            </a:pPr>
            <a:endParaRPr lang="en-AU" sz="4000" dirty="0">
              <a:latin typeface="Arial" panose="020B0604020202020204" pitchFamily="34" charset="0"/>
              <a:cs typeface="Arial" panose="020B0604020202020204" pitchFamily="34" charset="0"/>
            </a:endParaRPr>
          </a:p>
          <a:p>
            <a:pPr>
              <a:buFont typeface="Arial"/>
              <a:buChar char="•"/>
            </a:pPr>
            <a:r>
              <a:rPr lang="en-US" sz="3600" dirty="0"/>
              <a:t>Legal framework to protect the international community from these threats</a:t>
            </a:r>
          </a:p>
          <a:p>
            <a:pPr>
              <a:buFont typeface="Arial"/>
              <a:buChar char="•"/>
            </a:pPr>
            <a:r>
              <a:rPr lang="en-US" sz="3600" dirty="0"/>
              <a:t>Requires member states are obligated to develop core capacities to detect, assess, notify and respond to public health threats and events of national and international concern</a:t>
            </a:r>
          </a:p>
          <a:p>
            <a:r>
              <a:rPr lang="en-AU" sz="3600" dirty="0"/>
              <a:t>7 key areas of work </a:t>
            </a:r>
          </a:p>
          <a:p>
            <a:pPr lvl="1"/>
            <a:r>
              <a:rPr lang="en-AU" sz="2999" dirty="0"/>
              <a:t>Examples</a:t>
            </a:r>
          </a:p>
          <a:p>
            <a:pPr lvl="2"/>
            <a:r>
              <a:rPr lang="en-AU" sz="2395" dirty="0"/>
              <a:t>strengthen national disease surveillance, prevention, control and response systems;</a:t>
            </a:r>
          </a:p>
          <a:p>
            <a:pPr lvl="2"/>
            <a:r>
              <a:rPr lang="en-AU" sz="2395" dirty="0"/>
              <a:t>strengthen public health security in travel and transport;</a:t>
            </a:r>
          </a:p>
          <a:p>
            <a:pPr lvl="2"/>
            <a:r>
              <a:rPr lang="en-AU" sz="2395" dirty="0"/>
              <a:t>foster global partnerships</a:t>
            </a:r>
          </a:p>
          <a:p>
            <a:pPr lvl="2"/>
            <a:r>
              <a:rPr lang="en-AU" sz="2395" dirty="0"/>
              <a:t>strengthen the management of specific risks</a:t>
            </a: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40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Background</a:t>
            </a:r>
          </a:p>
        </p:txBody>
      </p:sp>
      <p:sp>
        <p:nvSpPr>
          <p:cNvPr id="3" name="Text Placeholder 2"/>
          <p:cNvSpPr>
            <a:spLocks noGrp="1"/>
          </p:cNvSpPr>
          <p:nvPr>
            <p:ph type="body" idx="10"/>
          </p:nvPr>
        </p:nvSpPr>
        <p:spPr>
          <a:xfrm>
            <a:off x="901909" y="2521049"/>
            <a:ext cx="15849124" cy="6106716"/>
          </a:xfrm>
        </p:spPr>
        <p:txBody>
          <a:bodyPr>
            <a:normAutofit/>
          </a:bodyPr>
          <a:lstStyle/>
          <a:p>
            <a:pPr marL="0" lvl="1" indent="0" algn="just">
              <a:buNone/>
            </a:pPr>
            <a:endParaRPr lang="en-AU" sz="4000" dirty="0">
              <a:latin typeface="Arial" panose="020B0604020202020204" pitchFamily="34" charset="0"/>
              <a:cs typeface="Arial" panose="020B0604020202020204" pitchFamily="34" charset="0"/>
            </a:endParaRPr>
          </a:p>
          <a:p>
            <a:pPr>
              <a:buFont typeface="Arial"/>
              <a:buChar char="•"/>
            </a:pPr>
            <a:r>
              <a:rPr lang="en-AU" sz="4400" dirty="0"/>
              <a:t>Infectious diseases are unique because they have the capacity to be transmitted (from human to human or animal to human)</a:t>
            </a:r>
          </a:p>
          <a:p>
            <a:pPr>
              <a:buFont typeface="Arial"/>
              <a:buChar char="•"/>
            </a:pPr>
            <a:r>
              <a:rPr lang="en-AU" sz="4400" dirty="0"/>
              <a:t>Humans exist in mutually exclusive states of susceptibility, infection or immunity.</a:t>
            </a:r>
          </a:p>
          <a:p>
            <a:pPr>
              <a:buFont typeface="Arial"/>
              <a:buChar char="•"/>
            </a:pPr>
            <a:r>
              <a:rPr lang="en-AU" sz="4400" dirty="0"/>
              <a:t>Potential for epidemics</a:t>
            </a:r>
          </a:p>
          <a:p>
            <a:pPr marL="330630" indent="0">
              <a:buNone/>
            </a:pPr>
            <a:endParaRPr lang="en-AU" sz="4400" dirty="0"/>
          </a:p>
          <a:p>
            <a:pPr marL="330630" indent="0">
              <a:buNone/>
            </a:pPr>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31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09" y="962688"/>
            <a:ext cx="15849124" cy="1066927"/>
          </a:xfrm>
        </p:spPr>
        <p:txBody>
          <a:bodyPr>
            <a:normAutofit fontScale="90000"/>
          </a:bodyPr>
          <a:lstStyle/>
          <a:p>
            <a:r>
              <a:rPr lang="en-AU" sz="6933" b="1" dirty="0">
                <a:latin typeface="Arial" panose="020B0604020202020204" pitchFamily="34" charset="0"/>
                <a:cs typeface="Arial" panose="020B0604020202020204" pitchFamily="34" charset="0"/>
              </a:rPr>
              <a:t>Emerging and re-emerging infection</a:t>
            </a:r>
          </a:p>
        </p:txBody>
      </p:sp>
      <p:sp>
        <p:nvSpPr>
          <p:cNvPr id="3" name="Text Placeholder 2"/>
          <p:cNvSpPr>
            <a:spLocks noGrp="1"/>
          </p:cNvSpPr>
          <p:nvPr>
            <p:ph type="body" idx="10"/>
          </p:nvPr>
        </p:nvSpPr>
        <p:spPr>
          <a:xfrm>
            <a:off x="901909" y="2521049"/>
            <a:ext cx="15849124" cy="6106716"/>
          </a:xfrm>
        </p:spPr>
        <p:txBody>
          <a:bodyPr>
            <a:normAutofit fontScale="92500" lnSpcReduction="10000"/>
          </a:bodyPr>
          <a:lstStyle/>
          <a:p>
            <a:pPr marL="0" lvl="1" indent="0" algn="just">
              <a:buNone/>
            </a:pPr>
            <a:endParaRPr lang="en-AU" sz="4000" dirty="0">
              <a:latin typeface="Arial" panose="020B0604020202020204" pitchFamily="34" charset="0"/>
              <a:cs typeface="Arial" panose="020B0604020202020204" pitchFamily="34" charset="0"/>
            </a:endParaRPr>
          </a:p>
          <a:p>
            <a:pPr>
              <a:buFont typeface="Arial"/>
              <a:buChar char="•"/>
            </a:pPr>
            <a:r>
              <a:rPr lang="en-AU" sz="4400" dirty="0"/>
              <a:t>New, evolving or re-emerging infections</a:t>
            </a:r>
          </a:p>
          <a:p>
            <a:pPr>
              <a:buFont typeface="Arial"/>
              <a:buChar char="•"/>
            </a:pPr>
            <a:r>
              <a:rPr lang="en-AU" sz="4400" dirty="0"/>
              <a:t>As long as microorganisms have the capacity to mutate, emerging infectious diseases (EID) will remain a threat to humans</a:t>
            </a:r>
          </a:p>
          <a:p>
            <a:pPr>
              <a:buFont typeface="Arial"/>
              <a:buChar char="•"/>
            </a:pPr>
            <a:r>
              <a:rPr lang="en-AU" sz="4400" dirty="0"/>
              <a:t>&gt;335 EID events since 1940*</a:t>
            </a:r>
          </a:p>
          <a:p>
            <a:pPr>
              <a:buFont typeface="Arial"/>
              <a:buChar char="•"/>
            </a:pPr>
            <a:r>
              <a:rPr lang="en-AU" sz="4400" dirty="0"/>
              <a:t>72% originate in wildlife*</a:t>
            </a:r>
          </a:p>
          <a:p>
            <a:pPr>
              <a:buFont typeface="Arial"/>
              <a:buChar char="•"/>
            </a:pPr>
            <a:r>
              <a:rPr lang="en-AU" sz="4400" dirty="0"/>
              <a:t>Approximately half are viral, half bacterial/</a:t>
            </a:r>
            <a:r>
              <a:rPr lang="en-AU" sz="4400" dirty="0" err="1"/>
              <a:t>rickettsial</a:t>
            </a:r>
            <a:r>
              <a:rPr lang="en-AU" sz="4400" dirty="0"/>
              <a:t>*</a:t>
            </a:r>
          </a:p>
          <a:p>
            <a:endParaRPr lang="en-AU" sz="2800" dirty="0"/>
          </a:p>
          <a:p>
            <a:r>
              <a:rPr lang="en-AU" sz="3200" dirty="0"/>
              <a:t>* Jones JE et al. Nature, 2008; 451:21.</a:t>
            </a:r>
            <a:endParaRPr lang="en-AU" sz="4400" dirty="0"/>
          </a:p>
          <a:p>
            <a:pPr marL="330630" indent="0">
              <a:buNone/>
            </a:pPr>
            <a:endParaRPr lang="en-AU" sz="3274" dirty="0">
              <a:latin typeface="Arial" panose="020B0604020202020204" pitchFamily="34" charset="0"/>
              <a:cs typeface="Arial" panose="020B0604020202020204" pitchFamily="34" charset="0"/>
            </a:endParaRPr>
          </a:p>
          <a:p>
            <a:pPr lvl="1"/>
            <a:endParaRPr lang="en-AU" sz="3274" dirty="0">
              <a:latin typeface="Arial" panose="020B0604020202020204" pitchFamily="34" charset="0"/>
              <a:cs typeface="Arial" panose="020B0604020202020204" pitchFamily="34" charset="0"/>
            </a:endParaRPr>
          </a:p>
          <a:p>
            <a:endParaRPr lang="en-AU" sz="327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39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3B5F3-ECC1-4698-9699-56A716483AA3}"/>
              </a:ext>
            </a:extLst>
          </p:cNvPr>
          <p:cNvPicPr>
            <a:picLocks noChangeAspect="1"/>
          </p:cNvPicPr>
          <p:nvPr/>
        </p:nvPicPr>
        <p:blipFill>
          <a:blip r:embed="rId2"/>
          <a:stretch>
            <a:fillRect/>
          </a:stretch>
        </p:blipFill>
        <p:spPr>
          <a:xfrm>
            <a:off x="0" y="774980"/>
            <a:ext cx="9912096" cy="2806345"/>
          </a:xfrm>
          <a:prstGeom prst="rect">
            <a:avLst/>
          </a:prstGeom>
        </p:spPr>
      </p:pic>
      <p:pic>
        <p:nvPicPr>
          <p:cNvPr id="9" name="Picture 8">
            <a:extLst>
              <a:ext uri="{FF2B5EF4-FFF2-40B4-BE49-F238E27FC236}">
                <a16:creationId xmlns:a16="http://schemas.microsoft.com/office/drawing/2014/main" id="{32DA6939-47B9-4A6E-A53C-42A77F7FAD94}"/>
              </a:ext>
            </a:extLst>
          </p:cNvPr>
          <p:cNvPicPr>
            <a:picLocks noChangeAspect="1"/>
          </p:cNvPicPr>
          <p:nvPr/>
        </p:nvPicPr>
        <p:blipFill rotWithShape="1">
          <a:blip r:embed="rId3"/>
          <a:srcRect r="1449"/>
          <a:stretch/>
        </p:blipFill>
        <p:spPr>
          <a:xfrm>
            <a:off x="682752" y="3581325"/>
            <a:ext cx="11606784" cy="5977122"/>
          </a:xfrm>
          <a:prstGeom prst="rect">
            <a:avLst/>
          </a:prstGeom>
        </p:spPr>
      </p:pic>
      <p:sp>
        <p:nvSpPr>
          <p:cNvPr id="10" name="Rectangle 9">
            <a:extLst>
              <a:ext uri="{FF2B5EF4-FFF2-40B4-BE49-F238E27FC236}">
                <a16:creationId xmlns:a16="http://schemas.microsoft.com/office/drawing/2014/main" id="{469BAD72-9E62-4902-B994-361E76D807F0}"/>
              </a:ext>
            </a:extLst>
          </p:cNvPr>
          <p:cNvSpPr/>
          <p:nvPr/>
        </p:nvSpPr>
        <p:spPr>
          <a:xfrm>
            <a:off x="3479720" y="8895457"/>
            <a:ext cx="7128792" cy="307777"/>
          </a:xfrm>
          <a:prstGeom prst="rect">
            <a:avLst/>
          </a:prstGeom>
        </p:spPr>
        <p:txBody>
          <a:bodyPr wrap="square">
            <a:spAutoFit/>
          </a:bodyPr>
          <a:lstStyle/>
          <a:p>
            <a:r>
              <a:rPr lang="en-US" sz="1400" dirty="0"/>
              <a:t>N </a:t>
            </a:r>
            <a:r>
              <a:rPr lang="en-US" sz="1400" dirty="0" err="1"/>
              <a:t>Engl</a:t>
            </a:r>
            <a:r>
              <a:rPr lang="en-US" sz="1400" dirty="0"/>
              <a:t> J Med 2016; 374:1281-1287March 31, 2016</a:t>
            </a:r>
          </a:p>
        </p:txBody>
      </p:sp>
    </p:spTree>
    <p:extLst>
      <p:ext uri="{BB962C8B-B14F-4D97-AF65-F5344CB8AC3E}">
        <p14:creationId xmlns:p14="http://schemas.microsoft.com/office/powerpoint/2010/main" val="1080918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2419</TotalTime>
  <Words>2665</Words>
  <Application>Microsoft Office PowerPoint</Application>
  <PresentationFormat>Custom</PresentationFormat>
  <Paragraphs>319</Paragraphs>
  <Slides>34</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Arial</vt:lpstr>
      <vt:lpstr>Calibri</vt:lpstr>
      <vt:lpstr>Georgia</vt:lpstr>
      <vt:lpstr>Sommet Bold</vt:lpstr>
      <vt:lpstr>Trebuchet MS</vt:lpstr>
      <vt:lpstr>Wingdings 2</vt:lpstr>
      <vt:lpstr>Urban</vt:lpstr>
      <vt:lpstr>Chart</vt:lpstr>
      <vt:lpstr>PowerPoint Presentation</vt:lpstr>
      <vt:lpstr>Outline</vt:lpstr>
      <vt:lpstr>Centre in Epidemic Response</vt:lpstr>
      <vt:lpstr>Activities</vt:lpstr>
      <vt:lpstr>Purpose</vt:lpstr>
      <vt:lpstr>International Health Regulations (2005)</vt:lpstr>
      <vt:lpstr>Background</vt:lpstr>
      <vt:lpstr>Emerging and re-emerging infection</vt:lpstr>
      <vt:lpstr>PowerPoint Presentation</vt:lpstr>
      <vt:lpstr>PowerPoint Presentation</vt:lpstr>
      <vt:lpstr>Factors in control of epidemics</vt:lpstr>
      <vt:lpstr>Epidemic</vt:lpstr>
      <vt:lpstr>Example: Ebola</vt:lpstr>
      <vt:lpstr>Ebola epidemic curve – WHO situation reports</vt:lpstr>
      <vt:lpstr>Surveillance</vt:lpstr>
      <vt:lpstr>Passive Surveillance</vt:lpstr>
      <vt:lpstr>Active Surveillance</vt:lpstr>
      <vt:lpstr>Sentinel Surveillance</vt:lpstr>
      <vt:lpstr>A good surveillance system</vt:lpstr>
      <vt:lpstr>Objectives of disease surveillance</vt:lpstr>
      <vt:lpstr>Syndromic Surveillance </vt:lpstr>
      <vt:lpstr>Using digital data streams</vt:lpstr>
      <vt:lpstr>EpiWatch - Overview</vt:lpstr>
      <vt:lpstr>Outbreak alerts</vt:lpstr>
      <vt:lpstr>Search Strategy</vt:lpstr>
      <vt:lpstr>PowerPoint Presentation</vt:lpstr>
      <vt:lpstr>PowerPoint Presentation</vt:lpstr>
      <vt:lpstr>PowerPoint Presentation</vt:lpstr>
      <vt:lpstr>PowerPoint Presentation</vt:lpstr>
      <vt:lpstr>Some outputs based on EpiWatch</vt:lpstr>
      <vt:lpstr>PowerPoint Presentation</vt:lpstr>
      <vt:lpstr>Stakeholder expectations  Results of Stakeholder Workshop 2017</vt:lpstr>
      <vt:lpstr>Conclusion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Kpozehouen</dc:creator>
  <cp:lastModifiedBy>Mohana Kunasekaran</cp:lastModifiedBy>
  <cp:revision>81</cp:revision>
  <cp:lastPrinted>2019-02-17T23:29:10Z</cp:lastPrinted>
  <dcterms:created xsi:type="dcterms:W3CDTF">2017-08-16T01:52:42Z</dcterms:created>
  <dcterms:modified xsi:type="dcterms:W3CDTF">2019-02-17T23:29:53Z</dcterms:modified>
</cp:coreProperties>
</file>