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handoutMasterIdLst>
    <p:handoutMasterId r:id="rId28"/>
  </p:handoutMasterIdLst>
  <p:sldIdLst>
    <p:sldId id="256" r:id="rId2"/>
    <p:sldId id="267" r:id="rId3"/>
    <p:sldId id="271" r:id="rId4"/>
    <p:sldId id="272" r:id="rId5"/>
    <p:sldId id="273" r:id="rId6"/>
    <p:sldId id="274" r:id="rId7"/>
    <p:sldId id="275" r:id="rId8"/>
    <p:sldId id="276" r:id="rId9"/>
    <p:sldId id="277" r:id="rId10"/>
    <p:sldId id="697" r:id="rId11"/>
    <p:sldId id="698" r:id="rId12"/>
    <p:sldId id="399" r:id="rId13"/>
    <p:sldId id="408" r:id="rId14"/>
    <p:sldId id="280" r:id="rId15"/>
    <p:sldId id="282" r:id="rId16"/>
    <p:sldId id="283" r:id="rId17"/>
    <p:sldId id="284" r:id="rId18"/>
    <p:sldId id="309" r:id="rId19"/>
    <p:sldId id="305" r:id="rId20"/>
    <p:sldId id="699" r:id="rId21"/>
    <p:sldId id="700" r:id="rId22"/>
    <p:sldId id="701" r:id="rId23"/>
    <p:sldId id="291" r:id="rId24"/>
    <p:sldId id="685" r:id="rId25"/>
    <p:sldId id="266" r:id="rId26"/>
  </p:sldIdLst>
  <p:sldSz cx="9144000" cy="6858000" type="screen4x3"/>
  <p:notesSz cx="9906000" cy="6883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8" userDrawn="1">
          <p15:clr>
            <a:srgbClr val="A4A3A4"/>
          </p15:clr>
        </p15:guide>
        <p15:guide id="2" pos="312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zabeth Kpozehouen" initials="EK" lastIdx="1" clrIdx="0">
    <p:extLst>
      <p:ext uri="{19B8F6BF-5375-455C-9EA6-DF929625EA0E}">
        <p15:presenceInfo xmlns:p15="http://schemas.microsoft.com/office/powerpoint/2012/main" userId="S::z3275204@ad.unsw.edu.au::0c149fed-23b6-4964-8469-83638af10d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02" autoAdjust="0"/>
    <p:restoredTop sz="86352" autoAdjust="0"/>
  </p:normalViewPr>
  <p:slideViewPr>
    <p:cSldViewPr>
      <p:cViewPr varScale="1">
        <p:scale>
          <a:sx n="99" d="100"/>
          <a:sy n="99" d="100"/>
        </p:scale>
        <p:origin x="2118" y="90"/>
      </p:cViewPr>
      <p:guideLst>
        <p:guide orient="horz" pos="2160"/>
        <p:guide pos="2880"/>
      </p:guideLst>
    </p:cSldViewPr>
  </p:slideViewPr>
  <p:outlineViewPr>
    <p:cViewPr>
      <p:scale>
        <a:sx n="33" d="100"/>
        <a:sy n="33" d="100"/>
      </p:scale>
      <p:origin x="0" y="-45996"/>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119" d="100"/>
          <a:sy n="119" d="100"/>
        </p:scale>
        <p:origin x="-4528" y="-104"/>
      </p:cViewPr>
      <p:guideLst>
        <p:guide orient="horz" pos="2168"/>
        <p:guide pos="312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031EA7-71D7-4375-8A68-E9AB00E201B9}"/>
              </a:ext>
            </a:extLst>
          </p:cNvPr>
          <p:cNvSpPr>
            <a:spLocks noGrp="1"/>
          </p:cNvSpPr>
          <p:nvPr>
            <p:ph type="hdr" sz="quarter"/>
          </p:nvPr>
        </p:nvSpPr>
        <p:spPr>
          <a:xfrm>
            <a:off x="1" y="0"/>
            <a:ext cx="4292753" cy="345273"/>
          </a:xfrm>
          <a:prstGeom prst="rect">
            <a:avLst/>
          </a:prstGeom>
        </p:spPr>
        <p:txBody>
          <a:bodyPr vert="horz" lIns="91440" tIns="45720" rIns="91440" bIns="45720" rtlCol="0"/>
          <a:lstStyle>
            <a:lvl1pPr algn="l">
              <a:defRPr sz="1200"/>
            </a:lvl1pPr>
          </a:lstStyle>
          <a:p>
            <a:endParaRPr lang="en-AU" dirty="0"/>
          </a:p>
        </p:txBody>
      </p:sp>
      <p:sp>
        <p:nvSpPr>
          <p:cNvPr id="3" name="Date Placeholder 2">
            <a:extLst>
              <a:ext uri="{FF2B5EF4-FFF2-40B4-BE49-F238E27FC236}">
                <a16:creationId xmlns:a16="http://schemas.microsoft.com/office/drawing/2014/main" id="{4C5B84BD-E8F2-4ABE-AB28-BC78AAD78D8B}"/>
              </a:ext>
            </a:extLst>
          </p:cNvPr>
          <p:cNvSpPr>
            <a:spLocks noGrp="1"/>
          </p:cNvSpPr>
          <p:nvPr>
            <p:ph type="dt" sz="quarter" idx="1"/>
          </p:nvPr>
        </p:nvSpPr>
        <p:spPr>
          <a:xfrm>
            <a:off x="5610964" y="0"/>
            <a:ext cx="4292753" cy="345273"/>
          </a:xfrm>
          <a:prstGeom prst="rect">
            <a:avLst/>
          </a:prstGeom>
        </p:spPr>
        <p:txBody>
          <a:bodyPr vert="horz" lIns="91440" tIns="45720" rIns="91440" bIns="45720" rtlCol="0"/>
          <a:lstStyle>
            <a:lvl1pPr algn="r">
              <a:defRPr sz="1200"/>
            </a:lvl1pPr>
          </a:lstStyle>
          <a:p>
            <a:fld id="{DA156FBC-8146-46CC-BE84-CF62DE7085FA}" type="datetimeFigureOut">
              <a:rPr lang="en-AU" smtClean="0"/>
              <a:t>18/02/2020</a:t>
            </a:fld>
            <a:endParaRPr lang="en-AU" dirty="0"/>
          </a:p>
        </p:txBody>
      </p:sp>
      <p:sp>
        <p:nvSpPr>
          <p:cNvPr id="4" name="Footer Placeholder 3">
            <a:extLst>
              <a:ext uri="{FF2B5EF4-FFF2-40B4-BE49-F238E27FC236}">
                <a16:creationId xmlns:a16="http://schemas.microsoft.com/office/drawing/2014/main" id="{B58D3FD2-A668-45ED-9E9F-863124691CA6}"/>
              </a:ext>
            </a:extLst>
          </p:cNvPr>
          <p:cNvSpPr>
            <a:spLocks noGrp="1"/>
          </p:cNvSpPr>
          <p:nvPr>
            <p:ph type="ftr" sz="quarter" idx="2"/>
          </p:nvPr>
        </p:nvSpPr>
        <p:spPr>
          <a:xfrm>
            <a:off x="1" y="6538127"/>
            <a:ext cx="4292753" cy="345273"/>
          </a:xfrm>
          <a:prstGeom prst="rect">
            <a:avLst/>
          </a:prstGeom>
        </p:spPr>
        <p:txBody>
          <a:bodyPr vert="horz" lIns="91440" tIns="45720" rIns="91440" bIns="45720" rtlCol="0" anchor="b"/>
          <a:lstStyle>
            <a:lvl1pPr algn="l">
              <a:defRPr sz="1200"/>
            </a:lvl1pPr>
          </a:lstStyle>
          <a:p>
            <a:endParaRPr lang="en-AU" dirty="0"/>
          </a:p>
        </p:txBody>
      </p:sp>
      <p:sp>
        <p:nvSpPr>
          <p:cNvPr id="5" name="Slide Number Placeholder 4">
            <a:extLst>
              <a:ext uri="{FF2B5EF4-FFF2-40B4-BE49-F238E27FC236}">
                <a16:creationId xmlns:a16="http://schemas.microsoft.com/office/drawing/2014/main" id="{65C145A3-DF94-4DA4-90B9-EB727EBE3F43}"/>
              </a:ext>
            </a:extLst>
          </p:cNvPr>
          <p:cNvSpPr>
            <a:spLocks noGrp="1"/>
          </p:cNvSpPr>
          <p:nvPr>
            <p:ph type="sldNum" sz="quarter" idx="3"/>
          </p:nvPr>
        </p:nvSpPr>
        <p:spPr>
          <a:xfrm>
            <a:off x="5610964" y="6538127"/>
            <a:ext cx="4292753" cy="345273"/>
          </a:xfrm>
          <a:prstGeom prst="rect">
            <a:avLst/>
          </a:prstGeom>
        </p:spPr>
        <p:txBody>
          <a:bodyPr vert="horz" lIns="91440" tIns="45720" rIns="91440" bIns="45720" rtlCol="0" anchor="b"/>
          <a:lstStyle>
            <a:lvl1pPr algn="r">
              <a:defRPr sz="1200"/>
            </a:lvl1pPr>
          </a:lstStyle>
          <a:p>
            <a:fld id="{E9684071-0D45-426E-A58E-7A0890ED9C65}" type="slidenum">
              <a:rPr lang="en-AU" smtClean="0"/>
              <a:t>‹#›</a:t>
            </a:fld>
            <a:endParaRPr lang="en-AU" dirty="0"/>
          </a:p>
        </p:txBody>
      </p:sp>
    </p:spTree>
    <p:extLst>
      <p:ext uri="{BB962C8B-B14F-4D97-AF65-F5344CB8AC3E}">
        <p14:creationId xmlns:p14="http://schemas.microsoft.com/office/powerpoint/2010/main" val="36590394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292600" cy="344170"/>
          </a:xfrm>
          <a:prstGeom prst="rect">
            <a:avLst/>
          </a:prstGeom>
        </p:spPr>
        <p:txBody>
          <a:bodyPr vert="horz" lIns="95939" tIns="47969" rIns="95939" bIns="47969" rtlCol="0"/>
          <a:lstStyle>
            <a:lvl1pPr algn="l">
              <a:defRPr sz="1300"/>
            </a:lvl1pPr>
          </a:lstStyle>
          <a:p>
            <a:endParaRPr lang="en-AU" dirty="0"/>
          </a:p>
        </p:txBody>
      </p:sp>
      <p:sp>
        <p:nvSpPr>
          <p:cNvPr id="3" name="Date Placeholder 2"/>
          <p:cNvSpPr>
            <a:spLocks noGrp="1"/>
          </p:cNvSpPr>
          <p:nvPr>
            <p:ph type="dt" idx="1"/>
          </p:nvPr>
        </p:nvSpPr>
        <p:spPr>
          <a:xfrm>
            <a:off x="5611108" y="0"/>
            <a:ext cx="4292600" cy="344170"/>
          </a:xfrm>
          <a:prstGeom prst="rect">
            <a:avLst/>
          </a:prstGeom>
        </p:spPr>
        <p:txBody>
          <a:bodyPr vert="horz" lIns="95939" tIns="47969" rIns="95939" bIns="47969" rtlCol="0"/>
          <a:lstStyle>
            <a:lvl1pPr algn="r">
              <a:defRPr sz="1300"/>
            </a:lvl1pPr>
          </a:lstStyle>
          <a:p>
            <a:fld id="{E8483F14-6FBD-437A-B2FB-0F9F50F5B414}" type="datetimeFigureOut">
              <a:rPr lang="en-AU" smtClean="0"/>
              <a:t>18/02/2020</a:t>
            </a:fld>
            <a:endParaRPr lang="en-AU" dirty="0"/>
          </a:p>
        </p:txBody>
      </p:sp>
      <p:sp>
        <p:nvSpPr>
          <p:cNvPr id="4" name="Slide Image Placeholder 3"/>
          <p:cNvSpPr>
            <a:spLocks noGrp="1" noRot="1" noChangeAspect="1"/>
          </p:cNvSpPr>
          <p:nvPr>
            <p:ph type="sldImg" idx="2"/>
          </p:nvPr>
        </p:nvSpPr>
        <p:spPr>
          <a:xfrm>
            <a:off x="3232150" y="515938"/>
            <a:ext cx="3441700" cy="2581275"/>
          </a:xfrm>
          <a:prstGeom prst="rect">
            <a:avLst/>
          </a:prstGeom>
          <a:noFill/>
          <a:ln w="12700">
            <a:solidFill>
              <a:prstClr val="black"/>
            </a:solidFill>
          </a:ln>
        </p:spPr>
        <p:txBody>
          <a:bodyPr vert="horz" lIns="95939" tIns="47969" rIns="95939" bIns="47969" rtlCol="0" anchor="ctr"/>
          <a:lstStyle/>
          <a:p>
            <a:endParaRPr lang="en-AU" dirty="0"/>
          </a:p>
        </p:txBody>
      </p:sp>
      <p:sp>
        <p:nvSpPr>
          <p:cNvPr id="5" name="Notes Placeholder 4"/>
          <p:cNvSpPr>
            <a:spLocks noGrp="1"/>
          </p:cNvSpPr>
          <p:nvPr>
            <p:ph type="body" sz="quarter" idx="3"/>
          </p:nvPr>
        </p:nvSpPr>
        <p:spPr>
          <a:xfrm>
            <a:off x="990600" y="3269615"/>
            <a:ext cx="7924800" cy="3097530"/>
          </a:xfrm>
          <a:prstGeom prst="rect">
            <a:avLst/>
          </a:prstGeom>
        </p:spPr>
        <p:txBody>
          <a:bodyPr vert="horz" lIns="95939" tIns="47969" rIns="95939" bIns="4796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6538036"/>
            <a:ext cx="4292600" cy="344170"/>
          </a:xfrm>
          <a:prstGeom prst="rect">
            <a:avLst/>
          </a:prstGeom>
        </p:spPr>
        <p:txBody>
          <a:bodyPr vert="horz" lIns="95939" tIns="47969" rIns="95939" bIns="47969" rtlCol="0" anchor="b"/>
          <a:lstStyle>
            <a:lvl1pPr algn="l">
              <a:defRPr sz="1300"/>
            </a:lvl1pPr>
          </a:lstStyle>
          <a:p>
            <a:endParaRPr lang="en-AU" dirty="0"/>
          </a:p>
        </p:txBody>
      </p:sp>
      <p:sp>
        <p:nvSpPr>
          <p:cNvPr id="7" name="Slide Number Placeholder 6"/>
          <p:cNvSpPr>
            <a:spLocks noGrp="1"/>
          </p:cNvSpPr>
          <p:nvPr>
            <p:ph type="sldNum" sz="quarter" idx="5"/>
          </p:nvPr>
        </p:nvSpPr>
        <p:spPr>
          <a:xfrm>
            <a:off x="5611108" y="6538036"/>
            <a:ext cx="4292600" cy="344170"/>
          </a:xfrm>
          <a:prstGeom prst="rect">
            <a:avLst/>
          </a:prstGeom>
        </p:spPr>
        <p:txBody>
          <a:bodyPr vert="horz" lIns="95939" tIns="47969" rIns="95939" bIns="47969" rtlCol="0" anchor="b"/>
          <a:lstStyle>
            <a:lvl1pPr algn="r">
              <a:defRPr sz="1300"/>
            </a:lvl1pPr>
          </a:lstStyle>
          <a:p>
            <a:fld id="{E6BEEC2C-987E-453B-8788-81B6CFD36BF1}" type="slidenum">
              <a:rPr lang="en-AU" smtClean="0"/>
              <a:t>‹#›</a:t>
            </a:fld>
            <a:endParaRPr lang="en-AU" dirty="0"/>
          </a:p>
        </p:txBody>
      </p:sp>
    </p:spTree>
    <p:extLst>
      <p:ext uri="{BB962C8B-B14F-4D97-AF65-F5344CB8AC3E}">
        <p14:creationId xmlns:p14="http://schemas.microsoft.com/office/powerpoint/2010/main" val="864868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surveillance and monitoring – surveillance of notifiable conditions ( conditions that government wants to take note of), identifying and defining conditions </a:t>
            </a:r>
            <a:r>
              <a:rPr lang="en-US" dirty="0" err="1"/>
              <a:t>behvaiours</a:t>
            </a:r>
            <a:r>
              <a:rPr lang="en-US" dirty="0"/>
              <a:t> and practices which pose a public health risk, monitoring vaccination coverage, analyzing and interpreting and reporting data on health and disease -  how we carry out health protection</a:t>
            </a:r>
          </a:p>
          <a:p>
            <a:endParaRPr lang="en-US" dirty="0"/>
          </a:p>
          <a:p>
            <a:r>
              <a:rPr lang="en-US" dirty="0"/>
              <a:t>Surveillance underpins disease control, routine gathering, analysis interpretation and dissemination of data</a:t>
            </a:r>
          </a:p>
        </p:txBody>
      </p:sp>
      <p:sp>
        <p:nvSpPr>
          <p:cNvPr id="4" name="Slide Number Placeholder 3"/>
          <p:cNvSpPr>
            <a:spLocks noGrp="1"/>
          </p:cNvSpPr>
          <p:nvPr>
            <p:ph type="sldNum" sz="quarter" idx="5"/>
          </p:nvPr>
        </p:nvSpPr>
        <p:spPr/>
        <p:txBody>
          <a:bodyPr/>
          <a:lstStyle/>
          <a:p>
            <a:fld id="{2AD697D7-A6DB-4111-B43F-0DDAF759EE9F}" type="slidenum">
              <a:rPr lang="en-AU" smtClean="0"/>
              <a:t>7</a:t>
            </a:fld>
            <a:endParaRPr lang="en-AU"/>
          </a:p>
        </p:txBody>
      </p:sp>
    </p:spTree>
    <p:extLst>
      <p:ext uri="{BB962C8B-B14F-4D97-AF65-F5344CB8AC3E}">
        <p14:creationId xmlns:p14="http://schemas.microsoft.com/office/powerpoint/2010/main" val="636412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1</a:t>
            </a:r>
            <a:r>
              <a:rPr lang="en-AU" baseline="30000" dirty="0"/>
              <a:t>st</a:t>
            </a:r>
            <a:r>
              <a:rPr lang="en-AU" dirty="0"/>
              <a:t> case of Ebola in Guinea in Dec 2013</a:t>
            </a:r>
          </a:p>
          <a:p>
            <a:r>
              <a:rPr lang="en-AU" dirty="0"/>
              <a:t>But not declared an outbreak until march 2014</a:t>
            </a:r>
          </a:p>
          <a:p>
            <a:r>
              <a:rPr lang="en-AU" dirty="0"/>
              <a:t>Incorrect thoughts that deaths were from cholera or </a:t>
            </a:r>
            <a:r>
              <a:rPr lang="en-AU" dirty="0" err="1"/>
              <a:t>lassa</a:t>
            </a:r>
            <a:r>
              <a:rPr lang="en-AU" dirty="0"/>
              <a:t> fever, poor lab capacity delayed the response by 2.5 months time from outbreak detection to when French scientist confirmed </a:t>
            </a:r>
            <a:r>
              <a:rPr lang="en-AU" dirty="0" err="1"/>
              <a:t>ebola</a:t>
            </a:r>
            <a:r>
              <a:rPr lang="en-AU" dirty="0"/>
              <a:t> on march 22 2014</a:t>
            </a:r>
          </a:p>
          <a:p>
            <a:endParaRPr lang="en-AU" dirty="0"/>
          </a:p>
        </p:txBody>
      </p:sp>
      <p:sp>
        <p:nvSpPr>
          <p:cNvPr id="4" name="Slide Number Placeholder 3"/>
          <p:cNvSpPr>
            <a:spLocks noGrp="1"/>
          </p:cNvSpPr>
          <p:nvPr>
            <p:ph type="sldNum" sz="quarter" idx="5"/>
          </p:nvPr>
        </p:nvSpPr>
        <p:spPr/>
        <p:txBody>
          <a:bodyPr/>
          <a:lstStyle/>
          <a:p>
            <a:fld id="{2AD697D7-A6DB-4111-B43F-0DDAF759EE9F}" type="slidenum">
              <a:rPr lang="en-AU" smtClean="0"/>
              <a:t>9</a:t>
            </a:fld>
            <a:endParaRPr lang="en-AU"/>
          </a:p>
        </p:txBody>
      </p:sp>
    </p:spTree>
    <p:extLst>
      <p:ext uri="{BB962C8B-B14F-4D97-AF65-F5344CB8AC3E}">
        <p14:creationId xmlns:p14="http://schemas.microsoft.com/office/powerpoint/2010/main" val="3434073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BEEC2C-987E-453B-8788-81B6CFD36BF1}" type="slidenum">
              <a:rPr lang="en-AU" smtClean="0"/>
              <a:t>12</a:t>
            </a:fld>
            <a:endParaRPr lang="en-AU" dirty="0"/>
          </a:p>
        </p:txBody>
      </p:sp>
    </p:spTree>
    <p:extLst>
      <p:ext uri="{BB962C8B-B14F-4D97-AF65-F5344CB8AC3E}">
        <p14:creationId xmlns:p14="http://schemas.microsoft.com/office/powerpoint/2010/main" val="1698326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697D7-A6DB-4111-B43F-0DDAF759EE9F}" type="slidenum">
              <a:rPr lang="en-AU" smtClean="0"/>
              <a:t>19</a:t>
            </a:fld>
            <a:endParaRPr lang="en-AU"/>
          </a:p>
        </p:txBody>
      </p:sp>
    </p:spTree>
    <p:extLst>
      <p:ext uri="{BB962C8B-B14F-4D97-AF65-F5344CB8AC3E}">
        <p14:creationId xmlns:p14="http://schemas.microsoft.com/office/powerpoint/2010/main" val="3165010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AD697D7-A6DB-4111-B43F-0DDAF759EE9F}" type="slidenum">
              <a:rPr lang="en-AU" smtClean="0"/>
              <a:t>23</a:t>
            </a:fld>
            <a:endParaRPr lang="en-AU"/>
          </a:p>
        </p:txBody>
      </p:sp>
    </p:spTree>
    <p:extLst>
      <p:ext uri="{BB962C8B-B14F-4D97-AF65-F5344CB8AC3E}">
        <p14:creationId xmlns:p14="http://schemas.microsoft.com/office/powerpoint/2010/main" val="3439332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4" y="3810002"/>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Rectangle 23"/>
          <p:cNvSpPr/>
          <p:nvPr/>
        </p:nvSpPr>
        <p:spPr>
          <a:xfrm flipV="1">
            <a:off x="5410202"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Rectangle 24"/>
          <p:cNvSpPr/>
          <p:nvPr/>
        </p:nvSpPr>
        <p:spPr>
          <a:xfrm flipV="1">
            <a:off x="5410202"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2" y="3675529"/>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flipV="1">
            <a:off x="6414053" y="3643090"/>
            <a:ext cx="2729951"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457200" y="2401889"/>
            <a:ext cx="84582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705600" y="4206240"/>
            <a:ext cx="960120" cy="457200"/>
          </a:xfrm>
        </p:spPr>
        <p:txBody>
          <a:bodyPr/>
          <a:lstStyle/>
          <a:p>
            <a:fld id="{954A89DE-2682-4CEE-A7D6-72B891E1CBA3}" type="datetimeFigureOut">
              <a:rPr lang="en-AU" smtClean="0"/>
              <a:pPr/>
              <a:t>18/02/2020</a:t>
            </a:fld>
            <a:endParaRPr lang="en-AU" dirty="0"/>
          </a:p>
        </p:txBody>
      </p:sp>
      <p:sp>
        <p:nvSpPr>
          <p:cNvPr id="17" name="Footer Placeholder 16"/>
          <p:cNvSpPr>
            <a:spLocks noGrp="1"/>
          </p:cNvSpPr>
          <p:nvPr>
            <p:ph type="ftr" sz="quarter" idx="11"/>
          </p:nvPr>
        </p:nvSpPr>
        <p:spPr>
          <a:xfrm>
            <a:off x="5410200" y="4205288"/>
            <a:ext cx="1295400" cy="457200"/>
          </a:xfrm>
        </p:spPr>
        <p:txBody>
          <a:bodyPr/>
          <a:lstStyle/>
          <a:p>
            <a:endParaRPr lang="en-AU" dirty="0"/>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8D56C770-EB0B-4094-8E43-2F604E7A1DB0}" type="slidenum">
              <a:rPr lang="en-AU" smtClean="0"/>
              <a:pPr/>
              <a:t>‹#›</a:t>
            </a:fld>
            <a:endParaRPr lang="en-A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54A89DE-2682-4CEE-A7D6-72B891E1CBA3}" type="datetimeFigureOut">
              <a:rPr lang="en-AU" smtClean="0"/>
              <a:pPr/>
              <a:t>18/02/2020</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8D56C770-EB0B-4094-8E43-2F604E7A1DB0}" type="slidenum">
              <a:rPr lang="en-AU" smtClean="0"/>
              <a:pPr/>
              <a:t>‹#›</a:t>
            </a:fld>
            <a:endParaRPr lang="en-A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54A89DE-2682-4CEE-A7D6-72B891E1CBA3}" type="datetimeFigureOut">
              <a:rPr lang="en-AU" smtClean="0"/>
              <a:pPr/>
              <a:t>18/02/2020</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8D56C770-EB0B-4094-8E43-2F604E7A1DB0}" type="slidenum">
              <a:rPr lang="en-AU" smtClean="0"/>
              <a:pPr/>
              <a:t>‹#›</a:t>
            </a:fld>
            <a:endParaRPr lang="en-AU"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 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8" name="Text Placeholder 7"/>
          <p:cNvSpPr>
            <a:spLocks noGrp="1"/>
          </p:cNvSpPr>
          <p:nvPr>
            <p:ph type="body" idx="10"/>
          </p:nvPr>
        </p:nvSpPr>
        <p:spPr>
          <a:xfrm>
            <a:off x="468313" y="1509185"/>
            <a:ext cx="8208962" cy="4127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4075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54A89DE-2682-4CEE-A7D6-72B891E1CBA3}" type="datetimeFigureOut">
              <a:rPr lang="en-AU" smtClean="0"/>
              <a:pPr/>
              <a:t>18/02/2020</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8D56C770-EB0B-4094-8E43-2F604E7A1DB0}" type="slidenum">
              <a:rPr lang="en-AU" smtClean="0"/>
              <a:pPr/>
              <a:t>‹#›</a:t>
            </a:fld>
            <a:endParaRPr lang="en-A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2"/>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54A89DE-2682-4CEE-A7D6-72B891E1CBA3}" type="datetimeFigureOut">
              <a:rPr lang="en-AU" smtClean="0"/>
              <a:pPr/>
              <a:t>18/02/2020</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8D56C770-EB0B-4094-8E43-2F604E7A1DB0}" type="slidenum">
              <a:rPr lang="en-AU" smtClean="0"/>
              <a:pPr/>
              <a:t>‹#›</a:t>
            </a:fld>
            <a:endParaRPr lang="en-A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2249426"/>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2249426"/>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54A89DE-2682-4CEE-A7D6-72B891E1CBA3}" type="datetimeFigureOut">
              <a:rPr lang="en-AU" smtClean="0"/>
              <a:pPr/>
              <a:t>18/02/2020</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8D56C770-EB0B-4094-8E43-2F604E7A1DB0}" type="slidenum">
              <a:rPr lang="en-AU" smtClean="0"/>
              <a:pPr/>
              <a:t>‹#›</a:t>
            </a:fld>
            <a:endParaRPr lang="en-A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21227"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718307"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fld id="{954A89DE-2682-4CEE-A7D6-72B891E1CBA3}" type="datetimeFigureOut">
              <a:rPr lang="en-AU" smtClean="0"/>
              <a:pPr/>
              <a:t>18/02/2020</a:t>
            </a:fld>
            <a:endParaRPr lang="en-AU" dirty="0"/>
          </a:p>
        </p:txBody>
      </p:sp>
      <p:sp>
        <p:nvSpPr>
          <p:cNvPr id="27" name="Slide Number Placeholder 26"/>
          <p:cNvSpPr>
            <a:spLocks noGrp="1"/>
          </p:cNvSpPr>
          <p:nvPr>
            <p:ph type="sldNum" sz="quarter" idx="11"/>
          </p:nvPr>
        </p:nvSpPr>
        <p:spPr/>
        <p:txBody>
          <a:bodyPr rtlCol="0"/>
          <a:lstStyle/>
          <a:p>
            <a:fld id="{8D56C770-EB0B-4094-8E43-2F604E7A1DB0}" type="slidenum">
              <a:rPr lang="en-AU" smtClean="0"/>
              <a:pPr/>
              <a:t>‹#›</a:t>
            </a:fld>
            <a:endParaRPr lang="en-AU" dirty="0"/>
          </a:p>
        </p:txBody>
      </p:sp>
      <p:sp>
        <p:nvSpPr>
          <p:cNvPr id="28" name="Footer Placeholder 27"/>
          <p:cNvSpPr>
            <a:spLocks noGrp="1"/>
          </p:cNvSpPr>
          <p:nvPr>
            <p:ph type="ftr" sz="quarter" idx="12"/>
          </p:nvPr>
        </p:nvSpPr>
        <p:spPr/>
        <p:txBody>
          <a:bodyPr rtlCol="0"/>
          <a:lstStyle/>
          <a:p>
            <a:endParaRPr lang="en-A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6583680" y="612648"/>
            <a:ext cx="957264" cy="457200"/>
          </a:xfrm>
        </p:spPr>
        <p:txBody>
          <a:bodyPr/>
          <a:lstStyle/>
          <a:p>
            <a:fld id="{954A89DE-2682-4CEE-A7D6-72B891E1CBA3}" type="datetimeFigureOut">
              <a:rPr lang="en-AU" smtClean="0"/>
              <a:pPr/>
              <a:t>18/02/2020</a:t>
            </a:fld>
            <a:endParaRPr lang="en-AU" dirty="0"/>
          </a:p>
        </p:txBody>
      </p:sp>
      <p:sp>
        <p:nvSpPr>
          <p:cNvPr id="4" name="Footer Placeholder 3"/>
          <p:cNvSpPr>
            <a:spLocks noGrp="1"/>
          </p:cNvSpPr>
          <p:nvPr>
            <p:ph type="ftr" sz="quarter" idx="11"/>
          </p:nvPr>
        </p:nvSpPr>
        <p:spPr>
          <a:xfrm>
            <a:off x="5257800" y="612648"/>
            <a:ext cx="1325880" cy="457200"/>
          </a:xfrm>
        </p:spPr>
        <p:txBody>
          <a:bodyPr/>
          <a:lstStyle/>
          <a:p>
            <a:endParaRPr lang="en-AU" dirty="0"/>
          </a:p>
        </p:txBody>
      </p:sp>
      <p:sp>
        <p:nvSpPr>
          <p:cNvPr id="5" name="Slide Number Placeholder 4"/>
          <p:cNvSpPr>
            <a:spLocks noGrp="1"/>
          </p:cNvSpPr>
          <p:nvPr>
            <p:ph type="sldNum" sz="quarter" idx="12"/>
          </p:nvPr>
        </p:nvSpPr>
        <p:spPr>
          <a:xfrm>
            <a:off x="8174736" y="2272"/>
            <a:ext cx="762000" cy="365760"/>
          </a:xfrm>
        </p:spPr>
        <p:txBody>
          <a:bodyPr/>
          <a:lstStyle/>
          <a:p>
            <a:fld id="{8D56C770-EB0B-4094-8E43-2F604E7A1DB0}" type="slidenum">
              <a:rPr lang="en-AU" smtClean="0"/>
              <a:pPr/>
              <a:t>‹#›</a:t>
            </a:fld>
            <a:endParaRPr lang="en-A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4A89DE-2682-4CEE-A7D6-72B891E1CBA3}" type="datetimeFigureOut">
              <a:rPr lang="en-AU" smtClean="0"/>
              <a:pPr/>
              <a:t>18/02/2020</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8D56C770-EB0B-4094-8E43-2F604E7A1DB0}" type="slidenum">
              <a:rPr lang="en-AU" smtClean="0"/>
              <a:pPr/>
              <a:t>‹#›</a:t>
            </a:fld>
            <a:endParaRPr lang="en-A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54A89DE-2682-4CEE-A7D6-72B891E1CBA3}" type="datetimeFigureOut">
              <a:rPr lang="en-AU" smtClean="0"/>
              <a:pPr/>
              <a:t>18/02/2020</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8D56C770-EB0B-4094-8E43-2F604E7A1DB0}" type="slidenum">
              <a:rPr lang="en-AU" smtClean="0"/>
              <a:pPr/>
              <a:t>‹#›</a:t>
            </a:fld>
            <a:endParaRPr lang="en-A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6" y="1109162"/>
            <a:ext cx="586803"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dirty="0"/>
              <a:t>Click icon to add picture</a:t>
            </a:r>
          </a:p>
        </p:txBody>
      </p:sp>
      <p:sp>
        <p:nvSpPr>
          <p:cNvPr id="4" name="Text Placeholder 3"/>
          <p:cNvSpPr>
            <a:spLocks noGrp="1"/>
          </p:cNvSpPr>
          <p:nvPr>
            <p:ph type="body" sz="half" idx="2"/>
          </p:nvPr>
        </p:nvSpPr>
        <p:spPr>
          <a:xfrm>
            <a:off x="6088443" y="3274310"/>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54A89DE-2682-4CEE-A7D6-72B891E1CBA3}" type="datetimeFigureOut">
              <a:rPr lang="en-AU" smtClean="0"/>
              <a:pPr/>
              <a:t>18/02/2020</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8D56C770-EB0B-4094-8E43-2F604E7A1DB0}" type="slidenum">
              <a:rPr lang="en-AU" smtClean="0"/>
              <a:pPr/>
              <a:t>‹#›</a:t>
            </a:fld>
            <a:endParaRPr lang="en-A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20"/>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ctangle 29"/>
          <p:cNvSpPr/>
          <p:nvPr/>
        </p:nvSpPr>
        <p:spPr>
          <a:xfrm>
            <a:off x="2" y="308278"/>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1" name="Rectangle 30"/>
          <p:cNvSpPr/>
          <p:nvPr/>
        </p:nvSpPr>
        <p:spPr>
          <a:xfrm flipV="1">
            <a:off x="5410184" y="360248"/>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2" name="Rectangle 31"/>
          <p:cNvSpPr/>
          <p:nvPr/>
        </p:nvSpPr>
        <p:spPr>
          <a:xfrm flipV="1">
            <a:off x="5410202" y="440114"/>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4" name="Rounded Rectangle 33"/>
          <p:cNvSpPr/>
          <p:nvPr/>
        </p:nvSpPr>
        <p:spPr bwMode="white">
          <a:xfrm>
            <a:off x="7373647"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5" name="Rectangle 34"/>
          <p:cNvSpPr/>
          <p:nvPr/>
        </p:nvSpPr>
        <p:spPr bwMode="invGray">
          <a:xfrm>
            <a:off x="9084965" y="-2001"/>
            <a:ext cx="57627"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954A89DE-2682-4CEE-A7D6-72B891E1CBA3}" type="datetimeFigureOut">
              <a:rPr lang="en-AU" smtClean="0"/>
              <a:pPr/>
              <a:t>18/02/2020</a:t>
            </a:fld>
            <a:endParaRPr lang="en-AU" dirty="0"/>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AU" dirty="0"/>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8D56C770-EB0B-4094-8E43-2F604E7A1DB0}" type="slidenum">
              <a:rPr lang="en-AU" smtClean="0"/>
              <a:pPr/>
              <a:t>‹#›</a:t>
            </a:fld>
            <a:endParaRPr lang="en-AU"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7.tiff"/><Relationship Id="rId5" Type="http://schemas.openxmlformats.org/officeDocument/2006/relationships/image" Target="../media/image16.emf"/><Relationship Id="rId4" Type="http://schemas.openxmlformats.org/officeDocument/2006/relationships/image" Target="../media/image15.tiff"/></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hyperlink" Target="https://iser.med.unsw.edu.au/epi-watch-outbreak-alerts" TargetMode="Externa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3.xml"/><Relationship Id="rId4" Type="http://schemas.openxmlformats.org/officeDocument/2006/relationships/image" Target="../media/image23.tiff"/></Relationships>
</file>

<file path=ppt/slides/_rels/slide22.xml.rels><?xml version="1.0" encoding="UTF-8" standalone="yes"?>
<Relationships xmlns="http://schemas.openxmlformats.org/package/2006/relationships"><Relationship Id="rId3" Type="http://schemas.openxmlformats.org/officeDocument/2006/relationships/hyperlink" Target="https://extranet.who.int/publicemergency" TargetMode="External"/><Relationship Id="rId2" Type="http://schemas.openxmlformats.org/officeDocument/2006/relationships/hyperlink" Target="https://gisanddata.maps.arcgis.com/apps/opsdashboard/index.html#/bda7594740fd40299423467b48e9ecf6" TargetMode="External"/><Relationship Id="rId1" Type="http://schemas.openxmlformats.org/officeDocument/2006/relationships/slideLayout" Target="../slideLayouts/slideLayout3.xml"/><Relationship Id="rId4" Type="http://schemas.openxmlformats.org/officeDocument/2006/relationships/hyperlink" Target="https://www.healthmap.org/en/"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10.pn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300192" y="4473324"/>
            <a:ext cx="2699792" cy="2024844"/>
          </a:xfrm>
          <a:prstGeom prst="rect">
            <a:avLst/>
          </a:prstGeom>
          <a:noFill/>
        </p:spPr>
      </p:pic>
      <p:sp>
        <p:nvSpPr>
          <p:cNvPr id="2" name="Title 1"/>
          <p:cNvSpPr>
            <a:spLocks noGrp="1"/>
          </p:cNvSpPr>
          <p:nvPr>
            <p:ph type="ctrTitle"/>
          </p:nvPr>
        </p:nvSpPr>
        <p:spPr>
          <a:xfrm>
            <a:off x="323528" y="2401889"/>
            <a:ext cx="8591872" cy="1243135"/>
          </a:xfrm>
        </p:spPr>
        <p:txBody>
          <a:bodyPr>
            <a:normAutofit fontScale="90000"/>
          </a:bodyPr>
          <a:lstStyle/>
          <a:p>
            <a:r>
              <a:rPr lang="en-AU" sz="3200" dirty="0"/>
              <a:t>NHMRC Centre for Research Excellence, Integrated Systems for Epidemic Response (ISER)</a:t>
            </a:r>
          </a:p>
        </p:txBody>
      </p:sp>
      <p:sp>
        <p:nvSpPr>
          <p:cNvPr id="3" name="Subtitle 2"/>
          <p:cNvSpPr>
            <a:spLocks noGrp="1"/>
          </p:cNvSpPr>
          <p:nvPr>
            <p:ph type="subTitle" idx="1"/>
          </p:nvPr>
        </p:nvSpPr>
        <p:spPr>
          <a:xfrm>
            <a:off x="323528" y="4296788"/>
            <a:ext cx="6048672" cy="681190"/>
          </a:xfrm>
        </p:spPr>
        <p:txBody>
          <a:bodyPr>
            <a:noAutofit/>
          </a:bodyPr>
          <a:lstStyle/>
          <a:p>
            <a:endParaRPr lang="en-AU" sz="4000" b="1" dirty="0">
              <a:solidFill>
                <a:schemeClr val="accent2">
                  <a:lumMod val="75000"/>
                </a:schemeClr>
              </a:solidFill>
            </a:endParaRPr>
          </a:p>
        </p:txBody>
      </p:sp>
      <p:sp>
        <p:nvSpPr>
          <p:cNvPr id="11" name="Subtitle 2"/>
          <p:cNvSpPr txBox="1">
            <a:spLocks/>
          </p:cNvSpPr>
          <p:nvPr/>
        </p:nvSpPr>
        <p:spPr>
          <a:xfrm>
            <a:off x="323528" y="5583201"/>
            <a:ext cx="4176464" cy="681190"/>
          </a:xfrm>
          <a:prstGeom prst="rect">
            <a:avLst/>
          </a:prstGeom>
        </p:spPr>
        <p:txBody>
          <a:bodyPr vert="horz">
            <a:normAutofit/>
          </a:bodyPr>
          <a:lstStyle>
            <a:lvl1pPr marL="64008" indent="0" algn="l" rtl="0" eaLnBrk="1" latinLnBrk="0" hangingPunct="1">
              <a:spcBef>
                <a:spcPts val="300"/>
              </a:spcBef>
              <a:buClr>
                <a:schemeClr val="accent3"/>
              </a:buClr>
              <a:buFont typeface="Georgia"/>
              <a:buNone/>
              <a:defRPr kumimoji="0" sz="2400" kern="1200">
                <a:solidFill>
                  <a:schemeClr val="tx2"/>
                </a:solidFill>
                <a:latin typeface="+mn-lt"/>
                <a:ea typeface="+mn-ea"/>
                <a:cs typeface="+mn-cs"/>
              </a:defRPr>
            </a:lvl1pPr>
            <a:lvl2pPr marL="457200" indent="0" algn="ctr" rtl="0" eaLnBrk="1" latinLnBrk="0" hangingPunct="1">
              <a:spcBef>
                <a:spcPts val="300"/>
              </a:spcBef>
              <a:buClr>
                <a:schemeClr val="accent2"/>
              </a:buClr>
              <a:buFont typeface="Georgia"/>
              <a:buNone/>
              <a:defRPr kumimoji="0" sz="2600" kern="1200">
                <a:solidFill>
                  <a:schemeClr val="accent2"/>
                </a:solidFill>
                <a:latin typeface="+mn-lt"/>
                <a:ea typeface="+mn-ea"/>
                <a:cs typeface="+mn-cs"/>
              </a:defRPr>
            </a:lvl2pPr>
            <a:lvl3pPr marL="914400" indent="0" algn="ctr" rtl="0" eaLnBrk="1" latinLnBrk="0" hangingPunct="1">
              <a:spcBef>
                <a:spcPts val="300"/>
              </a:spcBef>
              <a:buClr>
                <a:schemeClr val="accent1"/>
              </a:buClr>
              <a:buFont typeface="Wingdings 2"/>
              <a:buNone/>
              <a:defRPr kumimoji="0" sz="2400" kern="1200">
                <a:solidFill>
                  <a:schemeClr val="accent1"/>
                </a:solidFill>
                <a:latin typeface="+mn-lt"/>
                <a:ea typeface="+mn-ea"/>
                <a:cs typeface="+mn-cs"/>
              </a:defRPr>
            </a:lvl3pPr>
            <a:lvl4pPr marL="1371600" indent="0" algn="ctr" rtl="0" eaLnBrk="1" latinLnBrk="0" hangingPunct="1">
              <a:spcBef>
                <a:spcPts val="300"/>
              </a:spcBef>
              <a:buClr>
                <a:schemeClr val="accent1"/>
              </a:buClr>
              <a:buFont typeface="Wingdings 2"/>
              <a:buNone/>
              <a:defRPr kumimoji="0" sz="2200" kern="1200">
                <a:solidFill>
                  <a:schemeClr val="accent1"/>
                </a:solidFill>
                <a:latin typeface="+mn-lt"/>
                <a:ea typeface="+mn-ea"/>
                <a:cs typeface="+mn-cs"/>
              </a:defRPr>
            </a:lvl4pPr>
            <a:lvl5pPr marL="1828800" indent="0" algn="ctr" rtl="0" eaLnBrk="1" latinLnBrk="0" hangingPunct="1">
              <a:spcBef>
                <a:spcPts val="300"/>
              </a:spcBef>
              <a:buClr>
                <a:schemeClr val="accent3"/>
              </a:buClr>
              <a:buFont typeface="Georgia"/>
              <a:buNone/>
              <a:defRPr kumimoji="0" sz="2000" kern="1200">
                <a:solidFill>
                  <a:schemeClr val="accent3"/>
                </a:solidFill>
                <a:latin typeface="+mn-lt"/>
                <a:ea typeface="+mn-ea"/>
                <a:cs typeface="+mn-cs"/>
              </a:defRPr>
            </a:lvl5pPr>
            <a:lvl6pPr marL="2286000" indent="0" algn="ctr" rtl="0" eaLnBrk="1" latinLnBrk="0" hangingPunct="1">
              <a:spcBef>
                <a:spcPts val="300"/>
              </a:spcBef>
              <a:buClr>
                <a:schemeClr val="accent3"/>
              </a:buClr>
              <a:buFont typeface="Georgia"/>
              <a:buNone/>
              <a:defRPr kumimoji="0" sz="1800" kern="1200">
                <a:solidFill>
                  <a:schemeClr val="accent3"/>
                </a:solidFill>
                <a:latin typeface="+mn-lt"/>
                <a:ea typeface="+mn-ea"/>
                <a:cs typeface="+mn-cs"/>
              </a:defRPr>
            </a:lvl6pPr>
            <a:lvl7pPr marL="2743200" indent="0" algn="ctr" rtl="0" eaLnBrk="1" latinLnBrk="0" hangingPunct="1">
              <a:spcBef>
                <a:spcPts val="300"/>
              </a:spcBef>
              <a:buClr>
                <a:schemeClr val="accent3"/>
              </a:buClr>
              <a:buFont typeface="Georgia"/>
              <a:buNone/>
              <a:defRPr kumimoji="0" sz="1600" kern="1200">
                <a:solidFill>
                  <a:schemeClr val="accent3"/>
                </a:solidFill>
                <a:latin typeface="+mn-lt"/>
                <a:ea typeface="+mn-ea"/>
                <a:cs typeface="+mn-cs"/>
              </a:defRPr>
            </a:lvl7pPr>
            <a:lvl8pPr marL="3200400" indent="0" algn="ctr" rtl="0" eaLnBrk="1" latinLnBrk="0" hangingPunct="1">
              <a:spcBef>
                <a:spcPts val="300"/>
              </a:spcBef>
              <a:buClr>
                <a:schemeClr val="accent3"/>
              </a:buClr>
              <a:buFont typeface="Georgia"/>
              <a:buNone/>
              <a:defRPr kumimoji="0" sz="1500" kern="1200">
                <a:solidFill>
                  <a:schemeClr val="accent3"/>
                </a:solidFill>
                <a:latin typeface="+mn-lt"/>
                <a:ea typeface="+mn-ea"/>
                <a:cs typeface="+mn-cs"/>
              </a:defRPr>
            </a:lvl8pPr>
            <a:lvl9pPr marL="3657600" indent="0" algn="ctr" rtl="0" eaLnBrk="1" latinLnBrk="0" hangingPunct="1">
              <a:spcBef>
                <a:spcPts val="300"/>
              </a:spcBef>
              <a:buClr>
                <a:schemeClr val="accent3"/>
              </a:buClr>
              <a:buFont typeface="Georgia"/>
              <a:buNone/>
              <a:defRPr kumimoji="0" sz="1400" kern="1200" baseline="0">
                <a:solidFill>
                  <a:schemeClr val="accent3"/>
                </a:solidFill>
                <a:latin typeface="+mn-lt"/>
                <a:ea typeface="+mn-ea"/>
                <a:cs typeface="+mn-cs"/>
              </a:defRPr>
            </a:lvl9pPr>
          </a:lstStyle>
          <a:p>
            <a:r>
              <a:rPr lang="en-AU" sz="2800" b="1" dirty="0"/>
              <a:t>Raina  MacIntyre</a:t>
            </a:r>
          </a:p>
        </p:txBody>
      </p:sp>
      <p:pic>
        <p:nvPicPr>
          <p:cNvPr id="9" name="Picture 8" descr="A picture containing food&#10;&#10;Description automatically generated">
            <a:extLst>
              <a:ext uri="{FF2B5EF4-FFF2-40B4-BE49-F238E27FC236}">
                <a16:creationId xmlns:a16="http://schemas.microsoft.com/office/drawing/2014/main" id="{2773E085-C88D-40BD-BB6E-0B48662FD6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0746" y="260648"/>
            <a:ext cx="6777436" cy="2340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6E7075-CE9C-BD4C-BD3F-38C4D05580F0}"/>
              </a:ext>
            </a:extLst>
          </p:cNvPr>
          <p:cNvPicPr>
            <a:picLocks noChangeAspect="1"/>
          </p:cNvPicPr>
          <p:nvPr/>
        </p:nvPicPr>
        <p:blipFill>
          <a:blip r:embed="rId2"/>
          <a:stretch>
            <a:fillRect/>
          </a:stretch>
        </p:blipFill>
        <p:spPr>
          <a:xfrm>
            <a:off x="1259632" y="2708920"/>
            <a:ext cx="6852375" cy="3600400"/>
          </a:xfrm>
          <a:prstGeom prst="rect">
            <a:avLst/>
          </a:prstGeom>
        </p:spPr>
      </p:pic>
      <p:pic>
        <p:nvPicPr>
          <p:cNvPr id="9" name="Picture 8">
            <a:extLst>
              <a:ext uri="{FF2B5EF4-FFF2-40B4-BE49-F238E27FC236}">
                <a16:creationId xmlns:a16="http://schemas.microsoft.com/office/drawing/2014/main" id="{1DD59273-D764-784C-A0A5-CF71435F9A0C}"/>
              </a:ext>
            </a:extLst>
          </p:cNvPr>
          <p:cNvPicPr>
            <a:picLocks noChangeAspect="1"/>
          </p:cNvPicPr>
          <p:nvPr/>
        </p:nvPicPr>
        <p:blipFill>
          <a:blip r:embed="rId3"/>
          <a:stretch>
            <a:fillRect/>
          </a:stretch>
        </p:blipFill>
        <p:spPr>
          <a:xfrm>
            <a:off x="395536" y="548680"/>
            <a:ext cx="5156200" cy="1930400"/>
          </a:xfrm>
          <a:prstGeom prst="rect">
            <a:avLst/>
          </a:prstGeom>
        </p:spPr>
      </p:pic>
    </p:spTree>
    <p:extLst>
      <p:ext uri="{BB962C8B-B14F-4D97-AF65-F5344CB8AC3E}">
        <p14:creationId xmlns:p14="http://schemas.microsoft.com/office/powerpoint/2010/main" val="4125726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9BA453-2691-3D4A-965F-F064E000804B}"/>
              </a:ext>
            </a:extLst>
          </p:cNvPr>
          <p:cNvPicPr>
            <a:picLocks noChangeAspect="1"/>
          </p:cNvPicPr>
          <p:nvPr/>
        </p:nvPicPr>
        <p:blipFill>
          <a:blip r:embed="rId2"/>
          <a:stretch>
            <a:fillRect/>
          </a:stretch>
        </p:blipFill>
        <p:spPr>
          <a:xfrm>
            <a:off x="1936750" y="1962150"/>
            <a:ext cx="5270500" cy="2933700"/>
          </a:xfrm>
          <a:prstGeom prst="rect">
            <a:avLst/>
          </a:prstGeom>
        </p:spPr>
      </p:pic>
    </p:spTree>
    <p:extLst>
      <p:ext uri="{BB962C8B-B14F-4D97-AF65-F5344CB8AC3E}">
        <p14:creationId xmlns:p14="http://schemas.microsoft.com/office/powerpoint/2010/main" val="3578463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634961"/>
            <a:ext cx="1421129" cy="1065847"/>
          </a:xfrm>
          <a:prstGeom prst="rect">
            <a:avLst/>
          </a:prstGeom>
          <a:ln>
            <a:noFill/>
          </a:ln>
          <a:effectLst/>
        </p:spPr>
      </p:pic>
      <p:sp>
        <p:nvSpPr>
          <p:cNvPr id="3" name="TextBox 2"/>
          <p:cNvSpPr txBox="1"/>
          <p:nvPr/>
        </p:nvSpPr>
        <p:spPr>
          <a:xfrm>
            <a:off x="182886" y="1417241"/>
            <a:ext cx="4605138" cy="4308872"/>
          </a:xfrm>
          <a:prstGeom prst="rect">
            <a:avLst/>
          </a:prstGeom>
          <a:noFill/>
        </p:spPr>
        <p:txBody>
          <a:bodyPr wrap="square" rtlCol="0">
            <a:spAutoFit/>
          </a:bodyPr>
          <a:lstStyle/>
          <a:p>
            <a:endParaRPr lang="en-AU" altLang="en-US" b="1" dirty="0">
              <a:ea typeface="ＭＳ Ｐゴシック" pitchFamily="34" charset="-128"/>
            </a:endParaRPr>
          </a:p>
          <a:p>
            <a:r>
              <a:rPr lang="en-AU" altLang="en-US" sz="2000" i="1" dirty="0">
                <a:ea typeface="ＭＳ Ｐゴシック" pitchFamily="34" charset="-128"/>
              </a:rPr>
              <a:t>Internships, students</a:t>
            </a:r>
          </a:p>
          <a:p>
            <a:endParaRPr lang="en-AU" altLang="en-US" sz="2000" i="1" dirty="0">
              <a:ea typeface="ＭＳ Ｐゴシック" pitchFamily="34" charset="-128"/>
            </a:endParaRPr>
          </a:p>
          <a:p>
            <a:r>
              <a:rPr lang="en-AU" altLang="en-US" sz="2000" i="1" dirty="0">
                <a:ea typeface="ＭＳ Ｐゴシック" pitchFamily="34" charset="-128"/>
              </a:rPr>
              <a:t>Zika hack</a:t>
            </a:r>
          </a:p>
          <a:p>
            <a:endParaRPr lang="en-AU" altLang="en-US" sz="2000" i="1" dirty="0">
              <a:ea typeface="ＭＳ Ｐゴシック" pitchFamily="34" charset="-128"/>
            </a:endParaRPr>
          </a:p>
          <a:p>
            <a:r>
              <a:rPr lang="en-AU" altLang="en-US" sz="2000" i="1" dirty="0">
                <a:ea typeface="ＭＳ Ｐゴシック" pitchFamily="34" charset="-128"/>
              </a:rPr>
              <a:t>Automation</a:t>
            </a:r>
          </a:p>
          <a:p>
            <a:endParaRPr lang="en-AU" altLang="en-US" sz="2000" i="1" dirty="0">
              <a:ea typeface="ＭＳ Ｐゴシック" pitchFamily="34" charset="-128"/>
            </a:endParaRPr>
          </a:p>
          <a:p>
            <a:r>
              <a:rPr lang="en-AU" altLang="en-US" sz="2000" i="1" dirty="0">
                <a:ea typeface="ＭＳ Ｐゴシック" pitchFamily="34" charset="-128"/>
              </a:rPr>
              <a:t>Journal</a:t>
            </a:r>
          </a:p>
          <a:p>
            <a:endParaRPr lang="en-GB" sz="2000" dirty="0"/>
          </a:p>
          <a:p>
            <a:r>
              <a:rPr lang="en-GB" sz="2000" i="1" dirty="0"/>
              <a:t>Stakeholder survey</a:t>
            </a:r>
            <a:r>
              <a:rPr lang="en-AU" altLang="en-US" sz="2000" dirty="0">
                <a:ea typeface="ＭＳ Ｐゴシック" pitchFamily="34" charset="-128"/>
              </a:rPr>
              <a:t/>
            </a:r>
            <a:br>
              <a:rPr lang="en-AU" altLang="en-US" sz="2000" dirty="0">
                <a:ea typeface="ＭＳ Ｐゴシック" pitchFamily="34" charset="-128"/>
              </a:rPr>
            </a:br>
            <a:r>
              <a:rPr lang="en-AU" altLang="en-US" sz="2000" dirty="0">
                <a:ea typeface="ＭＳ Ｐゴシック" pitchFamily="34" charset="-128"/>
              </a:rPr>
              <a:t/>
            </a:r>
            <a:br>
              <a:rPr lang="en-AU" altLang="en-US" sz="2000" dirty="0">
                <a:ea typeface="ＭＳ Ｐゴシック" pitchFamily="34" charset="-128"/>
              </a:rPr>
            </a:br>
            <a:endParaRPr lang="en-AU" sz="2000" b="1" dirty="0"/>
          </a:p>
          <a:p>
            <a:endParaRPr lang="en-AU" b="1" dirty="0"/>
          </a:p>
          <a:p>
            <a:endParaRPr lang="en-AU" altLang="en-US" dirty="0">
              <a:ea typeface="ＭＳ Ｐゴシック" pitchFamily="34" charset="-128"/>
            </a:endParaRPr>
          </a:p>
        </p:txBody>
      </p:sp>
      <p:pic>
        <p:nvPicPr>
          <p:cNvPr id="6" name="Picture 5">
            <a:extLst>
              <a:ext uri="{FF2B5EF4-FFF2-40B4-BE49-F238E27FC236}">
                <a16:creationId xmlns:a16="http://schemas.microsoft.com/office/drawing/2014/main" id="{DA0CA879-1137-CF4A-B2A4-8B03C66D30FF}"/>
              </a:ext>
            </a:extLst>
          </p:cNvPr>
          <p:cNvPicPr>
            <a:picLocks noChangeAspect="1"/>
          </p:cNvPicPr>
          <p:nvPr/>
        </p:nvPicPr>
        <p:blipFill>
          <a:blip r:embed="rId4"/>
          <a:stretch>
            <a:fillRect/>
          </a:stretch>
        </p:blipFill>
        <p:spPr>
          <a:xfrm>
            <a:off x="3094436" y="1677127"/>
            <a:ext cx="6019093" cy="3696765"/>
          </a:xfrm>
          <a:prstGeom prst="rect">
            <a:avLst/>
          </a:prstGeom>
        </p:spPr>
      </p:pic>
      <p:pic>
        <p:nvPicPr>
          <p:cNvPr id="7" name="Picture 6">
            <a:extLst>
              <a:ext uri="{FF2B5EF4-FFF2-40B4-BE49-F238E27FC236}">
                <a16:creationId xmlns:a16="http://schemas.microsoft.com/office/drawing/2014/main" id="{3C9A5B09-A6D4-9F43-99EA-79E2447F5436}"/>
              </a:ext>
            </a:extLst>
          </p:cNvPr>
          <p:cNvPicPr>
            <a:picLocks noChangeAspect="1"/>
          </p:cNvPicPr>
          <p:nvPr/>
        </p:nvPicPr>
        <p:blipFill>
          <a:blip r:embed="rId5"/>
          <a:stretch>
            <a:fillRect/>
          </a:stretch>
        </p:blipFill>
        <p:spPr>
          <a:xfrm>
            <a:off x="7452320" y="713941"/>
            <a:ext cx="1386754" cy="710711"/>
          </a:xfrm>
          <a:prstGeom prst="rect">
            <a:avLst/>
          </a:prstGeom>
        </p:spPr>
      </p:pic>
      <p:pic>
        <p:nvPicPr>
          <p:cNvPr id="9" name="Picture 8">
            <a:extLst>
              <a:ext uri="{FF2B5EF4-FFF2-40B4-BE49-F238E27FC236}">
                <a16:creationId xmlns:a16="http://schemas.microsoft.com/office/drawing/2014/main" id="{0C0BC463-46AD-5C4B-9886-396D015C5792}"/>
              </a:ext>
            </a:extLst>
          </p:cNvPr>
          <p:cNvPicPr>
            <a:picLocks noChangeAspect="1"/>
          </p:cNvPicPr>
          <p:nvPr/>
        </p:nvPicPr>
        <p:blipFill>
          <a:blip r:embed="rId6"/>
          <a:stretch>
            <a:fillRect/>
          </a:stretch>
        </p:blipFill>
        <p:spPr>
          <a:xfrm>
            <a:off x="637605" y="4643178"/>
            <a:ext cx="3695700" cy="1981200"/>
          </a:xfrm>
          <a:prstGeom prst="rect">
            <a:avLst/>
          </a:prstGeom>
        </p:spPr>
      </p:pic>
    </p:spTree>
    <p:extLst>
      <p:ext uri="{BB962C8B-B14F-4D97-AF65-F5344CB8AC3E}">
        <p14:creationId xmlns:p14="http://schemas.microsoft.com/office/powerpoint/2010/main" val="36644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634961"/>
            <a:ext cx="1421129" cy="1065847"/>
          </a:xfrm>
          <a:prstGeom prst="rect">
            <a:avLst/>
          </a:prstGeom>
          <a:ln>
            <a:noFill/>
          </a:ln>
          <a:effectLst/>
        </p:spPr>
      </p:pic>
      <p:sp>
        <p:nvSpPr>
          <p:cNvPr id="3" name="TextBox 2"/>
          <p:cNvSpPr txBox="1"/>
          <p:nvPr/>
        </p:nvSpPr>
        <p:spPr>
          <a:xfrm>
            <a:off x="144016" y="1700808"/>
            <a:ext cx="8604448" cy="4247317"/>
          </a:xfrm>
          <a:prstGeom prst="rect">
            <a:avLst/>
          </a:prstGeom>
          <a:noFill/>
        </p:spPr>
        <p:txBody>
          <a:bodyPr wrap="square" rtlCol="0">
            <a:spAutoFit/>
          </a:bodyPr>
          <a:lstStyle/>
          <a:p>
            <a:r>
              <a:rPr lang="en-AU" sz="2400" b="1" dirty="0"/>
              <a:t>Completed </a:t>
            </a:r>
            <a:r>
              <a:rPr lang="en-AU" sz="2400" b="1" dirty="0" err="1"/>
              <a:t>EpiWATCH</a:t>
            </a:r>
            <a:r>
              <a:rPr lang="en-AU" sz="2400" b="1" dirty="0"/>
              <a:t> Research Projects:</a:t>
            </a:r>
          </a:p>
          <a:p>
            <a:pPr lvl="0">
              <a:lnSpc>
                <a:spcPct val="150000"/>
              </a:lnSpc>
            </a:pPr>
            <a:r>
              <a:rPr lang="en-AU" sz="2400" dirty="0"/>
              <a:t>Formal evaluation</a:t>
            </a:r>
            <a:endParaRPr lang="en-GB" sz="2400" dirty="0"/>
          </a:p>
          <a:p>
            <a:endParaRPr lang="en-AU" sz="2400" dirty="0"/>
          </a:p>
          <a:p>
            <a:r>
              <a:rPr lang="en-AU" sz="2400" dirty="0"/>
              <a:t>Testing sensitivity and specificity using Indonesian and Malay language key search terms </a:t>
            </a:r>
          </a:p>
          <a:p>
            <a:endParaRPr lang="en-AU" sz="2400" dirty="0"/>
          </a:p>
          <a:p>
            <a:r>
              <a:rPr lang="en-GB" sz="2400" dirty="0"/>
              <a:t>A range of student projects generated by </a:t>
            </a:r>
            <a:r>
              <a:rPr lang="en-GB" sz="2400" dirty="0" err="1"/>
              <a:t>Epiwatch</a:t>
            </a:r>
            <a:r>
              <a:rPr lang="en-GB" sz="2400" dirty="0"/>
              <a:t> data include global epidemiology of measles, mumps, polio, Zika virus, aged care influenza outbreaks and unknow or mystery outbreaks. </a:t>
            </a:r>
          </a:p>
          <a:p>
            <a:endParaRPr lang="en-AU" dirty="0"/>
          </a:p>
        </p:txBody>
      </p:sp>
      <p:pic>
        <p:nvPicPr>
          <p:cNvPr id="6" name="Picture 5">
            <a:extLst>
              <a:ext uri="{FF2B5EF4-FFF2-40B4-BE49-F238E27FC236}">
                <a16:creationId xmlns:a16="http://schemas.microsoft.com/office/drawing/2014/main" id="{BCBB2F30-4581-D848-A5BF-78EB9102D4DF}"/>
              </a:ext>
            </a:extLst>
          </p:cNvPr>
          <p:cNvPicPr>
            <a:picLocks noChangeAspect="1"/>
          </p:cNvPicPr>
          <p:nvPr/>
        </p:nvPicPr>
        <p:blipFill>
          <a:blip r:embed="rId3"/>
          <a:stretch>
            <a:fillRect/>
          </a:stretch>
        </p:blipFill>
        <p:spPr>
          <a:xfrm>
            <a:off x="7301279" y="754012"/>
            <a:ext cx="1566400" cy="802780"/>
          </a:xfrm>
          <a:prstGeom prst="rect">
            <a:avLst/>
          </a:prstGeom>
        </p:spPr>
      </p:pic>
    </p:spTree>
    <p:extLst>
      <p:ext uri="{BB962C8B-B14F-4D97-AF65-F5344CB8AC3E}">
        <p14:creationId xmlns:p14="http://schemas.microsoft.com/office/powerpoint/2010/main" val="866232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357045"/>
            <a:ext cx="8229600" cy="553998"/>
          </a:xfrm>
        </p:spPr>
        <p:txBody>
          <a:bodyPr>
            <a:normAutofit fontScale="90000"/>
          </a:bodyPr>
          <a:lstStyle/>
          <a:p>
            <a:r>
              <a:rPr lang="en-AU" sz="3600" b="1" dirty="0">
                <a:latin typeface="Arial" panose="020B0604020202020204" pitchFamily="34" charset="0"/>
                <a:cs typeface="Arial" panose="020B0604020202020204" pitchFamily="34" charset="0"/>
              </a:rPr>
              <a:t>Syndromic Surveillance </a:t>
            </a:r>
          </a:p>
        </p:txBody>
      </p:sp>
      <p:sp>
        <p:nvSpPr>
          <p:cNvPr id="3" name="Text Placeholder 2"/>
          <p:cNvSpPr>
            <a:spLocks noGrp="1"/>
          </p:cNvSpPr>
          <p:nvPr>
            <p:ph type="body" idx="10"/>
          </p:nvPr>
        </p:nvSpPr>
        <p:spPr>
          <a:xfrm>
            <a:off x="457200" y="1995291"/>
            <a:ext cx="8229600" cy="3170890"/>
          </a:xfrm>
        </p:spPr>
        <p:txBody>
          <a:bodyPr>
            <a:normAutofit/>
          </a:bodyPr>
          <a:lstStyle/>
          <a:p>
            <a:pPr marL="0" lvl="1" indent="0" algn="just">
              <a:buNone/>
            </a:pPr>
            <a:endParaRPr lang="en-AU" sz="2077" dirty="0">
              <a:latin typeface="Arial" panose="020B0604020202020204" pitchFamily="34" charset="0"/>
              <a:cs typeface="Arial" panose="020B0604020202020204" pitchFamily="34" charset="0"/>
            </a:endParaRPr>
          </a:p>
          <a:p>
            <a:r>
              <a:rPr lang="en-AU" sz="1869" dirty="0"/>
              <a:t>Refers to methods relying on detection of individual and population health indicators that are discernible before confirmed diagnoses are made.</a:t>
            </a:r>
            <a:endParaRPr lang="en-AU" sz="1700" dirty="0">
              <a:latin typeface="Arial" panose="020B0604020202020204" pitchFamily="34" charset="0"/>
              <a:cs typeface="Arial" panose="020B0604020202020204" pitchFamily="34" charset="0"/>
            </a:endParaRPr>
          </a:p>
          <a:p>
            <a:endParaRPr lang="en-AU" sz="17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F727C45-2D23-456B-9CD0-851200014279}"/>
              </a:ext>
            </a:extLst>
          </p:cNvPr>
          <p:cNvPicPr>
            <a:picLocks noChangeAspect="1"/>
          </p:cNvPicPr>
          <p:nvPr/>
        </p:nvPicPr>
        <p:blipFill rotWithShape="1">
          <a:blip r:embed="rId2"/>
          <a:srcRect l="52407" t="23745" r="22963" b="30494"/>
          <a:stretch/>
        </p:blipFill>
        <p:spPr>
          <a:xfrm>
            <a:off x="1011322" y="3292615"/>
            <a:ext cx="5661185" cy="2275408"/>
          </a:xfrm>
          <a:prstGeom prst="rect">
            <a:avLst/>
          </a:prstGeom>
        </p:spPr>
      </p:pic>
      <p:sp>
        <p:nvSpPr>
          <p:cNvPr id="5" name="Content Placeholder 4">
            <a:extLst>
              <a:ext uri="{FF2B5EF4-FFF2-40B4-BE49-F238E27FC236}">
                <a16:creationId xmlns:a16="http://schemas.microsoft.com/office/drawing/2014/main" id="{7404CE8E-34F2-4BCB-B2EA-EFB59E4E5D9C}"/>
              </a:ext>
            </a:extLst>
          </p:cNvPr>
          <p:cNvSpPr txBox="1">
            <a:spLocks/>
          </p:cNvSpPr>
          <p:nvPr/>
        </p:nvSpPr>
        <p:spPr>
          <a:xfrm>
            <a:off x="1167882" y="5517031"/>
            <a:ext cx="6058747" cy="232866"/>
          </a:xfrm>
          <a:prstGeom prst="rect">
            <a:avLst/>
          </a:prstGeom>
        </p:spPr>
        <p:txBody>
          <a:bodyPr>
            <a:noAutofit/>
          </a:bodyPr>
          <a:lstStyle>
            <a:lvl1pPr marL="1102110" indent="-771480" algn="l" rtl="0" eaLnBrk="1" latinLnBrk="0" hangingPunct="1">
              <a:spcBef>
                <a:spcPts val="904"/>
              </a:spcBef>
              <a:buClr>
                <a:schemeClr val="accent3"/>
              </a:buClr>
              <a:buFont typeface="Georgia"/>
              <a:buChar char="•"/>
              <a:defRPr kumimoji="0" sz="8438" kern="1200">
                <a:solidFill>
                  <a:schemeClr val="tx1"/>
                </a:solidFill>
                <a:latin typeface="+mn-lt"/>
                <a:ea typeface="+mn-ea"/>
                <a:cs typeface="+mn-cs"/>
              </a:defRPr>
            </a:lvl1pPr>
            <a:lvl2pPr marL="1983800" indent="-743928" algn="l" rtl="0" eaLnBrk="1" latinLnBrk="0" hangingPunct="1">
              <a:spcBef>
                <a:spcPts val="904"/>
              </a:spcBef>
              <a:buClr>
                <a:schemeClr val="accent2"/>
              </a:buClr>
              <a:buFont typeface="Georgia"/>
              <a:buChar char="▫"/>
              <a:defRPr kumimoji="0" sz="7837" kern="1200">
                <a:solidFill>
                  <a:schemeClr val="accent2"/>
                </a:solidFill>
                <a:latin typeface="+mn-lt"/>
                <a:ea typeface="+mn-ea"/>
                <a:cs typeface="+mn-cs"/>
              </a:defRPr>
            </a:lvl2pPr>
            <a:lvl3pPr marL="2782833" indent="-661268" algn="l" rtl="0" eaLnBrk="1" latinLnBrk="0" hangingPunct="1">
              <a:spcBef>
                <a:spcPts val="904"/>
              </a:spcBef>
              <a:buClr>
                <a:schemeClr val="accent1"/>
              </a:buClr>
              <a:buFont typeface="Wingdings 2"/>
              <a:buChar char=""/>
              <a:defRPr kumimoji="0" sz="7233" kern="1200">
                <a:solidFill>
                  <a:schemeClr val="accent1"/>
                </a:solidFill>
                <a:latin typeface="+mn-lt"/>
                <a:ea typeface="+mn-ea"/>
                <a:cs typeface="+mn-cs"/>
              </a:defRPr>
            </a:lvl3pPr>
            <a:lvl4pPr marL="3554310" indent="-606163" algn="l" rtl="0" eaLnBrk="1" latinLnBrk="0" hangingPunct="1">
              <a:spcBef>
                <a:spcPts val="904"/>
              </a:spcBef>
              <a:buClr>
                <a:schemeClr val="accent1"/>
              </a:buClr>
              <a:buFont typeface="Wingdings 2"/>
              <a:buChar char=""/>
              <a:defRPr kumimoji="0" sz="6633" kern="1200">
                <a:solidFill>
                  <a:schemeClr val="accent1"/>
                </a:solidFill>
                <a:latin typeface="+mn-lt"/>
                <a:ea typeface="+mn-ea"/>
                <a:cs typeface="+mn-cs"/>
              </a:defRPr>
            </a:lvl4pPr>
            <a:lvl5pPr marL="4188023" indent="-551055" algn="l" rtl="0" eaLnBrk="1" latinLnBrk="0" hangingPunct="1">
              <a:spcBef>
                <a:spcPts val="904"/>
              </a:spcBef>
              <a:buClr>
                <a:schemeClr val="accent3"/>
              </a:buClr>
              <a:buFont typeface="Georgia"/>
              <a:buChar char="▫"/>
              <a:defRPr kumimoji="0" sz="6027" kern="1200">
                <a:solidFill>
                  <a:schemeClr val="accent3"/>
                </a:solidFill>
                <a:latin typeface="+mn-lt"/>
                <a:ea typeface="+mn-ea"/>
                <a:cs typeface="+mn-cs"/>
              </a:defRPr>
            </a:lvl5pPr>
            <a:lvl6pPr marL="4849290" indent="-551055" algn="l" rtl="0" eaLnBrk="1" latinLnBrk="0" hangingPunct="1">
              <a:spcBef>
                <a:spcPts val="904"/>
              </a:spcBef>
              <a:buClr>
                <a:schemeClr val="accent3"/>
              </a:buClr>
              <a:buFont typeface="Georgia"/>
              <a:buChar char="▫"/>
              <a:defRPr kumimoji="0" sz="5426" kern="1200">
                <a:solidFill>
                  <a:schemeClr val="accent3"/>
                </a:solidFill>
                <a:latin typeface="+mn-lt"/>
                <a:ea typeface="+mn-ea"/>
                <a:cs typeface="+mn-cs"/>
              </a:defRPr>
            </a:lvl6pPr>
            <a:lvl7pPr marL="5510555" indent="-551055" algn="l" rtl="0" eaLnBrk="1" latinLnBrk="0" hangingPunct="1">
              <a:spcBef>
                <a:spcPts val="904"/>
              </a:spcBef>
              <a:buClr>
                <a:schemeClr val="accent3"/>
              </a:buClr>
              <a:buFont typeface="Georgia"/>
              <a:buChar char="▫"/>
              <a:defRPr kumimoji="0" sz="4822" kern="1200">
                <a:solidFill>
                  <a:schemeClr val="accent3"/>
                </a:solidFill>
                <a:latin typeface="+mn-lt"/>
                <a:ea typeface="+mn-ea"/>
                <a:cs typeface="+mn-cs"/>
              </a:defRPr>
            </a:lvl7pPr>
            <a:lvl8pPr marL="6116718" indent="-551055" algn="l" rtl="0" eaLnBrk="1" latinLnBrk="0" hangingPunct="1">
              <a:spcBef>
                <a:spcPts val="904"/>
              </a:spcBef>
              <a:buClr>
                <a:schemeClr val="accent3"/>
              </a:buClr>
              <a:buFont typeface="Georgia"/>
              <a:buChar char="◦"/>
              <a:defRPr kumimoji="0" sz="4522" kern="1200">
                <a:solidFill>
                  <a:schemeClr val="accent3"/>
                </a:solidFill>
                <a:latin typeface="+mn-lt"/>
                <a:ea typeface="+mn-ea"/>
                <a:cs typeface="+mn-cs"/>
              </a:defRPr>
            </a:lvl8pPr>
            <a:lvl9pPr marL="6750433" indent="-551055" algn="l" rtl="0" eaLnBrk="1" latinLnBrk="0" hangingPunct="1">
              <a:spcBef>
                <a:spcPts val="904"/>
              </a:spcBef>
              <a:buClr>
                <a:schemeClr val="accent3"/>
              </a:buClr>
              <a:buFont typeface="Georgia"/>
              <a:buChar char="◦"/>
              <a:defRPr kumimoji="0" sz="4221" kern="1200" baseline="0">
                <a:solidFill>
                  <a:schemeClr val="accent3"/>
                </a:solidFill>
                <a:latin typeface="+mn-lt"/>
                <a:ea typeface="+mn-ea"/>
                <a:cs typeface="+mn-cs"/>
              </a:defRPr>
            </a:lvl9pPr>
          </a:lstStyle>
          <a:p>
            <a:pPr marL="171663" indent="0">
              <a:buNone/>
            </a:pPr>
            <a:r>
              <a:rPr lang="en-AU" sz="935" dirty="0"/>
              <a:t>Henning, K. J. (2004). What is syndromic surveillance?. </a:t>
            </a:r>
            <a:r>
              <a:rPr lang="en-AU" sz="935" i="1" dirty="0"/>
              <a:t>Morbidity and mortality weekly report</a:t>
            </a:r>
            <a:r>
              <a:rPr lang="en-AU" sz="935" dirty="0"/>
              <a:t>, 7-11 https://www.cdc.gov/mmwr/preview/mmwrhtml/su5301a3.htm.</a:t>
            </a:r>
          </a:p>
        </p:txBody>
      </p:sp>
    </p:spTree>
    <p:extLst>
      <p:ext uri="{BB962C8B-B14F-4D97-AF65-F5344CB8AC3E}">
        <p14:creationId xmlns:p14="http://schemas.microsoft.com/office/powerpoint/2010/main" val="1272755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458" y="764704"/>
            <a:ext cx="8229600" cy="553998"/>
          </a:xfrm>
        </p:spPr>
        <p:txBody>
          <a:bodyPr>
            <a:normAutofit fontScale="90000"/>
          </a:bodyPr>
          <a:lstStyle/>
          <a:p>
            <a:r>
              <a:rPr lang="en-AU" sz="3600" b="1" dirty="0">
                <a:latin typeface="Arial" panose="020B0604020202020204" pitchFamily="34" charset="0"/>
                <a:cs typeface="Arial" panose="020B0604020202020204" pitchFamily="34" charset="0"/>
              </a:rPr>
              <a:t>Using digital data streams</a:t>
            </a:r>
          </a:p>
        </p:txBody>
      </p:sp>
      <p:sp>
        <p:nvSpPr>
          <p:cNvPr id="3" name="Text Placeholder 2"/>
          <p:cNvSpPr>
            <a:spLocks noGrp="1"/>
          </p:cNvSpPr>
          <p:nvPr>
            <p:ph type="body" idx="10"/>
          </p:nvPr>
        </p:nvSpPr>
        <p:spPr>
          <a:xfrm>
            <a:off x="395536" y="1318702"/>
            <a:ext cx="8640960" cy="3170890"/>
          </a:xfrm>
        </p:spPr>
        <p:txBody>
          <a:bodyPr>
            <a:normAutofit fontScale="25000" lnSpcReduction="20000"/>
          </a:bodyPr>
          <a:lstStyle/>
          <a:p>
            <a:pPr marL="0" lvl="1" indent="0" algn="just">
              <a:buNone/>
            </a:pPr>
            <a:endParaRPr lang="en-AU" sz="2077" dirty="0">
              <a:latin typeface="Arial" panose="020B0604020202020204" pitchFamily="34" charset="0"/>
              <a:cs typeface="Arial" panose="020B0604020202020204" pitchFamily="34" charset="0"/>
            </a:endParaRPr>
          </a:p>
          <a:p>
            <a:r>
              <a:rPr lang="en-AU" sz="8000" dirty="0"/>
              <a:t>Planning and resource allocation depends on situational awareness</a:t>
            </a:r>
          </a:p>
          <a:p>
            <a:pPr lvl="1"/>
            <a:r>
              <a:rPr lang="en-AU" sz="8000" dirty="0"/>
              <a:t>Information usually comes from traditional surveillance methods – </a:t>
            </a:r>
            <a:r>
              <a:rPr lang="en-AU" sz="8000" dirty="0" err="1"/>
              <a:t>Gp</a:t>
            </a:r>
            <a:r>
              <a:rPr lang="en-AU" sz="8000" dirty="0"/>
              <a:t> reporting of patients they see with influenza like illness, hospital databases</a:t>
            </a:r>
          </a:p>
          <a:p>
            <a:r>
              <a:rPr lang="en-AU" sz="8000" dirty="0"/>
              <a:t>Stakeholders may not have access to accurate information in real time</a:t>
            </a:r>
          </a:p>
          <a:p>
            <a:r>
              <a:rPr lang="en-AU" sz="8000" dirty="0"/>
              <a:t>Need to look for surrogates that could be close enough to make forecasts and in timely fashion for planning purposes</a:t>
            </a:r>
          </a:p>
          <a:p>
            <a:r>
              <a:rPr lang="en-AU" sz="8000" dirty="0"/>
              <a:t>Novel digital data streams – generated by human activities and can provide free, timely and highly contextual information about disease indicators</a:t>
            </a:r>
          </a:p>
          <a:p>
            <a:pPr lvl="1"/>
            <a:r>
              <a:rPr lang="en-AU" sz="8000" dirty="0"/>
              <a:t>Examples – online news websites, online disease reporting websites, twitter </a:t>
            </a:r>
          </a:p>
          <a:p>
            <a:pPr lvl="1"/>
            <a:r>
              <a:rPr lang="en-AU" sz="8000" dirty="0"/>
              <a:t>Culture specific, location specific etc</a:t>
            </a:r>
          </a:p>
          <a:p>
            <a:pPr lvl="1"/>
            <a:r>
              <a:rPr lang="en-AU" sz="8000" dirty="0"/>
              <a:t>Disadvantages</a:t>
            </a:r>
          </a:p>
          <a:p>
            <a:pPr lvl="2"/>
            <a:r>
              <a:rPr lang="en-AU" sz="8000" dirty="0"/>
              <a:t>Background noise, unvalidated</a:t>
            </a:r>
          </a:p>
          <a:p>
            <a:pPr lvl="1"/>
            <a:r>
              <a:rPr lang="en-AU" sz="8000" dirty="0"/>
              <a:t>Advantages </a:t>
            </a:r>
          </a:p>
          <a:p>
            <a:pPr lvl="2"/>
            <a:r>
              <a:rPr lang="en-AU" sz="8000" dirty="0"/>
              <a:t>Large volume of free, open source data, location specific</a:t>
            </a:r>
          </a:p>
          <a:p>
            <a:pPr lvl="2"/>
            <a:r>
              <a:rPr lang="en-AU" sz="8000" dirty="0"/>
              <a:t>Real-time access – early signals</a:t>
            </a:r>
          </a:p>
          <a:p>
            <a:endParaRPr lang="en-AU" sz="8000" dirty="0">
              <a:latin typeface="Arial" panose="020B0604020202020204" pitchFamily="34" charset="0"/>
              <a:cs typeface="Arial" panose="020B0604020202020204" pitchFamily="34" charset="0"/>
            </a:endParaRPr>
          </a:p>
          <a:p>
            <a:pPr lvl="1"/>
            <a:endParaRPr lang="en-AU" sz="8000" dirty="0">
              <a:latin typeface="Arial" panose="020B0604020202020204" pitchFamily="34" charset="0"/>
              <a:cs typeface="Arial" panose="020B0604020202020204" pitchFamily="34" charset="0"/>
            </a:endParaRPr>
          </a:p>
          <a:p>
            <a:endParaRPr lang="en-AU" sz="1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5907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357045"/>
            <a:ext cx="8229600" cy="553998"/>
          </a:xfrm>
        </p:spPr>
        <p:txBody>
          <a:bodyPr>
            <a:normAutofit fontScale="90000"/>
          </a:bodyPr>
          <a:lstStyle/>
          <a:p>
            <a:r>
              <a:rPr lang="en-AU" sz="3600" b="1" dirty="0" err="1">
                <a:latin typeface="Arial" panose="020B0604020202020204" pitchFamily="34" charset="0"/>
                <a:cs typeface="Arial" panose="020B0604020202020204" pitchFamily="34" charset="0"/>
              </a:rPr>
              <a:t>EpiWatch</a:t>
            </a:r>
            <a:r>
              <a:rPr lang="en-AU" sz="3600" b="1" dirty="0">
                <a:latin typeface="Arial" panose="020B0604020202020204" pitchFamily="34" charset="0"/>
                <a:cs typeface="Arial" panose="020B0604020202020204" pitchFamily="34" charset="0"/>
              </a:rPr>
              <a:t> - Overview</a:t>
            </a:r>
          </a:p>
        </p:txBody>
      </p:sp>
      <p:sp>
        <p:nvSpPr>
          <p:cNvPr id="3" name="Text Placeholder 2"/>
          <p:cNvSpPr>
            <a:spLocks noGrp="1"/>
          </p:cNvSpPr>
          <p:nvPr>
            <p:ph type="body" idx="10"/>
          </p:nvPr>
        </p:nvSpPr>
        <p:spPr>
          <a:xfrm>
            <a:off x="468313" y="2166218"/>
            <a:ext cx="8229600" cy="3639046"/>
          </a:xfrm>
        </p:spPr>
        <p:txBody>
          <a:bodyPr>
            <a:normAutofit fontScale="92500" lnSpcReduction="20000"/>
          </a:bodyPr>
          <a:lstStyle/>
          <a:p>
            <a:pPr marL="0" lvl="1" indent="0" algn="just">
              <a:buNone/>
            </a:pPr>
            <a:endParaRPr lang="en-AU" sz="2400" dirty="0">
              <a:latin typeface="Arial" panose="020B0604020202020204" pitchFamily="34" charset="0"/>
              <a:cs typeface="Arial" panose="020B0604020202020204" pitchFamily="34" charset="0"/>
            </a:endParaRPr>
          </a:p>
          <a:p>
            <a:pPr marL="0" lvl="1" indent="0" algn="just">
              <a:buNone/>
            </a:pPr>
            <a:r>
              <a:rPr lang="en-AU" sz="2400" dirty="0">
                <a:solidFill>
                  <a:schemeClr val="tx1"/>
                </a:solidFill>
              </a:rPr>
              <a:t>An observatory that monitors and provide rapid critical analysis of global outbreaks and epidemics of public health significance using only publicly available sources</a:t>
            </a:r>
          </a:p>
          <a:p>
            <a:pPr marL="205421" lvl="1" indent="-205421" algn="just"/>
            <a:endParaRPr lang="en-AU" sz="2400" dirty="0">
              <a:solidFill>
                <a:schemeClr val="tx1"/>
              </a:solidFill>
            </a:endParaRPr>
          </a:p>
          <a:p>
            <a:pPr lvl="1">
              <a:lnSpc>
                <a:spcPct val="80000"/>
              </a:lnSpc>
            </a:pPr>
            <a:r>
              <a:rPr lang="en-AU" sz="2400" dirty="0"/>
              <a:t>&gt;8000 entries beginning from August 2016</a:t>
            </a:r>
          </a:p>
          <a:p>
            <a:pPr lvl="1">
              <a:lnSpc>
                <a:spcPct val="80000"/>
              </a:lnSpc>
            </a:pPr>
            <a:r>
              <a:rPr lang="en-AU" sz="2400" dirty="0"/>
              <a:t>Information collected (Meta-data)</a:t>
            </a:r>
          </a:p>
          <a:p>
            <a:pPr lvl="2">
              <a:lnSpc>
                <a:spcPct val="80000"/>
              </a:lnSpc>
            </a:pPr>
            <a:r>
              <a:rPr lang="en-AU" dirty="0"/>
              <a:t>Example: Date of report, disease, location, summary of news, link, number of cases, number of deaths, symptoms reported, number of suspected cases, number of laboratory-confirmed cases, response and control activities</a:t>
            </a:r>
          </a:p>
          <a:p>
            <a:pPr lvl="1">
              <a:lnSpc>
                <a:spcPct val="80000"/>
              </a:lnSpc>
            </a:pPr>
            <a:r>
              <a:rPr lang="en-AU" sz="2400" dirty="0"/>
              <a:t>&gt; descriptive data, +analysis</a:t>
            </a:r>
          </a:p>
          <a:p>
            <a:endParaRPr lang="en-AU" sz="1700" dirty="0">
              <a:latin typeface="Arial" panose="020B0604020202020204" pitchFamily="34" charset="0"/>
              <a:cs typeface="Arial" panose="020B0604020202020204" pitchFamily="34" charset="0"/>
            </a:endParaRPr>
          </a:p>
          <a:p>
            <a:pPr lvl="1"/>
            <a:endParaRPr lang="en-AU" sz="1700" dirty="0">
              <a:latin typeface="Arial" panose="020B0604020202020204" pitchFamily="34" charset="0"/>
              <a:cs typeface="Arial" panose="020B0604020202020204" pitchFamily="34" charset="0"/>
            </a:endParaRPr>
          </a:p>
          <a:p>
            <a:endParaRPr lang="en-AU" sz="1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3825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357045"/>
            <a:ext cx="8229600" cy="553998"/>
          </a:xfrm>
        </p:spPr>
        <p:txBody>
          <a:bodyPr>
            <a:normAutofit fontScale="90000"/>
          </a:bodyPr>
          <a:lstStyle/>
          <a:p>
            <a:r>
              <a:rPr lang="en-AU" sz="3600" b="1" dirty="0">
                <a:latin typeface="Arial" panose="020B0604020202020204" pitchFamily="34" charset="0"/>
                <a:cs typeface="Arial" panose="020B0604020202020204" pitchFamily="34" charset="0"/>
              </a:rPr>
              <a:t>Outbreak alerts</a:t>
            </a:r>
          </a:p>
        </p:txBody>
      </p:sp>
      <p:sp>
        <p:nvSpPr>
          <p:cNvPr id="3" name="Text Placeholder 2"/>
          <p:cNvSpPr>
            <a:spLocks noGrp="1"/>
          </p:cNvSpPr>
          <p:nvPr>
            <p:ph type="body" idx="10"/>
          </p:nvPr>
        </p:nvSpPr>
        <p:spPr>
          <a:xfrm>
            <a:off x="468313" y="2166218"/>
            <a:ext cx="8229600" cy="3170890"/>
          </a:xfrm>
        </p:spPr>
        <p:txBody>
          <a:bodyPr>
            <a:normAutofit/>
          </a:bodyPr>
          <a:lstStyle/>
          <a:p>
            <a:pPr marL="0" lvl="1" indent="0" algn="just">
              <a:buNone/>
            </a:pPr>
            <a:endParaRPr lang="en-AU" sz="2400" dirty="0">
              <a:latin typeface="Arial" panose="020B0604020202020204" pitchFamily="34" charset="0"/>
              <a:cs typeface="Arial" panose="020B0604020202020204" pitchFamily="34" charset="0"/>
            </a:endParaRPr>
          </a:p>
          <a:p>
            <a:pPr marL="197811" indent="-197811"/>
            <a:r>
              <a:rPr lang="en-AU" sz="2400" dirty="0"/>
              <a:t>Outbreak alerts are provided daily by our team of Post-doctoral researchers, students &amp; interns</a:t>
            </a:r>
          </a:p>
          <a:p>
            <a:pPr marL="197811" indent="-197811"/>
            <a:r>
              <a:rPr lang="en-AU" sz="2400" dirty="0"/>
              <a:t>Scanning of outbreaks using pre-defined search strategies with semi-automated queries to google news</a:t>
            </a:r>
          </a:p>
          <a:p>
            <a:pPr marL="197811" indent="-197811"/>
            <a:r>
              <a:rPr lang="en-AU" sz="2400" dirty="0"/>
              <a:t>Human intervention ensures high specificity and relevance rather than absolute volume</a:t>
            </a:r>
          </a:p>
          <a:p>
            <a:pPr marL="197811" indent="-197811"/>
            <a:r>
              <a:rPr lang="en-AU" sz="2400" dirty="0">
                <a:solidFill>
                  <a:srgbClr val="FF0000"/>
                </a:solidFill>
                <a:hlinkClick r:id="rId2">
                  <a:extLst>
                    <a:ext uri="{A12FA001-AC4F-418D-AE19-62706E023703}">
                      <ahyp:hlinkClr xmlns:ahyp="http://schemas.microsoft.com/office/drawing/2018/hyperlinkcolor" xmlns="" val="tx"/>
                    </a:ext>
                  </a:extLst>
                </a:hlinkClick>
              </a:rPr>
              <a:t>https://iser.med.unsw.edu.au/epi-watch-outbreak-alerts</a:t>
            </a:r>
            <a:endParaRPr lang="en-AU" sz="2400" dirty="0">
              <a:solidFill>
                <a:srgbClr val="FF0000"/>
              </a:solidFill>
            </a:endParaRPr>
          </a:p>
          <a:p>
            <a:pPr marL="171663" indent="0">
              <a:buNone/>
            </a:pPr>
            <a:endParaRPr lang="en-AU" sz="2400" dirty="0">
              <a:latin typeface="Arial" panose="020B0604020202020204" pitchFamily="34" charset="0"/>
              <a:cs typeface="Arial" panose="020B0604020202020204" pitchFamily="34" charset="0"/>
            </a:endParaRPr>
          </a:p>
          <a:p>
            <a:pPr lvl="1"/>
            <a:endParaRPr lang="en-AU" sz="1700" dirty="0">
              <a:latin typeface="Arial" panose="020B0604020202020204" pitchFamily="34" charset="0"/>
              <a:cs typeface="Arial" panose="020B0604020202020204" pitchFamily="34" charset="0"/>
            </a:endParaRPr>
          </a:p>
          <a:p>
            <a:endParaRPr lang="en-AU" sz="1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5664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302E1D-4F28-48FA-B893-0E59F05C38EE}"/>
              </a:ext>
            </a:extLst>
          </p:cNvPr>
          <p:cNvPicPr>
            <a:picLocks noChangeAspect="1"/>
          </p:cNvPicPr>
          <p:nvPr/>
        </p:nvPicPr>
        <p:blipFill rotWithShape="1">
          <a:blip r:embed="rId2"/>
          <a:srcRect t="24660" r="52581" b="11266"/>
          <a:stretch/>
        </p:blipFill>
        <p:spPr>
          <a:xfrm>
            <a:off x="292603" y="1476273"/>
            <a:ext cx="8672062" cy="3567973"/>
          </a:xfrm>
          <a:prstGeom prst="rect">
            <a:avLst/>
          </a:prstGeom>
        </p:spPr>
      </p:pic>
    </p:spTree>
    <p:extLst>
      <p:ext uri="{BB962C8B-B14F-4D97-AF65-F5344CB8AC3E}">
        <p14:creationId xmlns:p14="http://schemas.microsoft.com/office/powerpoint/2010/main" val="424251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08FF0-1B4C-4E56-980C-BCE16B1CF566}"/>
              </a:ext>
            </a:extLst>
          </p:cNvPr>
          <p:cNvSpPr>
            <a:spLocks noGrp="1"/>
          </p:cNvSpPr>
          <p:nvPr>
            <p:ph type="title"/>
          </p:nvPr>
        </p:nvSpPr>
        <p:spPr/>
        <p:txBody>
          <a:bodyPr>
            <a:normAutofit/>
          </a:bodyPr>
          <a:lstStyle/>
          <a:p>
            <a:endParaRPr lang="en-US"/>
          </a:p>
        </p:txBody>
      </p:sp>
      <p:sp>
        <p:nvSpPr>
          <p:cNvPr id="3" name="Text Placeholder 2">
            <a:extLst>
              <a:ext uri="{FF2B5EF4-FFF2-40B4-BE49-F238E27FC236}">
                <a16:creationId xmlns:a16="http://schemas.microsoft.com/office/drawing/2014/main" id="{1BE297CF-EEB7-4EF2-92AF-B9D7A1C9CBAB}"/>
              </a:ext>
            </a:extLst>
          </p:cNvPr>
          <p:cNvSpPr>
            <a:spLocks noGrp="1"/>
          </p:cNvSpPr>
          <p:nvPr>
            <p:ph type="body" idx="10"/>
          </p:nvPr>
        </p:nvSpPr>
        <p:spPr/>
        <p:txBody>
          <a:bodyPr/>
          <a:lstStyle/>
          <a:p>
            <a:endParaRPr lang="en-US"/>
          </a:p>
        </p:txBody>
      </p:sp>
      <p:pic>
        <p:nvPicPr>
          <p:cNvPr id="4" name="Picture 3">
            <a:extLst>
              <a:ext uri="{FF2B5EF4-FFF2-40B4-BE49-F238E27FC236}">
                <a16:creationId xmlns:a16="http://schemas.microsoft.com/office/drawing/2014/main" id="{5B4A302D-E998-4622-A690-D1840FB65D0C}"/>
              </a:ext>
            </a:extLst>
          </p:cNvPr>
          <p:cNvPicPr>
            <a:picLocks noChangeAspect="1"/>
          </p:cNvPicPr>
          <p:nvPr/>
        </p:nvPicPr>
        <p:blipFill rotWithShape="1">
          <a:blip r:embed="rId3"/>
          <a:srcRect l="6376" t="9463" r="7390" b="6990"/>
          <a:stretch/>
        </p:blipFill>
        <p:spPr>
          <a:xfrm>
            <a:off x="298934" y="1516532"/>
            <a:ext cx="7885268" cy="4297231"/>
          </a:xfrm>
          <a:prstGeom prst="rect">
            <a:avLst/>
          </a:prstGeom>
        </p:spPr>
      </p:pic>
    </p:spTree>
    <p:extLst>
      <p:ext uri="{BB962C8B-B14F-4D97-AF65-F5344CB8AC3E}">
        <p14:creationId xmlns:p14="http://schemas.microsoft.com/office/powerpoint/2010/main" val="2587091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357045"/>
            <a:ext cx="8229600" cy="553998"/>
          </a:xfrm>
        </p:spPr>
        <p:txBody>
          <a:bodyPr>
            <a:normAutofit fontScale="90000"/>
          </a:bodyPr>
          <a:lstStyle/>
          <a:p>
            <a:r>
              <a:rPr lang="en-AU" sz="3600" b="1" dirty="0">
                <a:latin typeface="Arial" panose="020B0604020202020204" pitchFamily="34" charset="0"/>
                <a:cs typeface="Arial" panose="020B0604020202020204" pitchFamily="34" charset="0"/>
              </a:rPr>
              <a:t>Centre in Epidemic Response</a:t>
            </a:r>
          </a:p>
        </p:txBody>
      </p:sp>
      <p:sp>
        <p:nvSpPr>
          <p:cNvPr id="3" name="Text Placeholder 2"/>
          <p:cNvSpPr>
            <a:spLocks noGrp="1"/>
          </p:cNvSpPr>
          <p:nvPr>
            <p:ph type="body" idx="10"/>
          </p:nvPr>
        </p:nvSpPr>
        <p:spPr>
          <a:xfrm>
            <a:off x="468313" y="2166218"/>
            <a:ext cx="8229600" cy="3170890"/>
          </a:xfrm>
        </p:spPr>
        <p:txBody>
          <a:bodyPr>
            <a:normAutofit/>
          </a:bodyPr>
          <a:lstStyle/>
          <a:p>
            <a:pPr>
              <a:buFont typeface="Arial"/>
              <a:buChar char="•"/>
            </a:pPr>
            <a:r>
              <a:rPr lang="en-US" sz="1661" dirty="0"/>
              <a:t>NHMRC funded Centre, 5 years funding from 2016.</a:t>
            </a:r>
          </a:p>
          <a:p>
            <a:pPr>
              <a:buFont typeface="Arial"/>
              <a:buChar char="•"/>
            </a:pPr>
            <a:r>
              <a:rPr lang="en-US" sz="1661" dirty="0"/>
              <a:t>Conceived during the 2014 Ebola epidemic and observations of systems failures and global nature of the problems, on the background of long-term thinking about gaps in epidemic response.</a:t>
            </a:r>
          </a:p>
          <a:p>
            <a:pPr>
              <a:buFont typeface="Arial"/>
              <a:buChar char="•"/>
            </a:pPr>
            <a:r>
              <a:rPr lang="en-US" sz="1661" dirty="0"/>
              <a:t>Team of experts in epidemic response, military experts, international law and risk science experts, and government and non-government agencies involved in epidemic response.</a:t>
            </a:r>
          </a:p>
          <a:p>
            <a:pPr>
              <a:buFont typeface="Arial"/>
              <a:buChar char="•"/>
            </a:pPr>
            <a:r>
              <a:rPr lang="en-US" sz="1661" dirty="0"/>
              <a:t>Research, collaboration and capacity building for epidemic control.</a:t>
            </a:r>
          </a:p>
          <a:p>
            <a:pPr>
              <a:buFont typeface="Arial"/>
              <a:buChar char="•"/>
            </a:pPr>
            <a:r>
              <a:rPr lang="en-US" sz="1661" dirty="0"/>
              <a:t>Biosecurity and epidemic intelligence focus. </a:t>
            </a:r>
            <a:endParaRPr lang="en-AU" sz="2284" dirty="0">
              <a:latin typeface="Arial" panose="020B0604020202020204" pitchFamily="34" charset="0"/>
              <a:cs typeface="Arial" panose="020B0604020202020204" pitchFamily="34" charset="0"/>
            </a:endParaRPr>
          </a:p>
          <a:p>
            <a:pPr lvl="1"/>
            <a:endParaRPr lang="en-AU" sz="1700" dirty="0">
              <a:latin typeface="Arial" panose="020B0604020202020204" pitchFamily="34" charset="0"/>
              <a:cs typeface="Arial" panose="020B0604020202020204" pitchFamily="34" charset="0"/>
            </a:endParaRPr>
          </a:p>
          <a:p>
            <a:endParaRPr lang="en-AU" sz="1700" dirty="0">
              <a:latin typeface="Arial" panose="020B0604020202020204" pitchFamily="34" charset="0"/>
              <a:cs typeface="Arial" panose="020B0604020202020204" pitchFamily="34" charset="0"/>
            </a:endParaRPr>
          </a:p>
        </p:txBody>
      </p:sp>
      <p:pic>
        <p:nvPicPr>
          <p:cNvPr id="4" name="Picture 3" descr="logotransp.png">
            <a:extLst>
              <a:ext uri="{FF2B5EF4-FFF2-40B4-BE49-F238E27FC236}">
                <a16:creationId xmlns:a16="http://schemas.microsoft.com/office/drawing/2014/main" id="{20B0D8E5-A24E-46F9-ADA9-B5E4A56F43D6}"/>
              </a:ext>
            </a:extLst>
          </p:cNvPr>
          <p:cNvPicPr>
            <a:picLocks noChangeAspect="1"/>
          </p:cNvPicPr>
          <p:nvPr/>
        </p:nvPicPr>
        <p:blipFill>
          <a:blip r:embed="rId2" cstate="print">
            <a:alphaModFix amt="18000"/>
            <a:extLst>
              <a:ext uri="{28A0092B-C50C-407E-A947-70E740481C1C}">
                <a14:useLocalDpi xmlns:a14="http://schemas.microsoft.com/office/drawing/2010/main" val="0"/>
              </a:ext>
            </a:extLst>
          </a:blip>
          <a:stretch>
            <a:fillRect/>
          </a:stretch>
        </p:blipFill>
        <p:spPr>
          <a:xfrm>
            <a:off x="4745830" y="1713426"/>
            <a:ext cx="4613950" cy="3787529"/>
          </a:xfrm>
          <a:prstGeom prst="rect">
            <a:avLst/>
          </a:prstGeom>
        </p:spPr>
      </p:pic>
    </p:spTree>
    <p:extLst>
      <p:ext uri="{BB962C8B-B14F-4D97-AF65-F5344CB8AC3E}">
        <p14:creationId xmlns:p14="http://schemas.microsoft.com/office/powerpoint/2010/main" val="3585515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A44DC7-DD8F-F544-BD78-749ED61CE82D}"/>
              </a:ext>
            </a:extLst>
          </p:cNvPr>
          <p:cNvSpPr>
            <a:spLocks noGrp="1"/>
          </p:cNvSpPr>
          <p:nvPr>
            <p:ph type="body" idx="1"/>
          </p:nvPr>
        </p:nvSpPr>
        <p:spPr>
          <a:xfrm>
            <a:off x="467544" y="1556792"/>
            <a:ext cx="7772400" cy="3960440"/>
          </a:xfrm>
        </p:spPr>
        <p:txBody>
          <a:bodyPr>
            <a:normAutofit fontScale="70000" lnSpcReduction="20000"/>
          </a:bodyPr>
          <a:lstStyle/>
          <a:p>
            <a:r>
              <a:rPr lang="en-US" sz="5100" dirty="0"/>
              <a:t>Vector Explosion</a:t>
            </a:r>
          </a:p>
          <a:p>
            <a:endParaRPr lang="en-US" sz="2400" dirty="0"/>
          </a:p>
          <a:p>
            <a:r>
              <a:rPr lang="en-US" sz="2400" dirty="0"/>
              <a:t>On September 16th, 2019, an explosion occurred at the BSL 4 State Research Centre of Virology and Biotechnology building (Vector) in </a:t>
            </a:r>
            <a:r>
              <a:rPr lang="en-US" sz="2400" dirty="0" err="1"/>
              <a:t>Koltsovo</a:t>
            </a:r>
            <a:r>
              <a:rPr lang="en-US" sz="2400" dirty="0"/>
              <a:t>, in the </a:t>
            </a:r>
            <a:r>
              <a:rPr lang="en-US" sz="2400" dirty="0" err="1"/>
              <a:t>Novosiberisk</a:t>
            </a:r>
            <a:r>
              <a:rPr lang="en-US" sz="2400" dirty="0"/>
              <a:t> region of Siberia</a:t>
            </a:r>
          </a:p>
          <a:p>
            <a:endParaRPr lang="en-US" sz="2400" dirty="0"/>
          </a:p>
          <a:p>
            <a:r>
              <a:rPr lang="en-US" sz="2400" dirty="0"/>
              <a:t>Upon news of the explosion at Vector on September 16</a:t>
            </a:r>
            <a:r>
              <a:rPr lang="en-US" sz="2400" baseline="30000" dirty="0"/>
              <a:t>th</a:t>
            </a:r>
            <a:r>
              <a:rPr lang="en-US" sz="2400" dirty="0"/>
              <a:t> 2019, the </a:t>
            </a:r>
            <a:r>
              <a:rPr lang="en-US" sz="2400" dirty="0" err="1"/>
              <a:t>Epiwatch</a:t>
            </a:r>
            <a:r>
              <a:rPr lang="en-US" sz="2400" dirty="0"/>
              <a:t> team added the Russian language and key words Russia, Siberia, Novosibirsk and </a:t>
            </a:r>
            <a:r>
              <a:rPr lang="en-US" sz="2400" dirty="0" err="1"/>
              <a:t>Koltsovo</a:t>
            </a:r>
            <a:r>
              <a:rPr lang="en-US" sz="2400" dirty="0"/>
              <a:t> to the Standard Operating Procedures, in addition to the usual epidemic-specific keywords. We also added search terms for countries bordering Siberia, including Mongolia, Kazakhstan and China. Given local spread of an epidemic could manifest in these countries, we included searching in Chinese, Mongolian and Kazakh, as well as Hindi given the proximity of India. We added “Ukraine” as a key word, given current conflict between Russia and Ukraine. Data collection began 1 week after the explosion, with this considered the baseline</a:t>
            </a:r>
            <a:endParaRPr lang="en-US" dirty="0"/>
          </a:p>
        </p:txBody>
      </p:sp>
    </p:spTree>
    <p:extLst>
      <p:ext uri="{BB962C8B-B14F-4D97-AF65-F5344CB8AC3E}">
        <p14:creationId xmlns:p14="http://schemas.microsoft.com/office/powerpoint/2010/main" val="869106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CAADE1-802A-FA43-B35A-158F998D306A}"/>
              </a:ext>
            </a:extLst>
          </p:cNvPr>
          <p:cNvPicPr>
            <a:picLocks noChangeAspect="1"/>
          </p:cNvPicPr>
          <p:nvPr/>
        </p:nvPicPr>
        <p:blipFill>
          <a:blip r:embed="rId2"/>
          <a:stretch>
            <a:fillRect/>
          </a:stretch>
        </p:blipFill>
        <p:spPr>
          <a:xfrm>
            <a:off x="827584" y="836712"/>
            <a:ext cx="4965700" cy="2082800"/>
          </a:xfrm>
          <a:prstGeom prst="rect">
            <a:avLst/>
          </a:prstGeom>
        </p:spPr>
      </p:pic>
      <p:pic>
        <p:nvPicPr>
          <p:cNvPr id="7" name="Picture 6">
            <a:extLst>
              <a:ext uri="{FF2B5EF4-FFF2-40B4-BE49-F238E27FC236}">
                <a16:creationId xmlns:a16="http://schemas.microsoft.com/office/drawing/2014/main" id="{6C13DAC3-1BB1-CD48-B509-9FF031C98317}"/>
              </a:ext>
            </a:extLst>
          </p:cNvPr>
          <p:cNvPicPr>
            <a:picLocks noChangeAspect="1"/>
          </p:cNvPicPr>
          <p:nvPr/>
        </p:nvPicPr>
        <p:blipFill>
          <a:blip r:embed="rId3"/>
          <a:stretch>
            <a:fillRect/>
          </a:stretch>
        </p:blipFill>
        <p:spPr>
          <a:xfrm>
            <a:off x="840284" y="3284984"/>
            <a:ext cx="4953000" cy="2311400"/>
          </a:xfrm>
          <a:prstGeom prst="rect">
            <a:avLst/>
          </a:prstGeom>
        </p:spPr>
      </p:pic>
      <p:pic>
        <p:nvPicPr>
          <p:cNvPr id="9" name="Picture 8">
            <a:extLst>
              <a:ext uri="{FF2B5EF4-FFF2-40B4-BE49-F238E27FC236}">
                <a16:creationId xmlns:a16="http://schemas.microsoft.com/office/drawing/2014/main" id="{C53EABCA-E5E2-9F47-9BD3-CEA89375A40B}"/>
              </a:ext>
            </a:extLst>
          </p:cNvPr>
          <p:cNvPicPr>
            <a:picLocks noChangeAspect="1"/>
          </p:cNvPicPr>
          <p:nvPr/>
        </p:nvPicPr>
        <p:blipFill>
          <a:blip r:embed="rId4"/>
          <a:stretch>
            <a:fillRect/>
          </a:stretch>
        </p:blipFill>
        <p:spPr>
          <a:xfrm>
            <a:off x="6241020" y="1878112"/>
            <a:ext cx="1740012" cy="1622896"/>
          </a:xfrm>
          <a:prstGeom prst="rect">
            <a:avLst/>
          </a:prstGeom>
        </p:spPr>
      </p:pic>
    </p:spTree>
    <p:extLst>
      <p:ext uri="{BB962C8B-B14F-4D97-AF65-F5344CB8AC3E}">
        <p14:creationId xmlns:p14="http://schemas.microsoft.com/office/powerpoint/2010/main" val="1201748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A88FB-F6F0-104B-BCF4-F07E5A8B216F}"/>
              </a:ext>
            </a:extLst>
          </p:cNvPr>
          <p:cNvSpPr>
            <a:spLocks noGrp="1"/>
          </p:cNvSpPr>
          <p:nvPr>
            <p:ph type="title"/>
          </p:nvPr>
        </p:nvSpPr>
        <p:spPr/>
        <p:txBody>
          <a:bodyPr/>
          <a:lstStyle/>
          <a:p>
            <a:r>
              <a:rPr lang="en-AU" sz="1800" dirty="0"/>
              <a:t>Examples</a:t>
            </a:r>
            <a:endParaRPr lang="en-US" sz="1800" dirty="0"/>
          </a:p>
        </p:txBody>
      </p:sp>
      <p:sp>
        <p:nvSpPr>
          <p:cNvPr id="3" name="Text Placeholder 2">
            <a:extLst>
              <a:ext uri="{FF2B5EF4-FFF2-40B4-BE49-F238E27FC236}">
                <a16:creationId xmlns:a16="http://schemas.microsoft.com/office/drawing/2014/main" id="{1F3E48C9-238C-B64B-BA14-0E707DBAAEDD}"/>
              </a:ext>
            </a:extLst>
          </p:cNvPr>
          <p:cNvSpPr>
            <a:spLocks noGrp="1"/>
          </p:cNvSpPr>
          <p:nvPr>
            <p:ph type="body" idx="1"/>
          </p:nvPr>
        </p:nvSpPr>
        <p:spPr/>
        <p:txBody>
          <a:bodyPr>
            <a:normAutofit fontScale="77500" lnSpcReduction="20000"/>
          </a:bodyPr>
          <a:lstStyle/>
          <a:p>
            <a:r>
              <a:rPr lang="en-AU" dirty="0">
                <a:hlinkClick r:id="rId2"/>
              </a:rPr>
              <a:t>https://gisanddata.maps.arcgis.com/apps/opsdashboard/index.html#/bda7594740fd40299423467b48e9ecf6</a:t>
            </a:r>
            <a:endParaRPr lang="en-AU" dirty="0"/>
          </a:p>
          <a:p>
            <a:endParaRPr lang="en-AU" dirty="0"/>
          </a:p>
          <a:p>
            <a:r>
              <a:rPr lang="en-AU" dirty="0">
                <a:hlinkClick r:id="rId3"/>
              </a:rPr>
              <a:t>https://extranet.who.int/publicemergency</a:t>
            </a:r>
            <a:endParaRPr lang="en-AU" dirty="0"/>
          </a:p>
          <a:p>
            <a:endParaRPr lang="en-AU" dirty="0"/>
          </a:p>
          <a:p>
            <a:r>
              <a:rPr lang="en-AU" dirty="0">
                <a:hlinkClick r:id="rId4"/>
              </a:rPr>
              <a:t>https://www.healthmap.org/en/</a:t>
            </a:r>
            <a:endParaRPr lang="en-US" dirty="0"/>
          </a:p>
        </p:txBody>
      </p:sp>
    </p:spTree>
    <p:extLst>
      <p:ext uri="{BB962C8B-B14F-4D97-AF65-F5344CB8AC3E}">
        <p14:creationId xmlns:p14="http://schemas.microsoft.com/office/powerpoint/2010/main" val="889244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3B92F-C54A-4B01-9352-CA9E7A7794DE}"/>
              </a:ext>
            </a:extLst>
          </p:cNvPr>
          <p:cNvSpPr>
            <a:spLocks noGrp="1"/>
          </p:cNvSpPr>
          <p:nvPr>
            <p:ph type="title"/>
          </p:nvPr>
        </p:nvSpPr>
        <p:spPr/>
        <p:txBody>
          <a:bodyPr>
            <a:normAutofit/>
          </a:bodyPr>
          <a:lstStyle/>
          <a:p>
            <a:r>
              <a:rPr lang="en-AU" sz="3600" b="1" dirty="0">
                <a:latin typeface="Arial" panose="020B0604020202020204" pitchFamily="34" charset="0"/>
                <a:cs typeface="Arial" panose="020B0604020202020204" pitchFamily="34" charset="0"/>
              </a:rPr>
              <a:t>Conclusion</a:t>
            </a:r>
          </a:p>
        </p:txBody>
      </p:sp>
      <p:sp>
        <p:nvSpPr>
          <p:cNvPr id="3" name="Content Placeholder 2">
            <a:extLst>
              <a:ext uri="{FF2B5EF4-FFF2-40B4-BE49-F238E27FC236}">
                <a16:creationId xmlns:a16="http://schemas.microsoft.com/office/drawing/2014/main" id="{6024A231-9A58-4FA7-8220-1C3725D9A1D4}"/>
              </a:ext>
            </a:extLst>
          </p:cNvPr>
          <p:cNvSpPr>
            <a:spLocks noGrp="1"/>
          </p:cNvSpPr>
          <p:nvPr>
            <p:ph idx="1"/>
          </p:nvPr>
        </p:nvSpPr>
        <p:spPr/>
        <p:txBody>
          <a:bodyPr>
            <a:normAutofit/>
          </a:bodyPr>
          <a:lstStyle/>
          <a:p>
            <a:r>
              <a:rPr lang="en-AU" sz="2400" dirty="0"/>
              <a:t>Emerging and re-emerging diseases are significant threats to global health security</a:t>
            </a:r>
          </a:p>
          <a:p>
            <a:r>
              <a:rPr lang="en-AU" sz="2400" dirty="0"/>
              <a:t>Ability to rapidly detect and respond to infectious diseases in critical to global health security</a:t>
            </a:r>
          </a:p>
          <a:p>
            <a:r>
              <a:rPr lang="en-AU" sz="2400" dirty="0"/>
              <a:t>For those who work in epidemic response, epidemic intelligence is important and widely used</a:t>
            </a:r>
          </a:p>
          <a:p>
            <a:r>
              <a:rPr lang="en-AU" sz="2400" dirty="0"/>
              <a:t>Choice of sources for global outbreak news varies and there is less use and awareness of rapid sources and more reliance on less timely traditional sources</a:t>
            </a:r>
          </a:p>
          <a:p>
            <a:r>
              <a:rPr lang="en-AU" sz="2400" dirty="0"/>
              <a:t>Need for more timely and reliable epidemic intelligence with user-friendly interfaces</a:t>
            </a:r>
          </a:p>
          <a:p>
            <a:endParaRPr lang="en-AU" sz="2400" dirty="0"/>
          </a:p>
          <a:p>
            <a:endParaRPr lang="en-AU" dirty="0"/>
          </a:p>
        </p:txBody>
      </p:sp>
    </p:spTree>
    <p:extLst>
      <p:ext uri="{BB962C8B-B14F-4D97-AF65-F5344CB8AC3E}">
        <p14:creationId xmlns:p14="http://schemas.microsoft.com/office/powerpoint/2010/main" val="1438459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7F50-5E0B-9A46-B6F1-2F4275EA3B0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076105B-1273-9C4E-9A92-5DC4706384EA}"/>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112316CA-6822-AE42-AB22-1E646767A651}"/>
              </a:ext>
            </a:extLst>
          </p:cNvPr>
          <p:cNvPicPr>
            <a:picLocks noChangeAspect="1"/>
          </p:cNvPicPr>
          <p:nvPr/>
        </p:nvPicPr>
        <p:blipFill>
          <a:blip r:embed="rId2"/>
          <a:stretch>
            <a:fillRect/>
          </a:stretch>
        </p:blipFill>
        <p:spPr>
          <a:xfrm>
            <a:off x="2145737" y="0"/>
            <a:ext cx="4852527" cy="6858000"/>
          </a:xfrm>
          <a:prstGeom prst="rect">
            <a:avLst/>
          </a:prstGeom>
        </p:spPr>
      </p:pic>
      <p:sp>
        <p:nvSpPr>
          <p:cNvPr id="5" name="TextBox 4">
            <a:extLst>
              <a:ext uri="{FF2B5EF4-FFF2-40B4-BE49-F238E27FC236}">
                <a16:creationId xmlns:a16="http://schemas.microsoft.com/office/drawing/2014/main" id="{84BAFD01-3C9C-8343-AE86-3C35277A2396}"/>
              </a:ext>
            </a:extLst>
          </p:cNvPr>
          <p:cNvSpPr txBox="1"/>
          <p:nvPr/>
        </p:nvSpPr>
        <p:spPr>
          <a:xfrm>
            <a:off x="2381160" y="5218228"/>
            <a:ext cx="4211847" cy="1061829"/>
          </a:xfrm>
          <a:prstGeom prst="rect">
            <a:avLst/>
          </a:prstGeom>
          <a:noFill/>
        </p:spPr>
        <p:txBody>
          <a:bodyPr wrap="square" rtlCol="0">
            <a:spAutoFit/>
          </a:bodyPr>
          <a:lstStyle/>
          <a:p>
            <a:pPr algn="ctr"/>
            <a:r>
              <a:rPr lang="en-US" sz="1575" dirty="0">
                <a:solidFill>
                  <a:schemeClr val="bg1"/>
                </a:solidFill>
              </a:rPr>
              <a:t>Original research. Rapid reports.  CBRN news.  Watching Briefs On Outbreaks Of Interest. Perspectives From The Field. Reviews</a:t>
            </a:r>
          </a:p>
        </p:txBody>
      </p:sp>
      <p:sp>
        <p:nvSpPr>
          <p:cNvPr id="6" name="TextBox 5">
            <a:extLst>
              <a:ext uri="{FF2B5EF4-FFF2-40B4-BE49-F238E27FC236}">
                <a16:creationId xmlns:a16="http://schemas.microsoft.com/office/drawing/2014/main" id="{AC72E513-A9A5-C74A-9828-398BB4AA1930}"/>
              </a:ext>
            </a:extLst>
          </p:cNvPr>
          <p:cNvSpPr txBox="1"/>
          <p:nvPr/>
        </p:nvSpPr>
        <p:spPr>
          <a:xfrm>
            <a:off x="2597089" y="1537103"/>
            <a:ext cx="3949820" cy="334707"/>
          </a:xfrm>
          <a:prstGeom prst="rect">
            <a:avLst/>
          </a:prstGeom>
          <a:noFill/>
        </p:spPr>
        <p:txBody>
          <a:bodyPr wrap="square" rtlCol="0">
            <a:spAutoFit/>
          </a:bodyPr>
          <a:lstStyle/>
          <a:p>
            <a:pPr algn="ctr"/>
            <a:r>
              <a:rPr lang="en-US" sz="1575" b="1" dirty="0">
                <a:solidFill>
                  <a:schemeClr val="bg1"/>
                </a:solidFill>
              </a:rPr>
              <a:t>First issue January 2019</a:t>
            </a:r>
          </a:p>
        </p:txBody>
      </p:sp>
    </p:spTree>
    <p:extLst>
      <p:ext uri="{BB962C8B-B14F-4D97-AF65-F5344CB8AC3E}">
        <p14:creationId xmlns:p14="http://schemas.microsoft.com/office/powerpoint/2010/main" val="816541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7824" y="4509120"/>
            <a:ext cx="2640000" cy="1980000"/>
          </a:xfrm>
          <a:prstGeom prst="rect">
            <a:avLst/>
          </a:prstGeom>
          <a:ln>
            <a:noFill/>
          </a:ln>
          <a:effectLst/>
        </p:spPr>
      </p:pic>
      <p:sp>
        <p:nvSpPr>
          <p:cNvPr id="9" name="Title 1"/>
          <p:cNvSpPr txBox="1">
            <a:spLocks/>
          </p:cNvSpPr>
          <p:nvPr/>
        </p:nvSpPr>
        <p:spPr>
          <a:xfrm>
            <a:off x="3707904" y="692696"/>
            <a:ext cx="1728192" cy="360040"/>
          </a:xfrm>
          <a:prstGeom prst="rect">
            <a:avLst/>
          </a:prstGeom>
        </p:spPr>
        <p:txBody>
          <a:bodyPr vert="horz"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b="1" i="0" u="sng" strike="noStrike" kern="1200" cap="none" spc="0" normalizeH="0" baseline="0" noProof="0" dirty="0">
                <a:ln>
                  <a:noFill/>
                </a:ln>
                <a:solidFill>
                  <a:schemeClr val="bg2"/>
                </a:solidFill>
                <a:effectLst/>
                <a:uLnTx/>
                <a:uFillTx/>
                <a:latin typeface="+mj-lt"/>
                <a:ea typeface="+mj-ea"/>
                <a:cs typeface="Aharoni" pitchFamily="2" charset="-79"/>
              </a:rPr>
              <a:t>CONTACT US</a:t>
            </a:r>
          </a:p>
        </p:txBody>
      </p:sp>
      <p:sp>
        <p:nvSpPr>
          <p:cNvPr id="5" name="Text Box 2">
            <a:extLst>
              <a:ext uri="{FF2B5EF4-FFF2-40B4-BE49-F238E27FC236}">
                <a16:creationId xmlns:a16="http://schemas.microsoft.com/office/drawing/2014/main" id="{29949E25-3995-4621-9FC9-F458F37162D3}"/>
              </a:ext>
            </a:extLst>
          </p:cNvPr>
          <p:cNvSpPr txBox="1">
            <a:spLocks noChangeArrowheads="1"/>
          </p:cNvSpPr>
          <p:nvPr/>
        </p:nvSpPr>
        <p:spPr bwMode="auto">
          <a:xfrm>
            <a:off x="899592" y="1628800"/>
            <a:ext cx="7560840" cy="122413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spcAft>
                <a:spcPts val="0"/>
              </a:spcAft>
              <a:tabLst>
                <a:tab pos="2865755" algn="ctr"/>
                <a:tab pos="5731510" algn="r"/>
              </a:tabLst>
            </a:pPr>
            <a:r>
              <a:rPr lang="en-AU" sz="2000" b="1" dirty="0">
                <a:solidFill>
                  <a:srgbClr val="000000"/>
                </a:solidFill>
                <a:effectLst/>
                <a:latin typeface="Arial" panose="020B0604020202020204" pitchFamily="34" charset="0"/>
                <a:ea typeface="MS Mincho" panose="02020609040205080304" pitchFamily="49" charset="-128"/>
                <a:cs typeface="Times New Roman" panose="02020603050405020304" pitchFamily="18" charset="0"/>
              </a:rPr>
              <a:t>Kirby Institute </a:t>
            </a:r>
            <a:r>
              <a:rPr lang="en-AU" sz="2000" dirty="0">
                <a:solidFill>
                  <a:srgbClr val="000000"/>
                </a:solidFill>
                <a:effectLst/>
                <a:latin typeface="Arial" panose="020B0604020202020204" pitchFamily="34" charset="0"/>
                <a:ea typeface="MS Mincho" panose="02020609040205080304" pitchFamily="49" charset="-128"/>
                <a:cs typeface="Times New Roman" panose="02020603050405020304" pitchFamily="18" charset="0"/>
              </a:rPr>
              <a:t>Level 6, Wallace Wurth Building, UNSW Sydney NSW 2052</a:t>
            </a:r>
            <a:endParaRPr lang="en-AU" sz="2000" dirty="0">
              <a:effectLst/>
              <a:latin typeface="Calibri" panose="020F0502020204030204" pitchFamily="34" charset="0"/>
              <a:ea typeface="MS Mincho" panose="02020609040205080304" pitchFamily="49" charset="-128"/>
              <a:cs typeface="Times New Roman" panose="02020603050405020304" pitchFamily="18" charset="0"/>
            </a:endParaRPr>
          </a:p>
          <a:p>
            <a:pPr algn="ctr">
              <a:spcAft>
                <a:spcPts val="0"/>
              </a:spcAft>
              <a:tabLst>
                <a:tab pos="2865755" algn="ctr"/>
                <a:tab pos="5731510" algn="r"/>
              </a:tabLst>
            </a:pPr>
            <a:r>
              <a:rPr lang="en-AU" sz="2000" b="1" dirty="0">
                <a:solidFill>
                  <a:srgbClr val="585858"/>
                </a:solidFill>
                <a:effectLst/>
                <a:latin typeface="Arial" panose="020B0604020202020204" pitchFamily="34" charset="0"/>
                <a:ea typeface="MS Mincho" panose="02020609040205080304" pitchFamily="49" charset="-128"/>
                <a:cs typeface="Times New Roman" panose="02020603050405020304" pitchFamily="18" charset="0"/>
              </a:rPr>
              <a:t>Website: </a:t>
            </a:r>
            <a:r>
              <a:rPr lang="en-AU" sz="2000" b="1" dirty="0">
                <a:solidFill>
                  <a:srgbClr val="006FC0"/>
                </a:solidFill>
                <a:effectLst/>
                <a:latin typeface="Arial" panose="020B0604020202020204" pitchFamily="34" charset="0"/>
                <a:ea typeface="MS Mincho" panose="02020609040205080304" pitchFamily="49" charset="-128"/>
                <a:cs typeface="Times New Roman" panose="02020603050405020304" pitchFamily="18" charset="0"/>
              </a:rPr>
              <a:t>https://iser.med.unsw.edu.au/</a:t>
            </a:r>
            <a:endParaRPr lang="en-AU" sz="2000" dirty="0">
              <a:effectLst/>
              <a:latin typeface="Calibri" panose="020F0502020204030204" pitchFamily="34" charset="0"/>
              <a:ea typeface="MS Mincho" panose="02020609040205080304" pitchFamily="49" charset="-128"/>
              <a:cs typeface="Times New Roman" panose="02020603050405020304" pitchFamily="18" charset="0"/>
            </a:endParaRPr>
          </a:p>
          <a:p>
            <a:pPr>
              <a:lnSpc>
                <a:spcPct val="115000"/>
              </a:lnSpc>
              <a:spcAft>
                <a:spcPts val="1000"/>
              </a:spcAft>
            </a:pPr>
            <a:r>
              <a:rPr lang="en-AU" sz="2000" dirty="0">
                <a:effectLst/>
                <a:latin typeface="Calibri" panose="020F0502020204030204" pitchFamily="34" charset="0"/>
                <a:ea typeface="MS Mincho" panose="02020609040205080304" pitchFamily="49" charset="-128"/>
                <a:cs typeface="Times New Roman" panose="02020603050405020304" pitchFamily="18" charset="0"/>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357045"/>
            <a:ext cx="8229600" cy="553998"/>
          </a:xfrm>
        </p:spPr>
        <p:txBody>
          <a:bodyPr>
            <a:normAutofit fontScale="90000"/>
          </a:bodyPr>
          <a:lstStyle/>
          <a:p>
            <a:r>
              <a:rPr lang="en-AU" sz="3600" b="1" dirty="0">
                <a:latin typeface="Arial" panose="020B0604020202020204" pitchFamily="34" charset="0"/>
                <a:cs typeface="Arial" panose="020B0604020202020204" pitchFamily="34" charset="0"/>
              </a:rPr>
              <a:t>Background</a:t>
            </a:r>
          </a:p>
        </p:txBody>
      </p:sp>
      <p:sp>
        <p:nvSpPr>
          <p:cNvPr id="3" name="Text Placeholder 2"/>
          <p:cNvSpPr>
            <a:spLocks noGrp="1"/>
          </p:cNvSpPr>
          <p:nvPr>
            <p:ph type="body" idx="10"/>
          </p:nvPr>
        </p:nvSpPr>
        <p:spPr>
          <a:xfrm>
            <a:off x="468313" y="2166218"/>
            <a:ext cx="8229600" cy="3170890"/>
          </a:xfrm>
        </p:spPr>
        <p:txBody>
          <a:bodyPr>
            <a:normAutofit/>
          </a:bodyPr>
          <a:lstStyle/>
          <a:p>
            <a:pPr marL="0" lvl="1" indent="0" algn="just">
              <a:buNone/>
            </a:pPr>
            <a:endParaRPr lang="en-AU" sz="2077" dirty="0">
              <a:latin typeface="Arial" panose="020B0604020202020204" pitchFamily="34" charset="0"/>
              <a:cs typeface="Arial" panose="020B0604020202020204" pitchFamily="34" charset="0"/>
            </a:endParaRPr>
          </a:p>
          <a:p>
            <a:pPr>
              <a:buFont typeface="Arial"/>
              <a:buChar char="•"/>
            </a:pPr>
            <a:r>
              <a:rPr lang="en-AU" sz="2284" dirty="0"/>
              <a:t>Infectious diseases are unique because they have the capacity to be transmitted (from human to human or animal to human)</a:t>
            </a:r>
          </a:p>
          <a:p>
            <a:pPr>
              <a:buFont typeface="Arial"/>
              <a:buChar char="•"/>
            </a:pPr>
            <a:r>
              <a:rPr lang="en-AU" sz="2284" dirty="0"/>
              <a:t>Humans exist in mutually exclusive states of susceptibility, infection or immunity.</a:t>
            </a:r>
          </a:p>
          <a:p>
            <a:pPr>
              <a:buFont typeface="Arial"/>
              <a:buChar char="•"/>
            </a:pPr>
            <a:r>
              <a:rPr lang="en-AU" sz="2284" dirty="0"/>
              <a:t>Potential for epidemics</a:t>
            </a:r>
          </a:p>
          <a:p>
            <a:pPr marL="171663" indent="0">
              <a:buNone/>
            </a:pPr>
            <a:endParaRPr lang="en-AU" sz="2284" dirty="0"/>
          </a:p>
          <a:p>
            <a:pPr marL="171663" indent="0">
              <a:buNone/>
            </a:pPr>
            <a:endParaRPr lang="en-AU" sz="1700" dirty="0">
              <a:latin typeface="Arial" panose="020B0604020202020204" pitchFamily="34" charset="0"/>
              <a:cs typeface="Arial" panose="020B0604020202020204" pitchFamily="34" charset="0"/>
            </a:endParaRPr>
          </a:p>
          <a:p>
            <a:pPr lvl="1"/>
            <a:endParaRPr lang="en-AU" sz="1700" dirty="0">
              <a:latin typeface="Arial" panose="020B0604020202020204" pitchFamily="34" charset="0"/>
              <a:cs typeface="Arial" panose="020B0604020202020204" pitchFamily="34" charset="0"/>
            </a:endParaRPr>
          </a:p>
          <a:p>
            <a:endParaRPr lang="en-AU" sz="1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4697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357045"/>
            <a:ext cx="8229600" cy="553998"/>
          </a:xfrm>
        </p:spPr>
        <p:txBody>
          <a:bodyPr>
            <a:normAutofit fontScale="90000"/>
          </a:bodyPr>
          <a:lstStyle/>
          <a:p>
            <a:r>
              <a:rPr lang="en-AU" sz="3600" b="1" dirty="0">
                <a:latin typeface="Arial" panose="020B0604020202020204" pitchFamily="34" charset="0"/>
                <a:cs typeface="Arial" panose="020B0604020202020204" pitchFamily="34" charset="0"/>
              </a:rPr>
              <a:t>Emerging and re-emerging infection</a:t>
            </a:r>
          </a:p>
        </p:txBody>
      </p:sp>
      <p:sp>
        <p:nvSpPr>
          <p:cNvPr id="3" name="Text Placeholder 2"/>
          <p:cNvSpPr>
            <a:spLocks noGrp="1"/>
          </p:cNvSpPr>
          <p:nvPr>
            <p:ph type="body" idx="10"/>
          </p:nvPr>
        </p:nvSpPr>
        <p:spPr>
          <a:xfrm>
            <a:off x="468313" y="2166218"/>
            <a:ext cx="8229600" cy="3170890"/>
          </a:xfrm>
        </p:spPr>
        <p:txBody>
          <a:bodyPr>
            <a:normAutofit fontScale="92500" lnSpcReduction="10000"/>
          </a:bodyPr>
          <a:lstStyle/>
          <a:p>
            <a:pPr marL="0" lvl="1" indent="0" algn="just">
              <a:buNone/>
            </a:pPr>
            <a:endParaRPr lang="en-AU" sz="2077" dirty="0">
              <a:latin typeface="Arial" panose="020B0604020202020204" pitchFamily="34" charset="0"/>
              <a:cs typeface="Arial" panose="020B0604020202020204" pitchFamily="34" charset="0"/>
            </a:endParaRPr>
          </a:p>
          <a:p>
            <a:pPr>
              <a:buFont typeface="Arial"/>
              <a:buChar char="•"/>
            </a:pPr>
            <a:r>
              <a:rPr lang="en-AU" sz="2284" dirty="0"/>
              <a:t>New, evolving or re-emerging infections</a:t>
            </a:r>
          </a:p>
          <a:p>
            <a:pPr>
              <a:buFont typeface="Arial"/>
              <a:buChar char="•"/>
            </a:pPr>
            <a:r>
              <a:rPr lang="en-AU" sz="2284" dirty="0"/>
              <a:t>As long as microorganisms have the capacity to mutate, emerging infectious diseases (EID) will remain a threat to humans</a:t>
            </a:r>
          </a:p>
          <a:p>
            <a:pPr>
              <a:buFont typeface="Arial"/>
              <a:buChar char="•"/>
            </a:pPr>
            <a:r>
              <a:rPr lang="en-AU" sz="2284" dirty="0"/>
              <a:t>&gt;335 EID events since 1940*</a:t>
            </a:r>
          </a:p>
          <a:p>
            <a:pPr>
              <a:buFont typeface="Arial"/>
              <a:buChar char="•"/>
            </a:pPr>
            <a:r>
              <a:rPr lang="en-AU" sz="2284" dirty="0"/>
              <a:t>72% originate in wildlife*</a:t>
            </a:r>
          </a:p>
          <a:p>
            <a:pPr>
              <a:buFont typeface="Arial"/>
              <a:buChar char="•"/>
            </a:pPr>
            <a:r>
              <a:rPr lang="en-AU" sz="2284" dirty="0"/>
              <a:t>Approximately half are viral, half bacterial/</a:t>
            </a:r>
            <a:r>
              <a:rPr lang="en-AU" sz="2284" dirty="0" err="1"/>
              <a:t>rickettsial</a:t>
            </a:r>
            <a:r>
              <a:rPr lang="en-AU" sz="2284" dirty="0"/>
              <a:t>*</a:t>
            </a:r>
          </a:p>
          <a:p>
            <a:endParaRPr lang="en-AU" sz="1454" dirty="0"/>
          </a:p>
          <a:p>
            <a:r>
              <a:rPr lang="en-AU" sz="1661" dirty="0"/>
              <a:t>* Jones JE et al. Nature, 2008; 451:21.</a:t>
            </a:r>
            <a:endParaRPr lang="en-AU" sz="2284" dirty="0"/>
          </a:p>
          <a:p>
            <a:pPr marL="171663" indent="0">
              <a:buNone/>
            </a:pPr>
            <a:endParaRPr lang="en-AU" sz="1700" dirty="0">
              <a:latin typeface="Arial" panose="020B0604020202020204" pitchFamily="34" charset="0"/>
              <a:cs typeface="Arial" panose="020B0604020202020204" pitchFamily="34" charset="0"/>
            </a:endParaRPr>
          </a:p>
          <a:p>
            <a:pPr lvl="1"/>
            <a:endParaRPr lang="en-AU" sz="1700" dirty="0">
              <a:latin typeface="Arial" panose="020B0604020202020204" pitchFamily="34" charset="0"/>
              <a:cs typeface="Arial" panose="020B0604020202020204" pitchFamily="34" charset="0"/>
            </a:endParaRPr>
          </a:p>
          <a:p>
            <a:endParaRPr lang="en-AU" sz="1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1721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D3B5F3-ECC1-4698-9699-56A716483AA3}"/>
              </a:ext>
            </a:extLst>
          </p:cNvPr>
          <p:cNvPicPr>
            <a:picLocks noChangeAspect="1"/>
          </p:cNvPicPr>
          <p:nvPr/>
        </p:nvPicPr>
        <p:blipFill>
          <a:blip r:embed="rId2"/>
          <a:stretch>
            <a:fillRect/>
          </a:stretch>
        </p:blipFill>
        <p:spPr>
          <a:xfrm>
            <a:off x="0" y="1259579"/>
            <a:ext cx="5146820" cy="1457184"/>
          </a:xfrm>
          <a:prstGeom prst="rect">
            <a:avLst/>
          </a:prstGeom>
        </p:spPr>
      </p:pic>
      <p:pic>
        <p:nvPicPr>
          <p:cNvPr id="9" name="Picture 8">
            <a:extLst>
              <a:ext uri="{FF2B5EF4-FFF2-40B4-BE49-F238E27FC236}">
                <a16:creationId xmlns:a16="http://schemas.microsoft.com/office/drawing/2014/main" id="{32DA6939-47B9-4A6E-A53C-42A77F7FAD94}"/>
              </a:ext>
            </a:extLst>
          </p:cNvPr>
          <p:cNvPicPr>
            <a:picLocks noChangeAspect="1"/>
          </p:cNvPicPr>
          <p:nvPr/>
        </p:nvPicPr>
        <p:blipFill rotWithShape="1">
          <a:blip r:embed="rId3"/>
          <a:srcRect r="1449"/>
          <a:stretch/>
        </p:blipFill>
        <p:spPr>
          <a:xfrm>
            <a:off x="354517" y="2716763"/>
            <a:ext cx="6026780" cy="3103599"/>
          </a:xfrm>
          <a:prstGeom prst="rect">
            <a:avLst/>
          </a:prstGeom>
        </p:spPr>
      </p:pic>
      <p:sp>
        <p:nvSpPr>
          <p:cNvPr id="10" name="Rectangle 9">
            <a:extLst>
              <a:ext uri="{FF2B5EF4-FFF2-40B4-BE49-F238E27FC236}">
                <a16:creationId xmlns:a16="http://schemas.microsoft.com/office/drawing/2014/main" id="{469BAD72-9E62-4902-B994-361E76D807F0}"/>
              </a:ext>
            </a:extLst>
          </p:cNvPr>
          <p:cNvSpPr/>
          <p:nvPr/>
        </p:nvSpPr>
        <p:spPr>
          <a:xfrm>
            <a:off x="1806832" y="5476107"/>
            <a:ext cx="3701599" cy="204223"/>
          </a:xfrm>
          <a:prstGeom prst="rect">
            <a:avLst/>
          </a:prstGeom>
        </p:spPr>
        <p:txBody>
          <a:bodyPr wrap="square">
            <a:spAutoFit/>
          </a:bodyPr>
          <a:lstStyle/>
          <a:p>
            <a:r>
              <a:rPr lang="en-US" sz="727" dirty="0"/>
              <a:t>N </a:t>
            </a:r>
            <a:r>
              <a:rPr lang="en-US" sz="727" dirty="0" err="1"/>
              <a:t>Engl</a:t>
            </a:r>
            <a:r>
              <a:rPr lang="en-US" sz="727" dirty="0"/>
              <a:t> J Med 2016; 374:1281-1287March 31, 2016</a:t>
            </a:r>
          </a:p>
        </p:txBody>
      </p:sp>
    </p:spTree>
    <p:extLst>
      <p:ext uri="{BB962C8B-B14F-4D97-AF65-F5344CB8AC3E}">
        <p14:creationId xmlns:p14="http://schemas.microsoft.com/office/powerpoint/2010/main" val="3427271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melineV4.png">
            <a:extLst>
              <a:ext uri="{FF2B5EF4-FFF2-40B4-BE49-F238E27FC236}">
                <a16:creationId xmlns:a16="http://schemas.microsoft.com/office/drawing/2014/main" id="{08D3447A-8A59-4D35-BCB3-F97AB7943B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313" y="2126482"/>
            <a:ext cx="7951454" cy="2822600"/>
          </a:xfrm>
          <a:prstGeom prst="rect">
            <a:avLst/>
          </a:prstGeom>
        </p:spPr>
      </p:pic>
      <p:sp>
        <p:nvSpPr>
          <p:cNvPr id="7" name="TextBox 6">
            <a:extLst>
              <a:ext uri="{FF2B5EF4-FFF2-40B4-BE49-F238E27FC236}">
                <a16:creationId xmlns:a16="http://schemas.microsoft.com/office/drawing/2014/main" id="{D71AE815-2EC0-4270-B1FB-A43B8F522904}"/>
              </a:ext>
            </a:extLst>
          </p:cNvPr>
          <p:cNvSpPr txBox="1"/>
          <p:nvPr/>
        </p:nvSpPr>
        <p:spPr>
          <a:xfrm>
            <a:off x="3502564" y="4949081"/>
            <a:ext cx="1991251" cy="184218"/>
          </a:xfrm>
          <a:prstGeom prst="rect">
            <a:avLst/>
          </a:prstGeom>
        </p:spPr>
        <p:txBody>
          <a:bodyPr wrap="none" rtlCol="0">
            <a:spAutoFit/>
          </a:bodyPr>
          <a:lstStyle/>
          <a:p>
            <a:pPr marL="178034" indent="-178034">
              <a:spcBef>
                <a:spcPct val="20000"/>
              </a:spcBef>
            </a:pPr>
            <a:r>
              <a:rPr lang="en-US" sz="597" b="1" dirty="0" err="1">
                <a:latin typeface="Sommet bold"/>
              </a:rPr>
              <a:t>Chau</a:t>
            </a:r>
            <a:r>
              <a:rPr lang="en-US" sz="597" b="1" dirty="0">
                <a:latin typeface="Sommet bold"/>
              </a:rPr>
              <a:t> Bui, Dillon Adam, </a:t>
            </a:r>
            <a:r>
              <a:rPr lang="en-US" sz="597" b="1" dirty="0" err="1">
                <a:latin typeface="Sommet bold"/>
              </a:rPr>
              <a:t>Abrar</a:t>
            </a:r>
            <a:r>
              <a:rPr lang="en-US" sz="597" b="1" dirty="0">
                <a:latin typeface="Sommet bold"/>
              </a:rPr>
              <a:t> </a:t>
            </a:r>
            <a:r>
              <a:rPr lang="en-US" sz="597" b="1" dirty="0" err="1">
                <a:latin typeface="Sommet bold"/>
              </a:rPr>
              <a:t>Chugtai</a:t>
            </a:r>
            <a:r>
              <a:rPr lang="en-US" sz="597" b="1" dirty="0">
                <a:latin typeface="Sommet bold"/>
              </a:rPr>
              <a:t>. Unpublished data</a:t>
            </a:r>
          </a:p>
        </p:txBody>
      </p:sp>
    </p:spTree>
    <p:extLst>
      <p:ext uri="{BB962C8B-B14F-4D97-AF65-F5344CB8AC3E}">
        <p14:creationId xmlns:p14="http://schemas.microsoft.com/office/powerpoint/2010/main" val="255612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357045"/>
            <a:ext cx="8229600" cy="553998"/>
          </a:xfrm>
        </p:spPr>
        <p:txBody>
          <a:bodyPr>
            <a:normAutofit fontScale="90000"/>
          </a:bodyPr>
          <a:lstStyle/>
          <a:p>
            <a:r>
              <a:rPr lang="en-AU" sz="3600" b="1" dirty="0">
                <a:latin typeface="Arial" panose="020B0604020202020204" pitchFamily="34" charset="0"/>
                <a:cs typeface="Arial" panose="020B0604020202020204" pitchFamily="34" charset="0"/>
              </a:rPr>
              <a:t>Factors in control of epidemics</a:t>
            </a:r>
          </a:p>
        </p:txBody>
      </p:sp>
      <p:sp>
        <p:nvSpPr>
          <p:cNvPr id="3" name="Text Placeholder 2"/>
          <p:cNvSpPr>
            <a:spLocks noGrp="1"/>
          </p:cNvSpPr>
          <p:nvPr>
            <p:ph type="body" idx="10"/>
          </p:nvPr>
        </p:nvSpPr>
        <p:spPr>
          <a:xfrm>
            <a:off x="468313" y="2166218"/>
            <a:ext cx="8229600" cy="3170890"/>
          </a:xfrm>
        </p:spPr>
        <p:txBody>
          <a:bodyPr>
            <a:normAutofit fontScale="25000" lnSpcReduction="20000"/>
          </a:bodyPr>
          <a:lstStyle/>
          <a:p>
            <a:pPr marL="0" lvl="1" indent="0" algn="just">
              <a:buNone/>
            </a:pPr>
            <a:endParaRPr lang="en-AU" sz="2492" dirty="0">
              <a:latin typeface="Arial" panose="020B0604020202020204" pitchFamily="34" charset="0"/>
              <a:cs typeface="Arial" panose="020B0604020202020204" pitchFamily="34" charset="0"/>
            </a:endParaRPr>
          </a:p>
          <a:p>
            <a:endParaRPr lang="en-AU" sz="1661" b="1" dirty="0">
              <a:solidFill>
                <a:schemeClr val="accent1"/>
              </a:solidFill>
            </a:endParaRPr>
          </a:p>
          <a:p>
            <a:pPr>
              <a:lnSpc>
                <a:spcPct val="110000"/>
              </a:lnSpc>
              <a:buFont typeface="Arial"/>
              <a:buChar char="•"/>
            </a:pPr>
            <a:r>
              <a:rPr lang="en-AU" sz="5815" b="1" dirty="0">
                <a:solidFill>
                  <a:srgbClr val="FF0000"/>
                </a:solidFill>
              </a:rPr>
              <a:t>Early surveillance and detection</a:t>
            </a:r>
          </a:p>
          <a:p>
            <a:pPr>
              <a:lnSpc>
                <a:spcPct val="110000"/>
              </a:lnSpc>
              <a:buFont typeface="Arial"/>
              <a:buChar char="•"/>
            </a:pPr>
            <a:r>
              <a:rPr lang="en-AU" sz="5815" dirty="0"/>
              <a:t>Communication with public and HCWs</a:t>
            </a:r>
          </a:p>
          <a:p>
            <a:pPr>
              <a:lnSpc>
                <a:spcPct val="110000"/>
              </a:lnSpc>
              <a:buFont typeface="Arial"/>
              <a:buChar char="•"/>
            </a:pPr>
            <a:r>
              <a:rPr lang="en-AU" sz="5815" dirty="0"/>
              <a:t>Pharmaceutical</a:t>
            </a:r>
          </a:p>
          <a:p>
            <a:pPr marL="987073" lvl="2" indent="-400552">
              <a:lnSpc>
                <a:spcPct val="110000"/>
              </a:lnSpc>
              <a:buClr>
                <a:schemeClr val="accent3"/>
              </a:buClr>
              <a:buFont typeface="Arial"/>
              <a:buChar char="•"/>
            </a:pPr>
            <a:r>
              <a:rPr lang="en-AU" sz="5815" dirty="0">
                <a:solidFill>
                  <a:schemeClr val="tx1"/>
                </a:solidFill>
              </a:rPr>
              <a:t>Vaccines</a:t>
            </a:r>
          </a:p>
          <a:p>
            <a:pPr marL="987073" lvl="2" indent="-400552">
              <a:lnSpc>
                <a:spcPct val="110000"/>
              </a:lnSpc>
              <a:buClr>
                <a:schemeClr val="accent3"/>
              </a:buClr>
              <a:buFont typeface="Arial"/>
              <a:buChar char="•"/>
            </a:pPr>
            <a:r>
              <a:rPr lang="en-AU" sz="5815" dirty="0">
                <a:solidFill>
                  <a:schemeClr val="tx1"/>
                </a:solidFill>
              </a:rPr>
              <a:t>Antivirals</a:t>
            </a:r>
          </a:p>
          <a:p>
            <a:pPr marL="987073" lvl="2" indent="-400552">
              <a:lnSpc>
                <a:spcPct val="110000"/>
              </a:lnSpc>
              <a:buClr>
                <a:schemeClr val="accent3"/>
              </a:buClr>
              <a:buFont typeface="Arial"/>
              <a:buChar char="•"/>
            </a:pPr>
            <a:r>
              <a:rPr lang="en-AU" sz="5815" dirty="0">
                <a:solidFill>
                  <a:schemeClr val="tx1"/>
                </a:solidFill>
              </a:rPr>
              <a:t>Antibiotics and supportive care</a:t>
            </a:r>
          </a:p>
          <a:p>
            <a:pPr>
              <a:lnSpc>
                <a:spcPct val="110000"/>
              </a:lnSpc>
              <a:buFont typeface="Arial"/>
              <a:buChar char="•"/>
            </a:pPr>
            <a:r>
              <a:rPr lang="en-AU" sz="5815" dirty="0"/>
              <a:t>Non-pharmaceutical</a:t>
            </a:r>
          </a:p>
          <a:p>
            <a:pPr marL="987073" lvl="2" indent="-400552">
              <a:lnSpc>
                <a:spcPct val="110000"/>
              </a:lnSpc>
              <a:buClr>
                <a:schemeClr val="accent3"/>
              </a:buClr>
              <a:buFont typeface="Arial"/>
              <a:buChar char="•"/>
            </a:pPr>
            <a:r>
              <a:rPr lang="en-AU" sz="5815" dirty="0">
                <a:solidFill>
                  <a:schemeClr val="tx1"/>
                </a:solidFill>
              </a:rPr>
              <a:t>Social distancing</a:t>
            </a:r>
          </a:p>
          <a:p>
            <a:pPr marL="987073" lvl="2" indent="-400552">
              <a:lnSpc>
                <a:spcPct val="110000"/>
              </a:lnSpc>
              <a:buClr>
                <a:schemeClr val="accent3"/>
              </a:buClr>
              <a:buFont typeface="Arial"/>
              <a:buChar char="•"/>
            </a:pPr>
            <a:r>
              <a:rPr lang="en-AU" sz="5815" dirty="0">
                <a:solidFill>
                  <a:schemeClr val="tx1"/>
                </a:solidFill>
              </a:rPr>
              <a:t>Travel restrictions</a:t>
            </a:r>
          </a:p>
          <a:p>
            <a:pPr marL="987073" lvl="2" indent="-400552">
              <a:lnSpc>
                <a:spcPct val="110000"/>
              </a:lnSpc>
              <a:buClr>
                <a:schemeClr val="accent3"/>
              </a:buClr>
              <a:buFont typeface="Arial"/>
              <a:buChar char="•"/>
            </a:pPr>
            <a:r>
              <a:rPr lang="en-AU" sz="5815" dirty="0">
                <a:solidFill>
                  <a:schemeClr val="tx1"/>
                </a:solidFill>
              </a:rPr>
              <a:t>Border control, screening, quarantine</a:t>
            </a:r>
          </a:p>
          <a:p>
            <a:pPr marL="987073" lvl="2" indent="-400552">
              <a:lnSpc>
                <a:spcPct val="110000"/>
              </a:lnSpc>
              <a:buClr>
                <a:schemeClr val="accent3"/>
              </a:buClr>
              <a:buFont typeface="Arial"/>
              <a:buChar char="•"/>
            </a:pPr>
            <a:r>
              <a:rPr lang="en-AU" sz="5815" dirty="0">
                <a:solidFill>
                  <a:schemeClr val="tx1"/>
                </a:solidFill>
              </a:rPr>
              <a:t>Infection control measures</a:t>
            </a:r>
          </a:p>
          <a:p>
            <a:pPr marL="987073" lvl="2" indent="-400552">
              <a:lnSpc>
                <a:spcPct val="110000"/>
              </a:lnSpc>
              <a:buClr>
                <a:schemeClr val="accent3"/>
              </a:buClr>
              <a:buFont typeface="Arial"/>
              <a:buChar char="•"/>
            </a:pPr>
            <a:r>
              <a:rPr lang="en-AU" sz="5815" dirty="0">
                <a:solidFill>
                  <a:schemeClr val="tx1"/>
                </a:solidFill>
              </a:rPr>
              <a:t>PPE</a:t>
            </a:r>
          </a:p>
          <a:p>
            <a:endParaRPr lang="en-AU" sz="1700" dirty="0">
              <a:latin typeface="Arial" panose="020B0604020202020204" pitchFamily="34" charset="0"/>
              <a:cs typeface="Arial" panose="020B0604020202020204" pitchFamily="34" charset="0"/>
            </a:endParaRPr>
          </a:p>
          <a:p>
            <a:pPr lvl="1"/>
            <a:endParaRPr lang="en-AU" sz="1700" dirty="0">
              <a:latin typeface="Arial" panose="020B0604020202020204" pitchFamily="34" charset="0"/>
              <a:cs typeface="Arial" panose="020B0604020202020204" pitchFamily="34" charset="0"/>
            </a:endParaRPr>
          </a:p>
          <a:p>
            <a:endParaRPr lang="en-AU" sz="1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2351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357045"/>
            <a:ext cx="8229600" cy="553998"/>
          </a:xfrm>
        </p:spPr>
        <p:txBody>
          <a:bodyPr>
            <a:normAutofit fontScale="90000"/>
          </a:bodyPr>
          <a:lstStyle/>
          <a:p>
            <a:r>
              <a:rPr lang="en-AU" sz="3600" b="1" dirty="0">
                <a:latin typeface="Arial" panose="020B0604020202020204" pitchFamily="34" charset="0"/>
                <a:cs typeface="Arial" panose="020B0604020202020204" pitchFamily="34" charset="0"/>
              </a:rPr>
              <a:t>Epidemic</a:t>
            </a:r>
          </a:p>
        </p:txBody>
      </p:sp>
      <p:sp>
        <p:nvSpPr>
          <p:cNvPr id="3" name="Text Placeholder 2"/>
          <p:cNvSpPr>
            <a:spLocks noGrp="1"/>
          </p:cNvSpPr>
          <p:nvPr>
            <p:ph type="body" idx="10"/>
          </p:nvPr>
        </p:nvSpPr>
        <p:spPr>
          <a:xfrm>
            <a:off x="468313" y="2166218"/>
            <a:ext cx="8229600" cy="3170890"/>
          </a:xfrm>
        </p:spPr>
        <p:txBody>
          <a:bodyPr>
            <a:normAutofit/>
          </a:bodyPr>
          <a:lstStyle/>
          <a:p>
            <a:pPr marL="0" lvl="1" indent="0" algn="just">
              <a:buNone/>
            </a:pPr>
            <a:endParaRPr lang="en-AU" sz="2077" dirty="0">
              <a:latin typeface="Arial" panose="020B0604020202020204" pitchFamily="34" charset="0"/>
              <a:cs typeface="Arial" panose="020B0604020202020204" pitchFamily="34" charset="0"/>
            </a:endParaRPr>
          </a:p>
          <a:p>
            <a:endParaRPr lang="en-AU" sz="1700" dirty="0">
              <a:latin typeface="Arial" panose="020B0604020202020204" pitchFamily="34" charset="0"/>
              <a:cs typeface="Arial" panose="020B0604020202020204" pitchFamily="34" charset="0"/>
            </a:endParaRPr>
          </a:p>
          <a:p>
            <a:pPr lvl="1"/>
            <a:endParaRPr lang="en-AU" sz="1700" dirty="0">
              <a:latin typeface="Arial" panose="020B0604020202020204" pitchFamily="34" charset="0"/>
              <a:cs typeface="Arial" panose="020B0604020202020204" pitchFamily="34" charset="0"/>
            </a:endParaRPr>
          </a:p>
          <a:p>
            <a:endParaRPr lang="en-AU" sz="1700" dirty="0">
              <a:latin typeface="Arial" panose="020B0604020202020204" pitchFamily="34" charset="0"/>
              <a:cs typeface="Arial" panose="020B0604020202020204" pitchFamily="34" charset="0"/>
            </a:endParaRPr>
          </a:p>
        </p:txBody>
      </p:sp>
      <p:pic>
        <p:nvPicPr>
          <p:cNvPr id="4" name="Picture 4" descr="Related image">
            <a:extLst>
              <a:ext uri="{FF2B5EF4-FFF2-40B4-BE49-F238E27FC236}">
                <a16:creationId xmlns:a16="http://schemas.microsoft.com/office/drawing/2014/main" id="{5348D54A-E54A-4A7C-941E-A7DC33C310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087" y="2166218"/>
            <a:ext cx="3724289" cy="279321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ED262C9F-E758-4212-9CB9-D98CD789E7D6}"/>
              </a:ext>
            </a:extLst>
          </p:cNvPr>
          <p:cNvGrpSpPr/>
          <p:nvPr/>
        </p:nvGrpSpPr>
        <p:grpSpPr>
          <a:xfrm>
            <a:off x="4087675" y="1911043"/>
            <a:ext cx="4588012" cy="3053059"/>
            <a:chOff x="3371790" y="2097833"/>
            <a:chExt cx="6567135" cy="4410047"/>
          </a:xfrm>
        </p:grpSpPr>
        <p:pic>
          <p:nvPicPr>
            <p:cNvPr id="6" name="Picture 2" descr="Image result for epidemic curve intervention">
              <a:extLst>
                <a:ext uri="{FF2B5EF4-FFF2-40B4-BE49-F238E27FC236}">
                  <a16:creationId xmlns:a16="http://schemas.microsoft.com/office/drawing/2014/main" id="{84AFA22A-93E7-4DAB-8347-6D19A2D89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790" y="2097833"/>
              <a:ext cx="6567135" cy="441004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17215DA4-D230-469D-BC4A-A8F1AFCDE9FE}"/>
                </a:ext>
              </a:extLst>
            </p:cNvPr>
            <p:cNvGrpSpPr/>
            <p:nvPr/>
          </p:nvGrpSpPr>
          <p:grpSpPr>
            <a:xfrm>
              <a:off x="3479352" y="2516620"/>
              <a:ext cx="2608476" cy="3333328"/>
              <a:chOff x="3479352" y="2516620"/>
              <a:chExt cx="2608476" cy="3333328"/>
            </a:xfrm>
          </p:grpSpPr>
          <p:cxnSp>
            <p:nvCxnSpPr>
              <p:cNvPr id="8" name="Straight Arrow Connector 7">
                <a:extLst>
                  <a:ext uri="{FF2B5EF4-FFF2-40B4-BE49-F238E27FC236}">
                    <a16:creationId xmlns:a16="http://schemas.microsoft.com/office/drawing/2014/main" id="{3514C8E6-231A-40E8-904A-89478C1D535A}"/>
                  </a:ext>
                </a:extLst>
              </p:cNvPr>
              <p:cNvCxnSpPr>
                <a:cxnSpLocks/>
              </p:cNvCxnSpPr>
              <p:nvPr/>
            </p:nvCxnSpPr>
            <p:spPr>
              <a:xfrm>
                <a:off x="4938013" y="5434311"/>
                <a:ext cx="25355" cy="4156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F2AE97E-F351-43AB-8436-7BEEF72166A0}"/>
                  </a:ext>
                </a:extLst>
              </p:cNvPr>
              <p:cNvSpPr txBox="1"/>
              <p:nvPr/>
            </p:nvSpPr>
            <p:spPr>
              <a:xfrm>
                <a:off x="4257963" y="5078050"/>
                <a:ext cx="984794" cy="341211"/>
              </a:xfrm>
              <a:prstGeom prst="rect">
                <a:avLst/>
              </a:prstGeom>
              <a:noFill/>
            </p:spPr>
            <p:txBody>
              <a:bodyPr wrap="none" rtlCol="0">
                <a:spAutoFit/>
              </a:bodyPr>
              <a:lstStyle/>
              <a:p>
                <a:r>
                  <a:rPr lang="en-AU" sz="935" dirty="0"/>
                  <a:t>First case</a:t>
                </a:r>
              </a:p>
            </p:txBody>
          </p:sp>
          <p:cxnSp>
            <p:nvCxnSpPr>
              <p:cNvPr id="10" name="Straight Arrow Connector 9">
                <a:extLst>
                  <a:ext uri="{FF2B5EF4-FFF2-40B4-BE49-F238E27FC236}">
                    <a16:creationId xmlns:a16="http://schemas.microsoft.com/office/drawing/2014/main" id="{9A425C9A-4782-4923-AFE7-5A72CEC86A43}"/>
                  </a:ext>
                </a:extLst>
              </p:cNvPr>
              <p:cNvCxnSpPr>
                <a:cxnSpLocks/>
              </p:cNvCxnSpPr>
              <p:nvPr/>
            </p:nvCxnSpPr>
            <p:spPr>
              <a:xfrm>
                <a:off x="5100738" y="4833473"/>
                <a:ext cx="0" cy="1016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C4C90C2-B058-47C8-AF61-E9F5AAF9A1D9}"/>
                  </a:ext>
                </a:extLst>
              </p:cNvPr>
              <p:cNvSpPr txBox="1"/>
              <p:nvPr/>
            </p:nvSpPr>
            <p:spPr>
              <a:xfrm>
                <a:off x="3725414" y="4464141"/>
                <a:ext cx="1840638" cy="341211"/>
              </a:xfrm>
              <a:prstGeom prst="rect">
                <a:avLst/>
              </a:prstGeom>
              <a:noFill/>
            </p:spPr>
            <p:txBody>
              <a:bodyPr wrap="none" rtlCol="0">
                <a:spAutoFit/>
              </a:bodyPr>
              <a:lstStyle/>
              <a:p>
                <a:r>
                  <a:rPr lang="en-AU" sz="935" dirty="0"/>
                  <a:t>Detection/Reporting</a:t>
                </a:r>
              </a:p>
            </p:txBody>
          </p:sp>
          <p:sp>
            <p:nvSpPr>
              <p:cNvPr id="12" name="TextBox 11">
                <a:extLst>
                  <a:ext uri="{FF2B5EF4-FFF2-40B4-BE49-F238E27FC236}">
                    <a16:creationId xmlns:a16="http://schemas.microsoft.com/office/drawing/2014/main" id="{741A64E7-2706-4B67-93A6-95A9DA08AFB2}"/>
                  </a:ext>
                </a:extLst>
              </p:cNvPr>
              <p:cNvSpPr txBox="1"/>
              <p:nvPr/>
            </p:nvSpPr>
            <p:spPr>
              <a:xfrm>
                <a:off x="3479352" y="3403644"/>
                <a:ext cx="1161471" cy="341211"/>
              </a:xfrm>
              <a:prstGeom prst="rect">
                <a:avLst/>
              </a:prstGeom>
              <a:noFill/>
            </p:spPr>
            <p:txBody>
              <a:bodyPr wrap="none" rtlCol="0">
                <a:spAutoFit/>
              </a:bodyPr>
              <a:lstStyle/>
              <a:p>
                <a:r>
                  <a:rPr lang="en-AU" sz="935" dirty="0"/>
                  <a:t>Case counts</a:t>
                </a:r>
              </a:p>
            </p:txBody>
          </p:sp>
          <p:sp>
            <p:nvSpPr>
              <p:cNvPr id="13" name="TextBox 12">
                <a:extLst>
                  <a:ext uri="{FF2B5EF4-FFF2-40B4-BE49-F238E27FC236}">
                    <a16:creationId xmlns:a16="http://schemas.microsoft.com/office/drawing/2014/main" id="{D26F26A7-0061-4C86-8BA7-DA5E18989EA6}"/>
                  </a:ext>
                </a:extLst>
              </p:cNvPr>
              <p:cNvSpPr txBox="1"/>
              <p:nvPr/>
            </p:nvSpPr>
            <p:spPr>
              <a:xfrm>
                <a:off x="5100739" y="2516620"/>
                <a:ext cx="987089" cy="341211"/>
              </a:xfrm>
              <a:prstGeom prst="rect">
                <a:avLst/>
              </a:prstGeom>
              <a:noFill/>
            </p:spPr>
            <p:txBody>
              <a:bodyPr wrap="none" rtlCol="0">
                <a:spAutoFit/>
              </a:bodyPr>
              <a:lstStyle/>
              <a:p>
                <a:r>
                  <a:rPr lang="en-AU" sz="935" dirty="0"/>
                  <a:t>Response</a:t>
                </a:r>
              </a:p>
            </p:txBody>
          </p:sp>
        </p:grpSp>
      </p:grpSp>
    </p:spTree>
    <p:extLst>
      <p:ext uri="{BB962C8B-B14F-4D97-AF65-F5344CB8AC3E}">
        <p14:creationId xmlns:p14="http://schemas.microsoft.com/office/powerpoint/2010/main" val="2425889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357045"/>
            <a:ext cx="8229600" cy="553998"/>
          </a:xfrm>
        </p:spPr>
        <p:txBody>
          <a:bodyPr>
            <a:normAutofit fontScale="90000"/>
          </a:bodyPr>
          <a:lstStyle/>
          <a:p>
            <a:r>
              <a:rPr lang="en-AU" sz="3600" b="1" dirty="0">
                <a:latin typeface="Arial" panose="020B0604020202020204" pitchFamily="34" charset="0"/>
                <a:cs typeface="Arial" panose="020B0604020202020204" pitchFamily="34" charset="0"/>
              </a:rPr>
              <a:t>Ebola epidemic curve – </a:t>
            </a:r>
            <a:r>
              <a:rPr lang="en-AU" sz="2752" b="1" dirty="0">
                <a:latin typeface="Arial" panose="020B0604020202020204" pitchFamily="34" charset="0"/>
                <a:cs typeface="Arial" panose="020B0604020202020204" pitchFamily="34" charset="0"/>
              </a:rPr>
              <a:t>WHO situation reports</a:t>
            </a:r>
            <a:endParaRPr lang="en-AU" sz="3600" b="1" dirty="0">
              <a:latin typeface="Arial" panose="020B0604020202020204" pitchFamily="34" charset="0"/>
              <a:cs typeface="Arial" panose="020B0604020202020204" pitchFamily="34" charset="0"/>
            </a:endParaRPr>
          </a:p>
        </p:txBody>
      </p:sp>
      <p:sp>
        <p:nvSpPr>
          <p:cNvPr id="3" name="Text Placeholder 2"/>
          <p:cNvSpPr>
            <a:spLocks noGrp="1"/>
          </p:cNvSpPr>
          <p:nvPr>
            <p:ph type="body" idx="10"/>
          </p:nvPr>
        </p:nvSpPr>
        <p:spPr>
          <a:xfrm>
            <a:off x="468313" y="2166218"/>
            <a:ext cx="8229600" cy="3170890"/>
          </a:xfrm>
        </p:spPr>
        <p:txBody>
          <a:bodyPr>
            <a:normAutofit/>
          </a:bodyPr>
          <a:lstStyle/>
          <a:p>
            <a:pPr marL="0" lvl="1" indent="0" algn="just">
              <a:buNone/>
            </a:pPr>
            <a:endParaRPr lang="en-AU" sz="2077" dirty="0">
              <a:latin typeface="Arial" panose="020B0604020202020204" pitchFamily="34" charset="0"/>
              <a:cs typeface="Arial" panose="020B0604020202020204" pitchFamily="34" charset="0"/>
            </a:endParaRPr>
          </a:p>
          <a:p>
            <a:endParaRPr lang="en-AU" sz="1700" dirty="0">
              <a:latin typeface="Arial" panose="020B0604020202020204" pitchFamily="34" charset="0"/>
              <a:cs typeface="Arial" panose="020B0604020202020204" pitchFamily="34" charset="0"/>
            </a:endParaRPr>
          </a:p>
          <a:p>
            <a:pPr lvl="1"/>
            <a:endParaRPr lang="en-AU" sz="1700" dirty="0">
              <a:latin typeface="Arial" panose="020B0604020202020204" pitchFamily="34" charset="0"/>
              <a:cs typeface="Arial" panose="020B0604020202020204" pitchFamily="34" charset="0"/>
            </a:endParaRPr>
          </a:p>
          <a:p>
            <a:endParaRPr lang="en-AU" sz="1700" dirty="0">
              <a:latin typeface="Arial" panose="020B0604020202020204" pitchFamily="34" charset="0"/>
              <a:cs typeface="Arial" panose="020B0604020202020204" pitchFamily="34" charset="0"/>
            </a:endParaRPr>
          </a:p>
        </p:txBody>
      </p:sp>
      <p:graphicFrame>
        <p:nvGraphicFramePr>
          <p:cNvPr id="4" name="Chart 3">
            <a:extLst>
              <a:ext uri="{FF2B5EF4-FFF2-40B4-BE49-F238E27FC236}">
                <a16:creationId xmlns:a16="http://schemas.microsoft.com/office/drawing/2014/main" id="{A9B6366E-EF01-43DD-BFBE-BC0A7858A057}"/>
              </a:ext>
            </a:extLst>
          </p:cNvPr>
          <p:cNvGraphicFramePr>
            <a:graphicFrameLocks/>
          </p:cNvGraphicFramePr>
          <p:nvPr>
            <p:extLst/>
          </p:nvPr>
        </p:nvGraphicFramePr>
        <p:xfrm>
          <a:off x="626734" y="2166219"/>
          <a:ext cx="7913315" cy="3533903"/>
        </p:xfrm>
        <a:graphic>
          <a:graphicData uri="http://schemas.openxmlformats.org/presentationml/2006/ole">
            <mc:AlternateContent xmlns:mc="http://schemas.openxmlformats.org/markup-compatibility/2006">
              <mc:Choice xmlns:v="urn:schemas-microsoft-com:vml" Requires="v">
                <p:oleObj spid="_x0000_s1030" name="Chart" r:id="rId4" imgW="8814087" imgH="5717575" progId="Excel.Chart.8">
                  <p:embed/>
                </p:oleObj>
              </mc:Choice>
              <mc:Fallback>
                <p:oleObj name="Chart" r:id="rId4" imgW="8814087" imgH="5717575" progId="Excel.Chart.8">
                  <p:embed/>
                  <p:pic>
                    <p:nvPicPr>
                      <p:cNvPr id="4" name="Chart 3">
                        <a:extLst>
                          <a:ext uri="{FF2B5EF4-FFF2-40B4-BE49-F238E27FC236}">
                            <a16:creationId xmlns:a16="http://schemas.microsoft.com/office/drawing/2014/main" id="{A9B6366E-EF01-43DD-BFBE-BC0A7858A057}"/>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734" y="2166219"/>
                        <a:ext cx="7913315" cy="3533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0814AECC-4010-4266-A6DF-32661225C91B}"/>
              </a:ext>
            </a:extLst>
          </p:cNvPr>
          <p:cNvSpPr txBox="1"/>
          <p:nvPr/>
        </p:nvSpPr>
        <p:spPr>
          <a:xfrm>
            <a:off x="1734598" y="2711128"/>
            <a:ext cx="2298331" cy="1287404"/>
          </a:xfrm>
          <a:prstGeom prst="rect">
            <a:avLst/>
          </a:prstGeom>
        </p:spPr>
        <p:txBody>
          <a:bodyPr wrap="square" rtlCol="0">
            <a:spAutoFit/>
          </a:bodyPr>
          <a:lstStyle/>
          <a:p>
            <a:pPr marL="178034" indent="-178034">
              <a:spcBef>
                <a:spcPct val="20000"/>
              </a:spcBef>
            </a:pPr>
            <a:r>
              <a:rPr lang="en-US" sz="2284" b="1" dirty="0">
                <a:latin typeface="Sommet bold"/>
              </a:rPr>
              <a:t>28,616 cases</a:t>
            </a:r>
          </a:p>
          <a:p>
            <a:pPr marL="178034" indent="-178034">
              <a:spcBef>
                <a:spcPct val="20000"/>
              </a:spcBef>
            </a:pPr>
            <a:r>
              <a:rPr lang="en-US" sz="2284" b="1" dirty="0">
                <a:latin typeface="Sommet bold"/>
              </a:rPr>
              <a:t>11,310 deaths</a:t>
            </a:r>
          </a:p>
          <a:p>
            <a:pPr marL="178034" indent="-178034">
              <a:spcBef>
                <a:spcPct val="20000"/>
              </a:spcBef>
            </a:pPr>
            <a:r>
              <a:rPr lang="en-US" sz="2284" b="1" dirty="0">
                <a:latin typeface="Sommet bold"/>
              </a:rPr>
              <a:t>&gt;10,000 survivors</a:t>
            </a:r>
          </a:p>
        </p:txBody>
      </p:sp>
    </p:spTree>
    <p:extLst>
      <p:ext uri="{BB962C8B-B14F-4D97-AF65-F5344CB8AC3E}">
        <p14:creationId xmlns:p14="http://schemas.microsoft.com/office/powerpoint/2010/main" val="36796623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Urban</Template>
  <TotalTime>6805</TotalTime>
  <Words>1042</Words>
  <Application>Microsoft Office PowerPoint</Application>
  <PresentationFormat>On-screen Show (4:3)</PresentationFormat>
  <Paragraphs>141</Paragraphs>
  <Slides>25</Slides>
  <Notes>5</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7" baseType="lpstr">
      <vt:lpstr>MS Mincho</vt:lpstr>
      <vt:lpstr>ＭＳ Ｐゴシック</vt:lpstr>
      <vt:lpstr>Aharoni</vt:lpstr>
      <vt:lpstr>Arial</vt:lpstr>
      <vt:lpstr>Calibri</vt:lpstr>
      <vt:lpstr>Georgia</vt:lpstr>
      <vt:lpstr>Sommet bold</vt:lpstr>
      <vt:lpstr>Times New Roman</vt:lpstr>
      <vt:lpstr>Trebuchet MS</vt:lpstr>
      <vt:lpstr>Wingdings 2</vt:lpstr>
      <vt:lpstr>Urban</vt:lpstr>
      <vt:lpstr>Chart</vt:lpstr>
      <vt:lpstr>NHMRC Centre for Research Excellence, Integrated Systems for Epidemic Response (ISER)</vt:lpstr>
      <vt:lpstr>Centre in Epidemic Response</vt:lpstr>
      <vt:lpstr>Background</vt:lpstr>
      <vt:lpstr>Emerging and re-emerging infection</vt:lpstr>
      <vt:lpstr>PowerPoint Presentation</vt:lpstr>
      <vt:lpstr>PowerPoint Presentation</vt:lpstr>
      <vt:lpstr>Factors in control of epidemics</vt:lpstr>
      <vt:lpstr>Epidemic</vt:lpstr>
      <vt:lpstr>Ebola epidemic curve – WHO situation reports</vt:lpstr>
      <vt:lpstr>PowerPoint Presentation</vt:lpstr>
      <vt:lpstr>PowerPoint Presentation</vt:lpstr>
      <vt:lpstr>PowerPoint Presentation</vt:lpstr>
      <vt:lpstr>PowerPoint Presentation</vt:lpstr>
      <vt:lpstr>Syndromic Surveillance </vt:lpstr>
      <vt:lpstr>Using digital data streams</vt:lpstr>
      <vt:lpstr>EpiWatch - Overview</vt:lpstr>
      <vt:lpstr>Outbreak alerts</vt:lpstr>
      <vt:lpstr>PowerPoint Presentation</vt:lpstr>
      <vt:lpstr>PowerPoint Presentation</vt:lpstr>
      <vt:lpstr>PowerPoint Presentation</vt:lpstr>
      <vt:lpstr>PowerPoint Presentation</vt:lpstr>
      <vt:lpstr>Examples</vt:lpstr>
      <vt:lpstr>Conclusion</vt:lpstr>
      <vt:lpstr>PowerPoint Presentation</vt:lpstr>
      <vt:lpstr>PowerPoint Presentation</vt:lpstr>
    </vt:vector>
  </TitlesOfParts>
  <Company>University of New South Wales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z3266562</dc:creator>
  <cp:lastModifiedBy>Fethi Rabhi</cp:lastModifiedBy>
  <cp:revision>252</cp:revision>
  <cp:lastPrinted>2017-10-11T23:14:53Z</cp:lastPrinted>
  <dcterms:created xsi:type="dcterms:W3CDTF">2012-05-04T00:46:25Z</dcterms:created>
  <dcterms:modified xsi:type="dcterms:W3CDTF">2020-02-18T00:56:20Z</dcterms:modified>
</cp:coreProperties>
</file>