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67" r:id="rId2"/>
    <p:sldMasterId id="2147483661" r:id="rId3"/>
    <p:sldMasterId id="2147483655" r:id="rId4"/>
  </p:sldMasterIdLst>
  <p:notesMasterIdLst>
    <p:notesMasterId r:id="rId38"/>
  </p:notesMasterIdLst>
  <p:sldIdLst>
    <p:sldId id="256" r:id="rId5"/>
    <p:sldId id="260" r:id="rId6"/>
    <p:sldId id="261" r:id="rId7"/>
    <p:sldId id="263" r:id="rId8"/>
    <p:sldId id="269" r:id="rId9"/>
    <p:sldId id="262" r:id="rId10"/>
    <p:sldId id="270" r:id="rId11"/>
    <p:sldId id="264" r:id="rId12"/>
    <p:sldId id="268" r:id="rId13"/>
    <p:sldId id="265" r:id="rId14"/>
    <p:sldId id="266" r:id="rId15"/>
    <p:sldId id="267" r:id="rId16"/>
    <p:sldId id="283" r:id="rId17"/>
    <p:sldId id="284" r:id="rId18"/>
    <p:sldId id="285" r:id="rId19"/>
    <p:sldId id="286" r:id="rId20"/>
    <p:sldId id="287" r:id="rId21"/>
    <p:sldId id="288" r:id="rId22"/>
    <p:sldId id="271" r:id="rId23"/>
    <p:sldId id="272" r:id="rId24"/>
    <p:sldId id="273" r:id="rId25"/>
    <p:sldId id="274" r:id="rId26"/>
    <p:sldId id="275" r:id="rId27"/>
    <p:sldId id="276" r:id="rId28"/>
    <p:sldId id="277" r:id="rId29"/>
    <p:sldId id="280" r:id="rId30"/>
    <p:sldId id="278" r:id="rId31"/>
    <p:sldId id="279" r:id="rId32"/>
    <p:sldId id="282" r:id="rId33"/>
    <p:sldId id="289" r:id="rId34"/>
    <p:sldId id="292" r:id="rId35"/>
    <p:sldId id="290" r:id="rId36"/>
    <p:sldId id="294" r:id="rId37"/>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CBE728-1491-4680-A469-277E58793495}">
          <p14:sldIdLst>
            <p14:sldId id="256"/>
            <p14:sldId id="260"/>
            <p14:sldId id="261"/>
            <p14:sldId id="263"/>
            <p14:sldId id="269"/>
            <p14:sldId id="262"/>
            <p14:sldId id="270"/>
            <p14:sldId id="264"/>
            <p14:sldId id="268"/>
            <p14:sldId id="265"/>
            <p14:sldId id="266"/>
            <p14:sldId id="267"/>
            <p14:sldId id="283"/>
            <p14:sldId id="284"/>
            <p14:sldId id="285"/>
            <p14:sldId id="286"/>
            <p14:sldId id="287"/>
            <p14:sldId id="288"/>
            <p14:sldId id="271"/>
            <p14:sldId id="272"/>
            <p14:sldId id="273"/>
            <p14:sldId id="274"/>
            <p14:sldId id="275"/>
            <p14:sldId id="276"/>
            <p14:sldId id="277"/>
            <p14:sldId id="280"/>
            <p14:sldId id="278"/>
            <p14:sldId id="279"/>
            <p14:sldId id="282"/>
            <p14:sldId id="289"/>
            <p14:sldId id="292"/>
            <p14:sldId id="290"/>
            <p14:sldId id="2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7D89"/>
    <a:srgbClr val="4C7688"/>
    <a:srgbClr val="CB6D62"/>
    <a:srgbClr val="C5503D"/>
    <a:srgbClr val="8E8E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8281" autoAdjust="0"/>
    <p:restoredTop sz="87670" autoAdjust="0"/>
  </p:normalViewPr>
  <p:slideViewPr>
    <p:cSldViewPr snapToGrid="0" snapToObjects="1" showGuides="1">
      <p:cViewPr>
        <p:scale>
          <a:sx n="125" d="100"/>
          <a:sy n="125" d="100"/>
        </p:scale>
        <p:origin x="-1092" y="1104"/>
      </p:cViewPr>
      <p:guideLst>
        <p:guide orient="horz" pos="3812"/>
        <p:guide pos="4258"/>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3" d="100"/>
          <a:sy n="93" d="100"/>
        </p:scale>
        <p:origin x="-2766" y="-102"/>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733E57AC-F78F-4701-8755-C74CD3B2F483}" type="datetimeFigureOut">
              <a:rPr lang="en-AU" smtClean="0"/>
              <a:t>26/02/2018</a:t>
            </a:fld>
            <a:endParaRPr lang="en-AU"/>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3D4E56F5-33EC-42A7-936C-4847CB1FF294}" type="slidenum">
              <a:rPr lang="en-AU" smtClean="0"/>
              <a:t>‹#›</a:t>
            </a:fld>
            <a:endParaRPr lang="en-AU"/>
          </a:p>
        </p:txBody>
      </p:sp>
    </p:spTree>
    <p:extLst>
      <p:ext uri="{BB962C8B-B14F-4D97-AF65-F5344CB8AC3E}">
        <p14:creationId xmlns:p14="http://schemas.microsoft.com/office/powerpoint/2010/main" val="298373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3</a:t>
            </a:fld>
            <a:endParaRPr lang="en-AU"/>
          </a:p>
        </p:txBody>
      </p:sp>
    </p:spTree>
    <p:extLst>
      <p:ext uri="{BB962C8B-B14F-4D97-AF65-F5344CB8AC3E}">
        <p14:creationId xmlns:p14="http://schemas.microsoft.com/office/powerpoint/2010/main" val="278154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Some examples of failure:</a:t>
            </a:r>
          </a:p>
          <a:p>
            <a:pPr marL="171450" indent="-171450">
              <a:buFont typeface="Arial" panose="020B0604020202020204" pitchFamily="34" charset="0"/>
              <a:buChar char="•"/>
            </a:pPr>
            <a:r>
              <a:rPr lang="en-AU" dirty="0" smtClean="0"/>
              <a:t>Spread networks (built a cable for</a:t>
            </a:r>
            <a:r>
              <a:rPr lang="en-AU" baseline="0" dirty="0" smtClean="0"/>
              <a:t> $300M USD with 13ms round trip time; others built air-based systems with ~9ms round trip time)</a:t>
            </a:r>
          </a:p>
          <a:p>
            <a:pPr marL="171450" indent="-171450">
              <a:buFont typeface="Arial" panose="020B0604020202020204" pitchFamily="34" charset="0"/>
              <a:buChar char="•"/>
            </a:pPr>
            <a:endParaRPr lang="en-AU" baseline="0" dirty="0" smtClean="0"/>
          </a:p>
          <a:p>
            <a:pPr marL="0" indent="0">
              <a:buFont typeface="Arial" panose="020B0604020202020204" pitchFamily="34" charset="0"/>
              <a:buNone/>
            </a:pPr>
            <a:endParaRPr lang="en-AU" dirty="0" smtClean="0"/>
          </a:p>
          <a:p>
            <a:r>
              <a:rPr lang="en-AU" dirty="0" smtClean="0"/>
              <a:t>Software needs to be different soon after you write the spec</a:t>
            </a:r>
          </a:p>
          <a:p>
            <a:r>
              <a:rPr lang="en-AU" dirty="0" err="1" smtClean="0"/>
              <a:t>Eg</a:t>
            </a:r>
            <a:r>
              <a:rPr lang="en-AU" dirty="0" smtClean="0"/>
              <a:t> regulations and market conditions change constantly</a:t>
            </a:r>
          </a:p>
          <a:p>
            <a:endParaRPr lang="en-AU" dirty="0" smtClean="0"/>
          </a:p>
          <a:p>
            <a:r>
              <a:rPr lang="en-AU" dirty="0" smtClean="0"/>
              <a:t>Our understanding of many things changes:</a:t>
            </a:r>
          </a:p>
          <a:p>
            <a:pPr marL="171450" indent="-171450">
              <a:buFont typeface="Arial" charset="0"/>
              <a:buChar char="•"/>
            </a:pPr>
            <a:r>
              <a:rPr lang="en-AU" baseline="0" dirty="0" smtClean="0"/>
              <a:t>Requirements</a:t>
            </a:r>
          </a:p>
          <a:p>
            <a:pPr marL="171450" indent="-171450">
              <a:buFont typeface="Arial" charset="0"/>
              <a:buChar char="•"/>
            </a:pPr>
            <a:r>
              <a:rPr lang="en-AU" baseline="0" dirty="0" smtClean="0"/>
              <a:t>Problems</a:t>
            </a:r>
          </a:p>
          <a:p>
            <a:pPr marL="171450" indent="-171450">
              <a:buFont typeface="Arial" charset="0"/>
              <a:buChar char="•"/>
            </a:pPr>
            <a:r>
              <a:rPr lang="en-AU" baseline="0" dirty="0" smtClean="0"/>
              <a:t>Best solutions</a:t>
            </a:r>
          </a:p>
          <a:p>
            <a:pPr marL="171450" indent="-171450">
              <a:buFont typeface="Arial" charset="0"/>
              <a:buChar char="•"/>
            </a:pPr>
            <a:r>
              <a:rPr lang="en-AU" baseline="0" dirty="0" smtClean="0"/>
              <a:t>Risks</a:t>
            </a:r>
          </a:p>
          <a:p>
            <a:pPr marL="0" indent="0">
              <a:buFont typeface="Arial" charset="0"/>
              <a:buNone/>
            </a:pPr>
            <a:r>
              <a:rPr lang="en-AU" dirty="0" smtClean="0"/>
              <a:t>We learn!</a:t>
            </a:r>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Practice: the people with the knowledge will change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smtClean="0"/>
              <a:t>Jobs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smtClean="0"/>
              <a:t>get bored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smtClean="0"/>
              <a:t>Sick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smtClean="0"/>
              <a:t>Jury duty</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smtClean="0"/>
              <a:t>Go on holidays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smtClean="0"/>
              <a:t>have personal issues…</a:t>
            </a:r>
          </a:p>
          <a:p>
            <a:endParaRPr lang="en-AU" dirty="0" smtClean="0"/>
          </a:p>
        </p:txBody>
      </p:sp>
      <p:sp>
        <p:nvSpPr>
          <p:cNvPr id="4" name="Slide Number Placeholder 3"/>
          <p:cNvSpPr>
            <a:spLocks noGrp="1"/>
          </p:cNvSpPr>
          <p:nvPr>
            <p:ph type="sldNum" sz="quarter" idx="10"/>
          </p:nvPr>
        </p:nvSpPr>
        <p:spPr/>
        <p:txBody>
          <a:bodyPr/>
          <a:lstStyle/>
          <a:p>
            <a:fld id="{3D4E56F5-33EC-42A7-936C-4847CB1FF294}" type="slidenum">
              <a:rPr lang="en-AU" smtClean="0"/>
              <a:t>23</a:t>
            </a:fld>
            <a:endParaRPr lang="en-AU"/>
          </a:p>
        </p:txBody>
      </p:sp>
    </p:spTree>
    <p:extLst>
      <p:ext uri="{BB962C8B-B14F-4D97-AF65-F5344CB8AC3E}">
        <p14:creationId xmlns:p14="http://schemas.microsoft.com/office/powerpoint/2010/main" val="1228779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examples of failure:</a:t>
            </a:r>
          </a:p>
          <a:p>
            <a:pPr marL="171450" indent="-171450">
              <a:buFont typeface="Arial" panose="020B0604020202020204" pitchFamily="34" charset="0"/>
              <a:buChar char="•"/>
            </a:pPr>
            <a:r>
              <a:rPr lang="en-US" baseline="0" dirty="0" smtClean="0"/>
              <a:t>A “black box” trading algorithm (more precisely wrong than roughly right)</a:t>
            </a:r>
          </a:p>
          <a:p>
            <a:endParaRPr lang="en-US" dirty="0" smtClean="0"/>
          </a:p>
          <a:p>
            <a:r>
              <a:rPr lang="en-US" dirty="0" smtClean="0"/>
              <a:t>Theory might argue that highly complexity demands more upfront planning… sensible…hard to argue with!</a:t>
            </a:r>
          </a:p>
          <a:p>
            <a:r>
              <a:rPr lang="en-US" dirty="0" smtClean="0"/>
              <a:t>Practice: 90/10 rule</a:t>
            </a:r>
          </a:p>
          <a:p>
            <a:r>
              <a:rPr lang="en-US" dirty="0" smtClean="0"/>
              <a:t>If you asked the person paying the bill  “do you want to spend 90% of your budget on this 10%”... most will say: NO WAY!</a:t>
            </a:r>
          </a:p>
          <a:p>
            <a:r>
              <a:rPr lang="en-US" dirty="0" smtClean="0"/>
              <a:t>Practice: KISS</a:t>
            </a:r>
          </a:p>
          <a:p>
            <a:r>
              <a:rPr lang="en-US" dirty="0" smtClean="0"/>
              <a:t>Do as much as you can with the least you can</a:t>
            </a:r>
          </a:p>
          <a:p>
            <a:r>
              <a:rPr lang="en-US" dirty="0" smtClean="0"/>
              <a:t>Leave the “corner cases” in the corner</a:t>
            </a:r>
          </a:p>
          <a:p>
            <a:r>
              <a:rPr lang="en-US" dirty="0" smtClean="0"/>
              <a:t>Practice: you’ll often avoid much of the complexity when you do the stuff around it.</a:t>
            </a:r>
          </a:p>
          <a:p>
            <a:r>
              <a:rPr lang="en-US" dirty="0" smtClean="0"/>
              <a:t>Discover a way to avoid it totally</a:t>
            </a:r>
          </a:p>
          <a:p>
            <a:r>
              <a:rPr lang="en-US" dirty="0" smtClean="0"/>
              <a:t>Discover a way to make it simple</a:t>
            </a:r>
          </a:p>
          <a:p>
            <a:endParaRPr lang="en-US" dirty="0" smtClean="0"/>
          </a:p>
        </p:txBody>
      </p:sp>
      <p:sp>
        <p:nvSpPr>
          <p:cNvPr id="4" name="Slide Number Placeholder 3"/>
          <p:cNvSpPr>
            <a:spLocks noGrp="1"/>
          </p:cNvSpPr>
          <p:nvPr>
            <p:ph type="sldNum" sz="quarter" idx="10"/>
          </p:nvPr>
        </p:nvSpPr>
        <p:spPr/>
        <p:txBody>
          <a:bodyPr/>
          <a:lstStyle/>
          <a:p>
            <a:fld id="{3D4E56F5-33EC-42A7-936C-4847CB1FF294}" type="slidenum">
              <a:rPr lang="en-AU" smtClean="0"/>
              <a:t>24</a:t>
            </a:fld>
            <a:endParaRPr lang="en-AU"/>
          </a:p>
        </p:txBody>
      </p:sp>
    </p:spTree>
    <p:extLst>
      <p:ext uri="{BB962C8B-B14F-4D97-AF65-F5344CB8AC3E}">
        <p14:creationId xmlns:p14="http://schemas.microsoft.com/office/powerpoint/2010/main" val="133907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project bigger than one person… just add more people… right?</a:t>
            </a:r>
          </a:p>
          <a:p>
            <a:r>
              <a:rPr lang="en-US" dirty="0" smtClean="0"/>
              <a:t>Practice: People and projects don’t scale linearly!!!</a:t>
            </a:r>
          </a:p>
          <a:p>
            <a:r>
              <a:rPr lang="en-US" dirty="0" smtClean="0"/>
              <a:t>&lt; 1 person Inefficient - Effort to manage them is greater than the effort to do them</a:t>
            </a:r>
          </a:p>
          <a:p>
            <a:r>
              <a:rPr lang="en-US" dirty="0" smtClean="0"/>
              <a:t>&gt; 1 person</a:t>
            </a:r>
          </a:p>
          <a:p>
            <a:r>
              <a:rPr lang="en-US" dirty="0" smtClean="0"/>
              <a:t>Productivity is (at best!) square root of the number of people involved.</a:t>
            </a:r>
          </a:p>
          <a:p>
            <a:r>
              <a:rPr lang="en-US" dirty="0" smtClean="0"/>
              <a:t>Avoid inter-dependencies of people (and software)</a:t>
            </a:r>
          </a:p>
          <a:p>
            <a:r>
              <a:rPr lang="en-US" dirty="0" smtClean="0"/>
              <a:t>Need interfaces… but that has a cost</a:t>
            </a:r>
          </a:p>
          <a:p>
            <a:r>
              <a:rPr lang="en-US" dirty="0" smtClean="0"/>
              <a:t>Interfaces are rarely perfect</a:t>
            </a:r>
          </a:p>
          <a:p>
            <a:r>
              <a:rPr lang="en-US" dirty="0" smtClean="0"/>
              <a:t>Interfaces are hard to change</a:t>
            </a:r>
          </a:p>
          <a:p>
            <a:r>
              <a:rPr lang="en-US" dirty="0" smtClean="0"/>
              <a:t>No one sees end-to-end… busy-work</a:t>
            </a:r>
          </a:p>
          <a:p>
            <a:endParaRPr lang="en-US" dirty="0" smtClean="0"/>
          </a:p>
          <a:p>
            <a:r>
              <a:rPr lang="en-AU" dirty="0" smtClean="0"/>
              <a:t>Interdependencies kill:</a:t>
            </a:r>
          </a:p>
          <a:p>
            <a:pPr lvl="1"/>
            <a:r>
              <a:rPr lang="en-AU" dirty="0" smtClean="0"/>
              <a:t>In code</a:t>
            </a:r>
          </a:p>
          <a:p>
            <a:pPr lvl="1"/>
            <a:r>
              <a:rPr lang="en-AU" dirty="0" smtClean="0"/>
              <a:t>Tasks</a:t>
            </a:r>
          </a:p>
          <a:p>
            <a:pPr lvl="1"/>
            <a:r>
              <a:rPr lang="en-AU" dirty="0" smtClean="0"/>
              <a:t>And people</a:t>
            </a:r>
          </a:p>
          <a:p>
            <a:endParaRPr lang="en-US" dirty="0" smtClean="0"/>
          </a:p>
        </p:txBody>
      </p:sp>
      <p:sp>
        <p:nvSpPr>
          <p:cNvPr id="4" name="Slide Number Placeholder 3"/>
          <p:cNvSpPr>
            <a:spLocks noGrp="1"/>
          </p:cNvSpPr>
          <p:nvPr>
            <p:ph type="sldNum" sz="quarter" idx="10"/>
          </p:nvPr>
        </p:nvSpPr>
        <p:spPr/>
        <p:txBody>
          <a:bodyPr/>
          <a:lstStyle/>
          <a:p>
            <a:fld id="{3D4E56F5-33EC-42A7-936C-4847CB1FF294}" type="slidenum">
              <a:rPr lang="en-AU" smtClean="0"/>
              <a:t>25</a:t>
            </a:fld>
            <a:endParaRPr lang="en-AU"/>
          </a:p>
        </p:txBody>
      </p:sp>
    </p:spTree>
    <p:extLst>
      <p:ext uri="{BB962C8B-B14F-4D97-AF65-F5344CB8AC3E}">
        <p14:creationId xmlns:p14="http://schemas.microsoft.com/office/powerpoint/2010/main" val="150466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It has been said that the best developers and 10 times more productive.</a:t>
            </a:r>
          </a:p>
          <a:p>
            <a:endParaRPr lang="en-AU" dirty="0" smtClean="0"/>
          </a:p>
          <a:p>
            <a:r>
              <a:rPr lang="en-AU" dirty="0" smtClean="0"/>
              <a:t>Some great advice from my PhD supervisor:</a:t>
            </a:r>
            <a:r>
              <a:rPr lang="en-AU" baseline="0" dirty="0" smtClean="0"/>
              <a:t> work with people who are better than you—that way you can learn and improve!</a:t>
            </a:r>
          </a:p>
          <a:p>
            <a:pPr marL="0" indent="0">
              <a:buFont typeface="Arial" panose="020B0604020202020204" pitchFamily="34" charset="0"/>
              <a:buNone/>
            </a:pPr>
            <a:endParaRPr lang="en-AU" dirty="0" smtClean="0"/>
          </a:p>
          <a:p>
            <a:r>
              <a:rPr lang="en-AU" dirty="0" smtClean="0"/>
              <a:t>References:</a:t>
            </a:r>
          </a:p>
          <a:p>
            <a:endParaRPr lang="en-AU" dirty="0" smtClean="0"/>
          </a:p>
          <a:p>
            <a:r>
              <a:rPr lang="en-AU" dirty="0" smtClean="0"/>
              <a:t>McConnell</a:t>
            </a:r>
            <a:r>
              <a:rPr lang="en-AU" baseline="0" dirty="0" smtClean="0"/>
              <a:t>, S. 2008. “Productivity Variations Among Software Developers and Teams: The Origin of 10x”. </a:t>
            </a:r>
            <a:r>
              <a:rPr lang="en-AU" dirty="0" smtClean="0"/>
              <a:t>http://www.construx.com/10x_Software_Development/Productivity_Variations_Among_Software_Developers_and_Teams__The_Origin_of_10x/</a:t>
            </a:r>
          </a:p>
          <a:p>
            <a:endParaRPr lang="en-AU" dirty="0" smtClean="0"/>
          </a:p>
          <a:p>
            <a:r>
              <a:rPr lang="en-AU" dirty="0" smtClean="0"/>
              <a:t>McConnell, S. 2011. “</a:t>
            </a:r>
            <a:r>
              <a:rPr lang="en-US" dirty="0" smtClean="0"/>
              <a:t>Origins of 10X – How Valid is the Underlying Research?”</a:t>
            </a:r>
            <a:endParaRPr lang="en-AU" dirty="0" smtClean="0"/>
          </a:p>
          <a:p>
            <a:r>
              <a:rPr lang="en-AU" dirty="0" smtClean="0"/>
              <a:t>http://www.construx.com/10x_Software_Development/Origins_of_10X_%E2%80%93_How_Valid_is_the_Underlying_Research_/</a:t>
            </a:r>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28</a:t>
            </a:fld>
            <a:endParaRPr lang="en-AU"/>
          </a:p>
        </p:txBody>
      </p:sp>
    </p:spTree>
    <p:extLst>
      <p:ext uri="{BB962C8B-B14F-4D97-AF65-F5344CB8AC3E}">
        <p14:creationId xmlns:p14="http://schemas.microsoft.com/office/powerpoint/2010/main" val="4068179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30</a:t>
            </a:fld>
            <a:endParaRPr lang="en-AU"/>
          </a:p>
        </p:txBody>
      </p:sp>
    </p:spTree>
    <p:extLst>
      <p:ext uri="{BB962C8B-B14F-4D97-AF65-F5344CB8AC3E}">
        <p14:creationId xmlns:p14="http://schemas.microsoft.com/office/powerpoint/2010/main" val="54449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altLang="zh-CN" dirty="0" smtClean="0"/>
              <a:t>Ok, so who are we? </a:t>
            </a:r>
          </a:p>
          <a:p>
            <a:pPr eaLnBrk="1" hangingPunct="1"/>
            <a:endParaRPr lang="en-AU" altLang="zh-CN" dirty="0" smtClean="0"/>
          </a:p>
          <a:p>
            <a:pPr eaLnBrk="1" hangingPunct="1"/>
            <a:r>
              <a:rPr lang="en-AU" altLang="zh-CN" dirty="0" smtClean="0"/>
              <a:t>We started as a group of market makers on the Amsterdam trading floor in 1986 and today, 32 years later, we are the largest privately owned trading house in Europe and the Asia Pacific Region with a growing presence in the US.</a:t>
            </a:r>
          </a:p>
          <a:p>
            <a:pPr eaLnBrk="1" hangingPunct="1"/>
            <a:endParaRPr lang="en-AU" altLang="zh-CN" dirty="0" smtClean="0"/>
          </a:p>
          <a:p>
            <a:pPr eaLnBrk="1" hangingPunct="1"/>
            <a:r>
              <a:rPr lang="en-AU" altLang="zh-CN" dirty="0" smtClean="0"/>
              <a:t>Who do we work for? </a:t>
            </a:r>
            <a:r>
              <a:rPr lang="en-AU" altLang="zh-CN" b="1" dirty="0" smtClean="0"/>
              <a:t> we work for</a:t>
            </a:r>
            <a:r>
              <a:rPr lang="en-AU" altLang="zh-CN" dirty="0" smtClean="0"/>
              <a:t> ourselves so we don’t</a:t>
            </a:r>
            <a:r>
              <a:rPr lang="en-AU" altLang="zh-CN" baseline="0" dirty="0" smtClean="0"/>
              <a:t> have any clients</a:t>
            </a:r>
            <a:r>
              <a:rPr lang="en-AU" altLang="zh-CN" dirty="0" smtClean="0"/>
              <a:t>, we are a proprietary trading firm, we use our own money (company money), make our own trading decisions and set our own risk parameters. We take all the profits and any losses. </a:t>
            </a:r>
          </a:p>
          <a:p>
            <a:pPr eaLnBrk="1" hangingPunct="1"/>
            <a:endParaRPr lang="en-AU" altLang="zh-CN" dirty="0" smtClean="0"/>
          </a:p>
          <a:p>
            <a:pPr eaLnBrk="1" hangingPunct="1"/>
            <a:endParaRPr lang="en-AU" altLang="zh-CN" dirty="0" smtClean="0"/>
          </a:p>
          <a:p>
            <a:pPr eaLnBrk="1" hangingPunct="1"/>
            <a:endParaRPr lang="en-AU"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1" dirty="0" smtClean="0">
                <a:solidFill>
                  <a:srgbClr val="FF0000"/>
                </a:solidFill>
              </a:rPr>
              <a:t>Founded in Amsterdam in 1986</a:t>
            </a:r>
          </a:p>
          <a:p>
            <a:pPr eaLnBrk="1" hangingPunct="1"/>
            <a:r>
              <a:rPr lang="en-AU" altLang="zh-CN" dirty="0" smtClean="0"/>
              <a:t>↘</a:t>
            </a:r>
          </a:p>
          <a:p>
            <a:pPr marL="0" indent="0"/>
            <a:r>
              <a:rPr lang="en-AU" sz="1200" b="1" dirty="0" smtClean="0">
                <a:solidFill>
                  <a:srgbClr val="FF0000"/>
                </a:solidFill>
              </a:rPr>
              <a:t>Largest privately owned trading house in: </a:t>
            </a:r>
          </a:p>
          <a:p>
            <a:pPr>
              <a:buFont typeface="Arial" pitchFamily="34" charset="0"/>
              <a:buChar char="•"/>
            </a:pPr>
            <a:endParaRPr lang="en-AU" sz="1200" b="1" dirty="0" smtClean="0">
              <a:solidFill>
                <a:srgbClr val="FF0000"/>
              </a:solidFill>
            </a:endParaRPr>
          </a:p>
          <a:p>
            <a:pPr lvl="1"/>
            <a:r>
              <a:rPr lang="en-AU" sz="1200" b="1" dirty="0" smtClean="0">
                <a:solidFill>
                  <a:srgbClr val="FF0000"/>
                </a:solidFill>
              </a:rPr>
              <a:t>Europe</a:t>
            </a:r>
          </a:p>
          <a:p>
            <a:pPr lvl="1"/>
            <a:r>
              <a:rPr lang="en-AU" sz="1200" b="1" dirty="0" smtClean="0">
                <a:solidFill>
                  <a:srgbClr val="FF0000"/>
                </a:solidFill>
              </a:rPr>
              <a:t>Asia Pacific </a:t>
            </a:r>
          </a:p>
          <a:p>
            <a:pPr lvl="1"/>
            <a:r>
              <a:rPr lang="en-AU" sz="1200" b="1" dirty="0" smtClean="0">
                <a:solidFill>
                  <a:srgbClr val="FF0000"/>
                </a:solidFill>
              </a:rPr>
              <a:t>USA</a:t>
            </a:r>
            <a:br>
              <a:rPr lang="en-AU" sz="1200" b="1" dirty="0" smtClean="0">
                <a:solidFill>
                  <a:srgbClr val="FF0000"/>
                </a:solidFill>
              </a:rPr>
            </a:br>
            <a:r>
              <a:rPr lang="en-AU" sz="1200" b="1" dirty="0" smtClean="0">
                <a:solidFill>
                  <a:srgbClr val="FF0000"/>
                </a:solidFill>
              </a:rPr>
              <a:t/>
            </a:r>
            <a:br>
              <a:rPr lang="en-AU" sz="1200" b="1" dirty="0" smtClean="0">
                <a:solidFill>
                  <a:srgbClr val="FF0000"/>
                </a:solidFill>
              </a:rPr>
            </a:br>
            <a:r>
              <a:rPr lang="en-AU" sz="1200" b="1" dirty="0" smtClean="0">
                <a:solidFill>
                  <a:srgbClr val="FF0000"/>
                </a:solidFill>
              </a:rPr>
              <a:t>Proprietary trading firm </a:t>
            </a:r>
          </a:p>
        </p:txBody>
      </p:sp>
      <p:sp>
        <p:nvSpPr>
          <p:cNvPr id="4" name="Slide Number Placeholder 3"/>
          <p:cNvSpPr>
            <a:spLocks noGrp="1"/>
          </p:cNvSpPr>
          <p:nvPr>
            <p:ph type="sldNum" sz="quarter" idx="10"/>
          </p:nvPr>
        </p:nvSpPr>
        <p:spPr/>
        <p:txBody>
          <a:bodyPr/>
          <a:lstStyle/>
          <a:p>
            <a:fld id="{3D4E56F5-33EC-42A7-936C-4847CB1FF294}" type="slidenum">
              <a:rPr lang="en-AU" smtClean="0"/>
              <a:t>4</a:t>
            </a:fld>
            <a:endParaRPr lang="en-AU"/>
          </a:p>
        </p:txBody>
      </p:sp>
    </p:spTree>
    <p:extLst>
      <p:ext uri="{BB962C8B-B14F-4D97-AF65-F5344CB8AC3E}">
        <p14:creationId xmlns:p14="http://schemas.microsoft.com/office/powerpoint/2010/main" val="350204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Amsterdam, Chicago</a:t>
            </a:r>
            <a:r>
              <a:rPr lang="en-AU" baseline="0" dirty="0" smtClean="0"/>
              <a:t>, Sydney and Shanghai with satellite offices in London, Taipei and Hong Kong.</a:t>
            </a:r>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5</a:t>
            </a:fld>
            <a:endParaRPr lang="en-AU"/>
          </a:p>
        </p:txBody>
      </p:sp>
    </p:spTree>
    <p:extLst>
      <p:ext uri="{BB962C8B-B14F-4D97-AF65-F5344CB8AC3E}">
        <p14:creationId xmlns:p14="http://schemas.microsoft.com/office/powerpoint/2010/main" val="558875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b="0" dirty="0" smtClean="0">
              <a:solidFill>
                <a:srgbClr val="FF0000"/>
              </a:solidFill>
            </a:endParaRPr>
          </a:p>
        </p:txBody>
      </p:sp>
      <p:sp>
        <p:nvSpPr>
          <p:cNvPr id="4" name="Slide Number Placeholder 3"/>
          <p:cNvSpPr>
            <a:spLocks noGrp="1"/>
          </p:cNvSpPr>
          <p:nvPr>
            <p:ph type="sldNum" sz="quarter" idx="10"/>
          </p:nvPr>
        </p:nvSpPr>
        <p:spPr/>
        <p:txBody>
          <a:bodyPr/>
          <a:lstStyle/>
          <a:p>
            <a:fld id="{3D4E56F5-33EC-42A7-936C-4847CB1FF294}" type="slidenum">
              <a:rPr lang="en-AU" smtClean="0"/>
              <a:t>6</a:t>
            </a:fld>
            <a:endParaRPr lang="en-AU"/>
          </a:p>
        </p:txBody>
      </p:sp>
    </p:spTree>
    <p:extLst>
      <p:ext uri="{BB962C8B-B14F-4D97-AF65-F5344CB8AC3E}">
        <p14:creationId xmlns:p14="http://schemas.microsoft.com/office/powerpoint/2010/main" val="228931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a:t>
            </a:r>
            <a:r>
              <a:rPr lang="en-AU" baseline="0" dirty="0" smtClean="0"/>
              <a:t> image was taken on our annual company trip in 2017.</a:t>
            </a:r>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8</a:t>
            </a:fld>
            <a:endParaRPr lang="en-AU"/>
          </a:p>
        </p:txBody>
      </p:sp>
    </p:spTree>
    <p:extLst>
      <p:ext uri="{BB962C8B-B14F-4D97-AF65-F5344CB8AC3E}">
        <p14:creationId xmlns:p14="http://schemas.microsoft.com/office/powerpoint/2010/main" val="107678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Our </a:t>
            </a:r>
            <a:r>
              <a:rPr lang="en-AU" dirty="0" smtClean="0"/>
              <a:t>clients</a:t>
            </a:r>
            <a:r>
              <a:rPr lang="en-AU" baseline="0" dirty="0" smtClean="0"/>
              <a:t> are our own traders, right there on the ground floor for us to talk to.</a:t>
            </a:r>
          </a:p>
          <a:p>
            <a:endParaRPr lang="en-AU" baseline="0" dirty="0" smtClean="0"/>
          </a:p>
        </p:txBody>
      </p:sp>
      <p:sp>
        <p:nvSpPr>
          <p:cNvPr id="4" name="Slide Number Placeholder 3"/>
          <p:cNvSpPr>
            <a:spLocks noGrp="1"/>
          </p:cNvSpPr>
          <p:nvPr>
            <p:ph type="sldNum" sz="quarter" idx="10"/>
          </p:nvPr>
        </p:nvSpPr>
        <p:spPr/>
        <p:txBody>
          <a:bodyPr/>
          <a:lstStyle/>
          <a:p>
            <a:fld id="{3D4E56F5-33EC-42A7-936C-4847CB1FF294}" type="slidenum">
              <a:rPr lang="en-AU" smtClean="0"/>
              <a:t>12</a:t>
            </a:fld>
            <a:endParaRPr lang="en-AU"/>
          </a:p>
        </p:txBody>
      </p:sp>
    </p:spTree>
    <p:extLst>
      <p:ext uri="{BB962C8B-B14F-4D97-AF65-F5344CB8AC3E}">
        <p14:creationId xmlns:p14="http://schemas.microsoft.com/office/powerpoint/2010/main" val="403020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Best case performance for quicksort</a:t>
            </a:r>
            <a:r>
              <a:rPr lang="en-AU" baseline="0" dirty="0" smtClean="0"/>
              <a:t> is achieved when using a three-way partition with equal keys.</a:t>
            </a:r>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16</a:t>
            </a:fld>
            <a:endParaRPr lang="en-AU"/>
          </a:p>
        </p:txBody>
      </p:sp>
    </p:spTree>
    <p:extLst>
      <p:ext uri="{BB962C8B-B14F-4D97-AF65-F5344CB8AC3E}">
        <p14:creationId xmlns:p14="http://schemas.microsoft.com/office/powerpoint/2010/main" val="387684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 guarantee of success</a:t>
            </a:r>
          </a:p>
          <a:p>
            <a:r>
              <a:rPr lang="en-AU" dirty="0" smtClean="0"/>
              <a:t>Help</a:t>
            </a:r>
            <a:r>
              <a:rPr lang="en-AU" baseline="0" dirty="0" smtClean="0"/>
              <a:t> you make some of the generalised decisions that are common and for which there is a generalised solution… not all problems are like that.</a:t>
            </a:r>
            <a:endParaRPr lang="en-AU" dirty="0" smtClean="0"/>
          </a:p>
          <a:p>
            <a:r>
              <a:rPr lang="en-AU" dirty="0" smtClean="0"/>
              <a:t>Help you learn ways to avoid making mistakes</a:t>
            </a:r>
          </a:p>
          <a:p>
            <a:endParaRPr lang="en-AU" dirty="0" smtClean="0"/>
          </a:p>
          <a:p>
            <a:r>
              <a:rPr lang="en-AU" dirty="0" smtClean="0"/>
              <a:t>Again I’m not criticising</a:t>
            </a:r>
            <a:r>
              <a:rPr lang="en-AU" baseline="0" dirty="0" smtClean="0"/>
              <a:t> these methodologies… what I’m warning against is blind reliance on them. You must think. If you can deduce the conclusions from first principals then you will find it almost impossible to apply</a:t>
            </a:r>
            <a:endParaRPr lang="en-AU" dirty="0" smtClean="0"/>
          </a:p>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20</a:t>
            </a:fld>
            <a:endParaRPr lang="en-AU"/>
          </a:p>
        </p:txBody>
      </p:sp>
    </p:spTree>
    <p:extLst>
      <p:ext uri="{BB962C8B-B14F-4D97-AF65-F5344CB8AC3E}">
        <p14:creationId xmlns:p14="http://schemas.microsoft.com/office/powerpoint/2010/main" val="1262829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Uncertainty of success:</a:t>
            </a:r>
            <a:r>
              <a:rPr lang="en-US" baseline="0" dirty="0" smtClean="0"/>
              <a:t> scale project scope with success</a:t>
            </a:r>
          </a:p>
          <a:p>
            <a:pPr marL="628650" lvl="1" indent="-171450">
              <a:buFontTx/>
              <a:buChar char="-"/>
            </a:pPr>
            <a:r>
              <a:rPr lang="en-US" baseline="0" dirty="0" smtClean="0"/>
              <a:t>There are many possible projects, so allocate more resources to the successful ones</a:t>
            </a:r>
          </a:p>
          <a:p>
            <a:pPr marL="628650" lvl="1" indent="-171450">
              <a:buFontTx/>
              <a:buChar char="-"/>
            </a:pPr>
            <a:endParaRPr lang="en-US" baseline="0" dirty="0" smtClean="0"/>
          </a:p>
          <a:p>
            <a:pPr marL="0" lvl="0" indent="0">
              <a:buFontTx/>
              <a:buNone/>
            </a:pPr>
            <a:r>
              <a:rPr lang="en-US" baseline="0" dirty="0" smtClean="0"/>
              <a:t>Uncertainty of details: You can’t know whether you know everything</a:t>
            </a:r>
          </a:p>
          <a:p>
            <a:pPr marL="457200" lvl="1" indent="0">
              <a:buFontTx/>
              <a:buNone/>
            </a:pPr>
            <a:r>
              <a:rPr lang="en-US" baseline="0" dirty="0" smtClean="0"/>
              <a:t>- There is no better way to </a:t>
            </a:r>
            <a:r>
              <a:rPr lang="en-US" baseline="0" dirty="0" err="1" smtClean="0"/>
              <a:t>minimise</a:t>
            </a:r>
            <a:r>
              <a:rPr lang="en-US" baseline="0" dirty="0" smtClean="0"/>
              <a:t> uncertainty than to do it</a:t>
            </a:r>
            <a:endParaRPr lang="en-US" dirty="0" smtClean="0"/>
          </a:p>
          <a:p>
            <a:endParaRPr lang="en-US" dirty="0" smtClean="0"/>
          </a:p>
          <a:p>
            <a:r>
              <a:rPr lang="en-US" dirty="0" smtClean="0"/>
              <a:t>Some examples of failure:</a:t>
            </a:r>
          </a:p>
          <a:p>
            <a:pPr marL="171450" indent="-171450">
              <a:buFont typeface="Arial" panose="020B0604020202020204" pitchFamily="34" charset="0"/>
              <a:buChar char="•"/>
            </a:pPr>
            <a:r>
              <a:rPr lang="en-US" dirty="0" smtClean="0"/>
              <a:t>???</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endParaRPr lang="en-US" dirty="0" smtClean="0"/>
          </a:p>
          <a:p>
            <a:r>
              <a:rPr lang="en-US" dirty="0" smtClean="0"/>
              <a:t>For many systems (especially </a:t>
            </a:r>
            <a:r>
              <a:rPr lang="en-US" dirty="0" err="1" smtClean="0"/>
              <a:t>Optiver’s</a:t>
            </a:r>
            <a:r>
              <a:rPr lang="en-US" dirty="0" smtClean="0"/>
              <a:t>) the scope of the project depends on how successful the software is. There is a very real possibility that the idea will fail and so the software will be thrown away. However if it’s successful more will be wanted.</a:t>
            </a:r>
          </a:p>
          <a:p>
            <a:endParaRPr lang="en-US" dirty="0" smtClean="0"/>
          </a:p>
          <a:p>
            <a:r>
              <a:rPr lang="en-US" dirty="0" smtClean="0"/>
              <a:t>For complex systems </a:t>
            </a:r>
            <a:r>
              <a:rPr lang="en-US" dirty="0" err="1" smtClean="0"/>
              <a:t>analysing</a:t>
            </a:r>
            <a:r>
              <a:rPr lang="en-US" dirty="0" smtClean="0"/>
              <a:t> upfront is massive, and you can’t prove you haven’t forgotten something.</a:t>
            </a:r>
          </a:p>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22</a:t>
            </a:fld>
            <a:endParaRPr lang="en-AU"/>
          </a:p>
        </p:txBody>
      </p:sp>
    </p:spTree>
    <p:extLst>
      <p:ext uri="{BB962C8B-B14F-4D97-AF65-F5344CB8AC3E}">
        <p14:creationId xmlns:p14="http://schemas.microsoft.com/office/powerpoint/2010/main" val="144626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00" y="2130425"/>
            <a:ext cx="7772400" cy="1470025"/>
          </a:xfrm>
        </p:spPr>
        <p:txBody>
          <a:bodyPr>
            <a:no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260000" y="3886200"/>
            <a:ext cx="6400800" cy="1752600"/>
          </a:xfrm>
        </p:spPr>
        <p:txBody>
          <a:bodyPr>
            <a:normAutofit/>
          </a:bodyPr>
          <a:lstStyle>
            <a:lvl1pPr marL="0" indent="0" algn="l" defTabSz="457200" rtl="0" eaLnBrk="1" latinLnBrk="0" hangingPunct="1">
              <a:spcBef>
                <a:spcPct val="0"/>
              </a:spcBef>
              <a:buNone/>
              <a:defRPr lang="en-US" sz="2800" b="0" kern="1200" dirty="0">
                <a:solidFill>
                  <a:srgbClr val="4C7688"/>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B9FFEC7-F3EC-C248-880B-45ACC5AB8D4D}" type="datetimeFigureOut">
              <a:rPr lang="en-US" smtClean="0"/>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560109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1260000" y="1405079"/>
            <a:ext cx="6512400" cy="1143000"/>
          </a:xfrm>
        </p:spPr>
        <p:txBody>
          <a:bodyPr>
            <a:norm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AU" dirty="0" smtClean="0"/>
              <a:t>Click to edit Master title style</a:t>
            </a:r>
            <a:endParaRPr lang="en-US" dirty="0"/>
          </a:p>
        </p:txBody>
      </p:sp>
      <p:sp>
        <p:nvSpPr>
          <p:cNvPr id="8" name="Content Placeholder 2"/>
          <p:cNvSpPr>
            <a:spLocks noGrp="1"/>
          </p:cNvSpPr>
          <p:nvPr>
            <p:ph idx="1"/>
          </p:nvPr>
        </p:nvSpPr>
        <p:spPr>
          <a:xfrm>
            <a:off x="1260000" y="2718080"/>
            <a:ext cx="6512400" cy="3408084"/>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Date Placeholder 3"/>
          <p:cNvSpPr>
            <a:spLocks noGrp="1"/>
          </p:cNvSpPr>
          <p:nvPr>
            <p:ph type="dt" sz="half" idx="10"/>
          </p:nvPr>
        </p:nvSpPr>
        <p:spPr>
          <a:xfrm>
            <a:off x="457200" y="6356350"/>
            <a:ext cx="2133600" cy="365125"/>
          </a:xfrm>
        </p:spPr>
        <p:txBody>
          <a:bodyPr/>
          <a:lstStyle/>
          <a:p>
            <a:fld id="{0B9FFEC7-F3EC-C248-880B-45ACC5AB8D4D}" type="datetimeFigureOut">
              <a:rPr lang="en-US" smtClean="0"/>
              <a:t>2/26/2018</a:t>
            </a:fld>
            <a:endParaRPr lang="en-US"/>
          </a:p>
        </p:txBody>
      </p:sp>
      <p:sp>
        <p:nvSpPr>
          <p:cNvPr id="10" name="Footer Placeholder 4"/>
          <p:cNvSpPr>
            <a:spLocks noGrp="1"/>
          </p:cNvSpPr>
          <p:nvPr>
            <p:ph type="ftr" sz="quarter" idx="11"/>
          </p:nvPr>
        </p:nvSpPr>
        <p:spPr>
          <a:xfrm>
            <a:off x="3124200" y="6356350"/>
            <a:ext cx="2895600" cy="365125"/>
          </a:xfrm>
        </p:spPr>
        <p:txBody>
          <a:bodyPr/>
          <a:lstStyle/>
          <a:p>
            <a:endParaRPr lang="en-US"/>
          </a:p>
        </p:txBody>
      </p:sp>
      <p:sp>
        <p:nvSpPr>
          <p:cNvPr id="11" name="Slide Number Placeholder 5"/>
          <p:cNvSpPr>
            <a:spLocks noGrp="1"/>
          </p:cNvSpPr>
          <p:nvPr>
            <p:ph type="sldNum" sz="quarter" idx="12"/>
          </p:nvPr>
        </p:nvSpPr>
        <p:spPr>
          <a:xfrm>
            <a:off x="6553200" y="6356350"/>
            <a:ext cx="2133600" cy="365125"/>
          </a:xfrm>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8352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260000" y="1407327"/>
            <a:ext cx="6512400" cy="1143000"/>
          </a:xfrm>
        </p:spPr>
        <p:txBody>
          <a:bodyPr>
            <a:normAutofit/>
          </a:bodyPr>
          <a:lstStyle>
            <a:lvl1pPr algn="l">
              <a:defRPr lang="en-US" sz="5000" b="1" kern="1200" dirty="0">
                <a:solidFill>
                  <a:srgbClr val="4C7688"/>
                </a:solidFill>
                <a:latin typeface="+mn-lt"/>
                <a:ea typeface="+mn-ea"/>
                <a:cs typeface="+mn-cs"/>
              </a:defRPr>
            </a:lvl1pPr>
          </a:lstStyle>
          <a:p>
            <a:r>
              <a:rPr lang="en-AU" dirty="0" smtClean="0"/>
              <a:t>Click to edit Master title style</a:t>
            </a:r>
            <a:endParaRPr lang="en-US" dirty="0"/>
          </a:p>
        </p:txBody>
      </p:sp>
      <p:sp>
        <p:nvSpPr>
          <p:cNvPr id="9" name="Content Placeholder 2"/>
          <p:cNvSpPr>
            <a:spLocks noGrp="1"/>
          </p:cNvSpPr>
          <p:nvPr>
            <p:ph sz="half" idx="1"/>
          </p:nvPr>
        </p:nvSpPr>
        <p:spPr>
          <a:xfrm>
            <a:off x="1260000" y="2708031"/>
            <a:ext cx="3221565"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0" name="Content Placeholder 3"/>
          <p:cNvSpPr>
            <a:spLocks noGrp="1"/>
          </p:cNvSpPr>
          <p:nvPr>
            <p:ph sz="half" idx="2"/>
          </p:nvPr>
        </p:nvSpPr>
        <p:spPr>
          <a:xfrm>
            <a:off x="4648200" y="2708031"/>
            <a:ext cx="3124200"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Date Placeholder 4"/>
          <p:cNvSpPr>
            <a:spLocks noGrp="1"/>
          </p:cNvSpPr>
          <p:nvPr>
            <p:ph type="dt" sz="half" idx="10"/>
          </p:nvPr>
        </p:nvSpPr>
        <p:spPr>
          <a:xfrm>
            <a:off x="457200" y="6356350"/>
            <a:ext cx="2133600" cy="365125"/>
          </a:xfrm>
        </p:spPr>
        <p:txBody>
          <a:bodyPr/>
          <a:lstStyle/>
          <a:p>
            <a:fld id="{0B9FFEC7-F3EC-C248-880B-45ACC5AB8D4D}" type="datetimeFigureOut">
              <a:rPr lang="en-US" smtClean="0"/>
              <a:t>2/26/2018</a:t>
            </a:fld>
            <a:endParaRPr lang="en-US"/>
          </a:p>
        </p:txBody>
      </p:sp>
      <p:sp>
        <p:nvSpPr>
          <p:cNvPr id="12" name="Footer Placeholder 5"/>
          <p:cNvSpPr>
            <a:spLocks noGrp="1"/>
          </p:cNvSpPr>
          <p:nvPr>
            <p:ph type="ftr" sz="quarter" idx="11"/>
          </p:nvPr>
        </p:nvSpPr>
        <p:spPr>
          <a:xfrm>
            <a:off x="3124200" y="6356350"/>
            <a:ext cx="2895600" cy="365125"/>
          </a:xfrm>
        </p:spPr>
        <p:txBody>
          <a:bodyPr/>
          <a:lstStyle/>
          <a:p>
            <a:endParaRPr lang="en-US"/>
          </a:p>
        </p:txBody>
      </p:sp>
      <p:sp>
        <p:nvSpPr>
          <p:cNvPr id="13" name="Slide Number Placeholder 6"/>
          <p:cNvSpPr>
            <a:spLocks noGrp="1"/>
          </p:cNvSpPr>
          <p:nvPr>
            <p:ph type="sldNum" sz="quarter" idx="12"/>
          </p:nvPr>
        </p:nvSpPr>
        <p:spPr>
          <a:xfrm>
            <a:off x="6553200" y="6356350"/>
            <a:ext cx="2133600" cy="365125"/>
          </a:xfrm>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39974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260000" y="1405077"/>
            <a:ext cx="6703319" cy="1143000"/>
          </a:xfrm>
        </p:spPr>
        <p:txBody>
          <a:bodyPr>
            <a:normAutofit/>
          </a:bodyPr>
          <a:lstStyle>
            <a:lvl1pPr algn="l">
              <a:defRPr lang="en-US" sz="5000" b="1" kern="1200" dirty="0">
                <a:solidFill>
                  <a:srgbClr val="4C7688"/>
                </a:solidFill>
                <a:latin typeface="+mn-lt"/>
                <a:ea typeface="+mn-ea"/>
                <a:cs typeface="+mn-cs"/>
              </a:defRPr>
            </a:lvl1pPr>
          </a:lstStyle>
          <a:p>
            <a:r>
              <a:rPr lang="en-AU" dirty="0" smtClean="0"/>
              <a:t>Click to edit Master title style</a:t>
            </a:r>
            <a:endParaRPr lang="en-US" dirty="0"/>
          </a:p>
        </p:txBody>
      </p:sp>
      <p:sp>
        <p:nvSpPr>
          <p:cNvPr id="7" name="Date Placeholder 2"/>
          <p:cNvSpPr>
            <a:spLocks noGrp="1"/>
          </p:cNvSpPr>
          <p:nvPr>
            <p:ph type="dt" sz="half" idx="10"/>
          </p:nvPr>
        </p:nvSpPr>
        <p:spPr>
          <a:xfrm>
            <a:off x="457200" y="6356350"/>
            <a:ext cx="2133600" cy="365125"/>
          </a:xfrm>
        </p:spPr>
        <p:txBody>
          <a:bodyPr/>
          <a:lstStyle/>
          <a:p>
            <a:fld id="{0B9FFEC7-F3EC-C248-880B-45ACC5AB8D4D}" type="datetimeFigureOut">
              <a:rPr lang="en-US" smtClean="0"/>
              <a:t>2/26/2018</a:t>
            </a:fld>
            <a:endParaRPr lang="en-US"/>
          </a:p>
        </p:txBody>
      </p:sp>
      <p:sp>
        <p:nvSpPr>
          <p:cNvPr id="8" name="Footer Placeholder 3"/>
          <p:cNvSpPr>
            <a:spLocks noGrp="1"/>
          </p:cNvSpPr>
          <p:nvPr>
            <p:ph type="ftr" sz="quarter" idx="11"/>
          </p:nvPr>
        </p:nvSpPr>
        <p:spPr>
          <a:xfrm>
            <a:off x="3124200" y="6356350"/>
            <a:ext cx="2895600" cy="365125"/>
          </a:xfrm>
        </p:spPr>
        <p:txBody>
          <a:bodyPr/>
          <a:lstStyle/>
          <a:p>
            <a:endParaRPr lang="en-US"/>
          </a:p>
        </p:txBody>
      </p:sp>
      <p:sp>
        <p:nvSpPr>
          <p:cNvPr id="9" name="Slide Number Placeholder 4"/>
          <p:cNvSpPr>
            <a:spLocks noGrp="1"/>
          </p:cNvSpPr>
          <p:nvPr>
            <p:ph type="sldNum" sz="quarter" idx="12"/>
          </p:nvPr>
        </p:nvSpPr>
        <p:spPr>
          <a:xfrm>
            <a:off x="6553200" y="6356350"/>
            <a:ext cx="2133600" cy="365125"/>
          </a:xfrm>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605472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FC820AA-A733-4F48-9640-6EFE7C7C30A7}" type="datetimeFigureOut">
              <a:rPr lang="en-AU" smtClean="0"/>
              <a:t>26/02/2018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8D88619-BAE1-4B7D-85FA-E233C34F564B}" type="slidenum">
              <a:rPr lang="en-AU" smtClean="0"/>
              <a:t>‹#›</a:t>
            </a:fld>
            <a:endParaRPr lang="en-AU"/>
          </a:p>
        </p:txBody>
      </p:sp>
    </p:spTree>
    <p:extLst>
      <p:ext uri="{BB962C8B-B14F-4D97-AF65-F5344CB8AC3E}">
        <p14:creationId xmlns:p14="http://schemas.microsoft.com/office/powerpoint/2010/main" val="381429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5079"/>
            <a:ext cx="6512400" cy="1143000"/>
          </a:xfrm>
        </p:spPr>
        <p:txBody>
          <a:bodyPr>
            <a:norm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1260000" y="2718080"/>
            <a:ext cx="6512400" cy="34080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B9FFEC7-F3EC-C248-880B-45ACC5AB8D4D}" type="datetimeFigureOut">
              <a:rPr lang="en-US" smtClean="0"/>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3551092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7327"/>
            <a:ext cx="6512400" cy="1143000"/>
          </a:xfrm>
        </p:spPr>
        <p:txBody>
          <a:bodyPr>
            <a:normAutofit/>
          </a:bodyPr>
          <a:lstStyle>
            <a:lvl1pPr algn="l">
              <a:defRPr lang="en-US" sz="5000" b="1" kern="1200" dirty="0">
                <a:solidFill>
                  <a:srgbClr val="4C7688"/>
                </a:solidFill>
                <a:latin typeface="+mn-lt"/>
                <a:ea typeface="+mn-ea"/>
                <a:cs typeface="+mn-cs"/>
              </a:defRPr>
            </a:lvl1pPr>
          </a:lstStyle>
          <a:p>
            <a:r>
              <a:rPr lang="en-US" smtClean="0"/>
              <a:t>Click to edit Master title style</a:t>
            </a:r>
            <a:endParaRPr lang="en-US" dirty="0"/>
          </a:p>
        </p:txBody>
      </p:sp>
      <p:sp>
        <p:nvSpPr>
          <p:cNvPr id="3" name="Content Placeholder 2"/>
          <p:cNvSpPr>
            <a:spLocks noGrp="1"/>
          </p:cNvSpPr>
          <p:nvPr>
            <p:ph sz="half" idx="1"/>
          </p:nvPr>
        </p:nvSpPr>
        <p:spPr>
          <a:xfrm>
            <a:off x="1260000" y="2708031"/>
            <a:ext cx="3221565"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708031"/>
            <a:ext cx="3124200"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B9FFEC7-F3EC-C248-880B-45ACC5AB8D4D}" type="datetimeFigureOut">
              <a:rPr lang="en-US" smtClean="0"/>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118544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5077"/>
            <a:ext cx="6703319" cy="1143000"/>
          </a:xfrm>
        </p:spPr>
        <p:txBody>
          <a:bodyPr>
            <a:normAutofit/>
          </a:bodyPr>
          <a:lstStyle>
            <a:lvl1pPr algn="l">
              <a:defRPr lang="en-US" sz="5000" b="1" kern="1200" dirty="0">
                <a:solidFill>
                  <a:srgbClr val="4C7688"/>
                </a:solidFill>
                <a:latin typeface="+mn-lt"/>
                <a:ea typeface="+mn-ea"/>
                <a:cs typeface="+mn-cs"/>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B9FFEC7-F3EC-C248-880B-45ACC5AB8D4D}" type="datetimeFigureOut">
              <a:rPr lang="en-US" smtClean="0"/>
              <a:t>2/26/2018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379135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00" y="2130425"/>
            <a:ext cx="7772400" cy="1470025"/>
          </a:xfrm>
        </p:spPr>
        <p:txBody>
          <a:bodyPr>
            <a:no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AU" dirty="0" smtClean="0"/>
              <a:t>Click to edit Master title style</a:t>
            </a:r>
            <a:endParaRPr lang="en-US" dirty="0"/>
          </a:p>
        </p:txBody>
      </p:sp>
      <p:sp>
        <p:nvSpPr>
          <p:cNvPr id="3" name="Subtitle 2"/>
          <p:cNvSpPr>
            <a:spLocks noGrp="1"/>
          </p:cNvSpPr>
          <p:nvPr>
            <p:ph type="subTitle" idx="1"/>
          </p:nvPr>
        </p:nvSpPr>
        <p:spPr>
          <a:xfrm>
            <a:off x="1260000" y="3886200"/>
            <a:ext cx="6400800" cy="1752600"/>
          </a:xfrm>
        </p:spPr>
        <p:txBody>
          <a:bodyPr>
            <a:normAutofit/>
          </a:bodyPr>
          <a:lstStyle>
            <a:lvl1pPr marL="0" indent="0" algn="l" defTabSz="457200" rtl="0" eaLnBrk="1" latinLnBrk="0" hangingPunct="1">
              <a:spcBef>
                <a:spcPct val="0"/>
              </a:spcBef>
              <a:buNone/>
              <a:defRPr lang="en-US" sz="2800" b="0" kern="1200" dirty="0">
                <a:solidFill>
                  <a:srgbClr val="4C7688"/>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4" name="Date Placeholder 3"/>
          <p:cNvSpPr>
            <a:spLocks noGrp="1"/>
          </p:cNvSpPr>
          <p:nvPr>
            <p:ph type="dt" sz="half" idx="10"/>
          </p:nvPr>
        </p:nvSpPr>
        <p:spPr/>
        <p:txBody>
          <a:bodyPr/>
          <a:lstStyle/>
          <a:p>
            <a:fld id="{0B9FFEC7-F3EC-C248-880B-45ACC5AB8D4D}" type="datetimeFigureOut">
              <a:rPr lang="en-US" smtClean="0"/>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244857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5079"/>
            <a:ext cx="6512400" cy="1143000"/>
          </a:xfrm>
        </p:spPr>
        <p:txBody>
          <a:bodyPr>
            <a:norm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AU" dirty="0" smtClean="0"/>
              <a:t>Click to edit Master title style</a:t>
            </a:r>
            <a:endParaRPr lang="en-US" dirty="0"/>
          </a:p>
        </p:txBody>
      </p:sp>
      <p:sp>
        <p:nvSpPr>
          <p:cNvPr id="3" name="Content Placeholder 2"/>
          <p:cNvSpPr>
            <a:spLocks noGrp="1"/>
          </p:cNvSpPr>
          <p:nvPr>
            <p:ph idx="1"/>
          </p:nvPr>
        </p:nvSpPr>
        <p:spPr>
          <a:xfrm>
            <a:off x="1260000" y="2718080"/>
            <a:ext cx="6512400" cy="3408084"/>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Date Placeholder 3"/>
          <p:cNvSpPr>
            <a:spLocks noGrp="1"/>
          </p:cNvSpPr>
          <p:nvPr>
            <p:ph type="dt" sz="half" idx="10"/>
          </p:nvPr>
        </p:nvSpPr>
        <p:spPr/>
        <p:txBody>
          <a:bodyPr/>
          <a:lstStyle/>
          <a:p>
            <a:fld id="{0B9FFEC7-F3EC-C248-880B-45ACC5AB8D4D}" type="datetimeFigureOut">
              <a:rPr lang="en-US" smtClean="0"/>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61689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7327"/>
            <a:ext cx="6512400" cy="1143000"/>
          </a:xfrm>
        </p:spPr>
        <p:txBody>
          <a:bodyPr>
            <a:normAutofit/>
          </a:bodyPr>
          <a:lstStyle>
            <a:lvl1pPr algn="l">
              <a:defRPr lang="en-US" sz="5000" b="1" kern="1200" dirty="0">
                <a:solidFill>
                  <a:srgbClr val="4C7688"/>
                </a:solidFill>
                <a:latin typeface="+mn-lt"/>
                <a:ea typeface="+mn-ea"/>
                <a:cs typeface="+mn-cs"/>
              </a:defRPr>
            </a:lvl1pPr>
          </a:lstStyle>
          <a:p>
            <a:r>
              <a:rPr lang="en-AU" dirty="0" smtClean="0"/>
              <a:t>Click to edit Master title style</a:t>
            </a:r>
            <a:endParaRPr lang="en-US" dirty="0"/>
          </a:p>
        </p:txBody>
      </p:sp>
      <p:sp>
        <p:nvSpPr>
          <p:cNvPr id="3" name="Content Placeholder 2"/>
          <p:cNvSpPr>
            <a:spLocks noGrp="1"/>
          </p:cNvSpPr>
          <p:nvPr>
            <p:ph sz="half" idx="1"/>
          </p:nvPr>
        </p:nvSpPr>
        <p:spPr>
          <a:xfrm>
            <a:off x="1260000" y="2708031"/>
            <a:ext cx="3221565"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4648200" y="2708031"/>
            <a:ext cx="3124200"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Date Placeholder 4"/>
          <p:cNvSpPr>
            <a:spLocks noGrp="1"/>
          </p:cNvSpPr>
          <p:nvPr>
            <p:ph type="dt" sz="half" idx="10"/>
          </p:nvPr>
        </p:nvSpPr>
        <p:spPr/>
        <p:txBody>
          <a:bodyPr/>
          <a:lstStyle/>
          <a:p>
            <a:fld id="{0B9FFEC7-F3EC-C248-880B-45ACC5AB8D4D}" type="datetimeFigureOut">
              <a:rPr lang="en-US" smtClean="0"/>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14411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5077"/>
            <a:ext cx="6703319" cy="1143000"/>
          </a:xfrm>
        </p:spPr>
        <p:txBody>
          <a:bodyPr>
            <a:normAutofit/>
          </a:bodyPr>
          <a:lstStyle>
            <a:lvl1pPr algn="l">
              <a:defRPr lang="en-US" sz="5000" b="1" kern="1200" dirty="0">
                <a:solidFill>
                  <a:srgbClr val="4C7688"/>
                </a:solidFill>
                <a:latin typeface="+mn-lt"/>
                <a:ea typeface="+mn-ea"/>
                <a:cs typeface="+mn-cs"/>
              </a:defRPr>
            </a:lvl1pPr>
          </a:lstStyle>
          <a:p>
            <a:r>
              <a:rPr lang="en-AU" dirty="0" smtClean="0"/>
              <a:t>Click to edit Master title style</a:t>
            </a:r>
            <a:endParaRPr lang="en-US" dirty="0"/>
          </a:p>
        </p:txBody>
      </p:sp>
      <p:sp>
        <p:nvSpPr>
          <p:cNvPr id="3" name="Date Placeholder 2"/>
          <p:cNvSpPr>
            <a:spLocks noGrp="1"/>
          </p:cNvSpPr>
          <p:nvPr>
            <p:ph type="dt" sz="half" idx="10"/>
          </p:nvPr>
        </p:nvSpPr>
        <p:spPr/>
        <p:txBody>
          <a:bodyPr/>
          <a:lstStyle/>
          <a:p>
            <a:fld id="{0B9FFEC7-F3EC-C248-880B-45ACC5AB8D4D}" type="datetimeFigureOut">
              <a:rPr lang="en-US" smtClean="0"/>
              <a:t>2/26/2018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79977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260000" y="2130425"/>
            <a:ext cx="7772400" cy="1470025"/>
          </a:xfrm>
        </p:spPr>
        <p:txBody>
          <a:bodyPr>
            <a:no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AU" dirty="0" smtClean="0"/>
              <a:t>Click to edit Master title style</a:t>
            </a:r>
            <a:endParaRPr lang="en-US" dirty="0"/>
          </a:p>
        </p:txBody>
      </p:sp>
      <p:sp>
        <p:nvSpPr>
          <p:cNvPr id="8" name="Subtitle 2"/>
          <p:cNvSpPr>
            <a:spLocks noGrp="1"/>
          </p:cNvSpPr>
          <p:nvPr>
            <p:ph type="subTitle" idx="1"/>
          </p:nvPr>
        </p:nvSpPr>
        <p:spPr>
          <a:xfrm>
            <a:off x="1260000" y="3886200"/>
            <a:ext cx="6400800" cy="1752600"/>
          </a:xfrm>
        </p:spPr>
        <p:txBody>
          <a:bodyPr>
            <a:normAutofit/>
          </a:bodyPr>
          <a:lstStyle>
            <a:lvl1pPr marL="0" indent="0" algn="l" defTabSz="457200" rtl="0" eaLnBrk="1" latinLnBrk="0" hangingPunct="1">
              <a:spcBef>
                <a:spcPct val="0"/>
              </a:spcBef>
              <a:buNone/>
              <a:defRPr lang="en-US" sz="2800" b="0" kern="1200" dirty="0">
                <a:solidFill>
                  <a:srgbClr val="4C7688"/>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endParaRPr lang="en-US" dirty="0"/>
          </a:p>
        </p:txBody>
      </p:sp>
      <p:sp>
        <p:nvSpPr>
          <p:cNvPr id="9" name="Date Placeholder 3"/>
          <p:cNvSpPr>
            <a:spLocks noGrp="1"/>
          </p:cNvSpPr>
          <p:nvPr>
            <p:ph type="dt" sz="half" idx="10"/>
          </p:nvPr>
        </p:nvSpPr>
        <p:spPr>
          <a:xfrm>
            <a:off x="457200" y="6356350"/>
            <a:ext cx="2133600" cy="365125"/>
          </a:xfrm>
        </p:spPr>
        <p:txBody>
          <a:bodyPr/>
          <a:lstStyle/>
          <a:p>
            <a:fld id="{0B9FFEC7-F3EC-C248-880B-45ACC5AB8D4D}" type="datetimeFigureOut">
              <a:rPr lang="en-US" smtClean="0"/>
              <a:t>2/26/2018</a:t>
            </a:fld>
            <a:endParaRPr lang="en-US"/>
          </a:p>
        </p:txBody>
      </p:sp>
      <p:sp>
        <p:nvSpPr>
          <p:cNvPr id="10" name="Footer Placeholder 4"/>
          <p:cNvSpPr>
            <a:spLocks noGrp="1"/>
          </p:cNvSpPr>
          <p:nvPr>
            <p:ph type="ftr" sz="quarter" idx="11"/>
          </p:nvPr>
        </p:nvSpPr>
        <p:spPr>
          <a:xfrm>
            <a:off x="3124200" y="6356350"/>
            <a:ext cx="2895600" cy="365125"/>
          </a:xfrm>
        </p:spPr>
        <p:txBody>
          <a:bodyPr/>
          <a:lstStyle/>
          <a:p>
            <a:endParaRPr lang="en-US"/>
          </a:p>
        </p:txBody>
      </p:sp>
      <p:sp>
        <p:nvSpPr>
          <p:cNvPr id="11" name="Slide Number Placeholder 5"/>
          <p:cNvSpPr>
            <a:spLocks noGrp="1"/>
          </p:cNvSpPr>
          <p:nvPr>
            <p:ph type="sldNum" sz="quarter" idx="12"/>
          </p:nvPr>
        </p:nvSpPr>
        <p:spPr>
          <a:xfrm>
            <a:off x="6553200" y="6356350"/>
            <a:ext cx="2133600" cy="365125"/>
          </a:xfrm>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1835139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FFEC7-F3EC-C248-880B-45ACC5AB8D4D}" type="datetimeFigureOut">
              <a:rPr lang="en-US" smtClean="0"/>
              <a:t>2/26/2018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A72C2-8F16-894A-B9F5-EB1AFA5474CD}" type="slidenum">
              <a:rPr lang="en-US" smtClean="0"/>
              <a:t>‹#›</a:t>
            </a:fld>
            <a:endParaRPr lang="en-US"/>
          </a:p>
        </p:txBody>
      </p:sp>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6805" b="25319"/>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4165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FFEC7-F3EC-C248-880B-45ACC5AB8D4D}" type="datetimeFigureOut">
              <a:rPr lang="en-US" smtClean="0"/>
              <a:t>2/26/2018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A72C2-8F16-894A-B9F5-EB1AFA5474CD}" type="slidenum">
              <a:rPr lang="en-US" smtClean="0"/>
              <a:t>‹#›</a:t>
            </a:fld>
            <a:endParaRPr lang="en-US"/>
          </a:p>
        </p:txBody>
      </p:sp>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958" r="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11406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FFEC7-F3EC-C248-880B-45ACC5AB8D4D}" type="datetimeFigureOut">
              <a:rPr lang="en-US" smtClean="0"/>
              <a:t>2/26/2018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A72C2-8F16-894A-B9F5-EB1AFA5474CD}" type="slidenum">
              <a:rPr lang="en-US" smtClean="0"/>
              <a:t>‹#›</a:t>
            </a:fld>
            <a:endParaRPr lang="en-US"/>
          </a:p>
        </p:txBody>
      </p:sp>
      <p:pic>
        <p:nvPicPr>
          <p:cNvPr id="9" name="Picture 8"/>
          <p:cNvPicPr/>
          <p:nvPr/>
        </p:nvPicPr>
        <p:blipFill rotWithShape="1">
          <a:blip r:embed="rId6">
            <a:extLst>
              <a:ext uri="{28A0092B-C50C-407E-A947-70E740481C1C}">
                <a14:useLocalDpi xmlns:a14="http://schemas.microsoft.com/office/drawing/2010/main" val="0"/>
              </a:ext>
            </a:extLst>
          </a:blip>
          <a:srcRect l="1563" r="1" b="3077"/>
          <a:stretch/>
        </p:blipFill>
        <p:spPr bwMode="auto">
          <a:xfrm rot="16200000">
            <a:off x="1143000" y="-1143002"/>
            <a:ext cx="6858002" cy="9143999"/>
          </a:xfrm>
          <a:prstGeom prst="rect">
            <a:avLst/>
          </a:prstGeom>
          <a:noFill/>
          <a:ln>
            <a:noFill/>
          </a:ln>
        </p:spPr>
      </p:pic>
    </p:spTree>
    <p:extLst>
      <p:ext uri="{BB962C8B-B14F-4D97-AF65-F5344CB8AC3E}">
        <p14:creationId xmlns:p14="http://schemas.microsoft.com/office/powerpoint/2010/main" val="33338704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17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2687934"/>
            <a:ext cx="8229600" cy="343822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820AA-A733-4F48-9640-6EFE7C7C30A7}" type="datetimeFigureOut">
              <a:rPr lang="en-AU" smtClean="0"/>
              <a:t>26/02/2018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88619-BAE1-4B7D-85FA-E233C34F564B}" type="slidenum">
              <a:rPr lang="en-AU" smtClean="0"/>
              <a:t>‹#›</a:t>
            </a:fld>
            <a:endParaRPr lang="en-AU"/>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 r="2248"/>
          <a:stretch/>
        </p:blipFill>
        <p:spPr bwMode="auto">
          <a:xfrm>
            <a:off x="0" y="0"/>
            <a:ext cx="9143999" cy="685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178205"/>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457200" rtl="0" eaLnBrk="1" latinLnBrk="0" hangingPunct="1">
        <a:spcBef>
          <a:spcPct val="0"/>
        </a:spcBef>
        <a:buNone/>
        <a:defRPr lang="en-AU" sz="5000" b="1" kern="1200" dirty="0">
          <a:solidFill>
            <a:srgbClr val="4C7688"/>
          </a:solidFill>
          <a:latin typeface="+mn-lt"/>
          <a:ea typeface="+mn-ea"/>
          <a:cs typeface="+mn-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794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Large Scale Software Development at Optiver</a:t>
            </a:r>
            <a:endParaRPr lang="en-AU" dirty="0"/>
          </a:p>
        </p:txBody>
      </p:sp>
      <p:sp>
        <p:nvSpPr>
          <p:cNvPr id="6" name="Subtitle 5"/>
          <p:cNvSpPr>
            <a:spLocks noGrp="1"/>
          </p:cNvSpPr>
          <p:nvPr>
            <p:ph type="subTitle" idx="1"/>
          </p:nvPr>
        </p:nvSpPr>
        <p:spPr/>
        <p:txBody>
          <a:bodyPr/>
          <a:lstStyle/>
          <a:p>
            <a:endParaRPr lang="en-AU"/>
          </a:p>
        </p:txBody>
      </p:sp>
    </p:spTree>
    <p:extLst>
      <p:ext uri="{BB962C8B-B14F-4D97-AF65-F5344CB8AC3E}">
        <p14:creationId xmlns:p14="http://schemas.microsoft.com/office/powerpoint/2010/main" val="126658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Outline</a:t>
            </a:r>
            <a:endParaRPr lang="en-AU" dirty="0"/>
          </a:p>
        </p:txBody>
      </p:sp>
      <p:sp>
        <p:nvSpPr>
          <p:cNvPr id="3" name="Content Placeholder 2"/>
          <p:cNvSpPr>
            <a:spLocks noGrp="1"/>
          </p:cNvSpPr>
          <p:nvPr>
            <p:ph idx="1"/>
          </p:nvPr>
        </p:nvSpPr>
        <p:spPr/>
        <p:txBody>
          <a:bodyPr/>
          <a:lstStyle/>
          <a:p>
            <a:r>
              <a:rPr lang="en-AU" dirty="0" smtClean="0"/>
              <a:t>What do we develop?</a:t>
            </a:r>
          </a:p>
          <a:p>
            <a:r>
              <a:rPr lang="en-AU" dirty="0" smtClean="0"/>
              <a:t>Development theory vs practice</a:t>
            </a:r>
          </a:p>
          <a:p>
            <a:r>
              <a:rPr lang="en-AU" dirty="0" smtClean="0"/>
              <a:t>Methodological theory vs practice</a:t>
            </a:r>
          </a:p>
          <a:p>
            <a:r>
              <a:rPr lang="en-AU" dirty="0" smtClean="0"/>
              <a:t>Tips and Hints</a:t>
            </a:r>
          </a:p>
          <a:p>
            <a:endParaRPr lang="en-AU" dirty="0" smtClean="0"/>
          </a:p>
          <a:p>
            <a:endParaRPr lang="en-AU" dirty="0"/>
          </a:p>
        </p:txBody>
      </p:sp>
    </p:spTree>
    <p:extLst>
      <p:ext uri="{BB962C8B-B14F-4D97-AF65-F5344CB8AC3E}">
        <p14:creationId xmlns:p14="http://schemas.microsoft.com/office/powerpoint/2010/main" val="512221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do we Develop?</a:t>
            </a:r>
            <a:endParaRPr lang="en-AU" dirty="0"/>
          </a:p>
        </p:txBody>
      </p:sp>
      <p:sp>
        <p:nvSpPr>
          <p:cNvPr id="3" name="Content Placeholder 2"/>
          <p:cNvSpPr>
            <a:spLocks noGrp="1"/>
          </p:cNvSpPr>
          <p:nvPr>
            <p:ph idx="1"/>
          </p:nvPr>
        </p:nvSpPr>
        <p:spPr/>
        <p:txBody>
          <a:bodyPr/>
          <a:lstStyle/>
          <a:p>
            <a:r>
              <a:rPr lang="en-AU" dirty="0" smtClean="0"/>
              <a:t>Automatic trading systems</a:t>
            </a:r>
          </a:p>
          <a:p>
            <a:r>
              <a:rPr lang="en-AU" dirty="0" smtClean="0"/>
              <a:t>Graphical User Interfaces</a:t>
            </a:r>
          </a:p>
          <a:p>
            <a:r>
              <a:rPr lang="en-AU" dirty="0" smtClean="0"/>
              <a:t>Analysis Tools</a:t>
            </a:r>
          </a:p>
          <a:p>
            <a:r>
              <a:rPr lang="en-AU" dirty="0" smtClean="0"/>
              <a:t>Primarily in C++</a:t>
            </a:r>
          </a:p>
          <a:p>
            <a:r>
              <a:rPr lang="en-AU" dirty="0" smtClean="0"/>
              <a:t>Also C#, Go</a:t>
            </a:r>
            <a:r>
              <a:rPr lang="en-AU" dirty="0"/>
              <a:t> </a:t>
            </a:r>
            <a:r>
              <a:rPr lang="en-AU" dirty="0" smtClean="0"/>
              <a:t>and Python</a:t>
            </a:r>
          </a:p>
          <a:p>
            <a:endParaRPr lang="en-AU" dirty="0" smtClean="0"/>
          </a:p>
          <a:p>
            <a:endParaRPr lang="en-AU" dirty="0"/>
          </a:p>
        </p:txBody>
      </p:sp>
    </p:spTree>
    <p:extLst>
      <p:ext uri="{BB962C8B-B14F-4D97-AF65-F5344CB8AC3E}">
        <p14:creationId xmlns:p14="http://schemas.microsoft.com/office/powerpoint/2010/main" val="2916706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Software Development</a:t>
            </a:r>
            <a:endParaRPr lang="en-AU" dirty="0"/>
          </a:p>
        </p:txBody>
      </p:sp>
      <p:sp>
        <p:nvSpPr>
          <p:cNvPr id="4" name="Subtitle 3"/>
          <p:cNvSpPr>
            <a:spLocks noGrp="1"/>
          </p:cNvSpPr>
          <p:nvPr>
            <p:ph type="subTitle" idx="1"/>
          </p:nvPr>
        </p:nvSpPr>
        <p:spPr/>
        <p:txBody>
          <a:bodyPr/>
          <a:lstStyle/>
          <a:p>
            <a:r>
              <a:rPr lang="en-AU" dirty="0" smtClean="0"/>
              <a:t>Theory vs Practice</a:t>
            </a:r>
            <a:endParaRPr lang="en-AU" dirty="0"/>
          </a:p>
        </p:txBody>
      </p:sp>
    </p:spTree>
    <p:extLst>
      <p:ext uri="{BB962C8B-B14F-4D97-AF65-F5344CB8AC3E}">
        <p14:creationId xmlns:p14="http://schemas.microsoft.com/office/powerpoint/2010/main" val="3392183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Algorithmic Complexity</a:t>
            </a:r>
            <a:endParaRPr lang="en-AU" dirty="0"/>
          </a:p>
        </p:txBody>
      </p:sp>
      <p:sp>
        <p:nvSpPr>
          <p:cNvPr id="3" name="Content Placeholder 2"/>
          <p:cNvSpPr>
            <a:spLocks noGrp="1"/>
          </p:cNvSpPr>
          <p:nvPr>
            <p:ph idx="1"/>
          </p:nvPr>
        </p:nvSpPr>
        <p:spPr/>
        <p:txBody>
          <a:bodyPr>
            <a:normAutofit lnSpcReduction="10000"/>
          </a:bodyPr>
          <a:lstStyle/>
          <a:p>
            <a:r>
              <a:rPr lang="en-AU" dirty="0" smtClean="0"/>
              <a:t>Theory tells us how fast an algorithm is</a:t>
            </a:r>
          </a:p>
          <a:p>
            <a:r>
              <a:rPr lang="en-AU" dirty="0" smtClean="0"/>
              <a:t>But how does it perform in practice?</a:t>
            </a:r>
          </a:p>
          <a:p>
            <a:r>
              <a:rPr lang="en-AU" dirty="0" smtClean="0"/>
              <a:t>The theory is based on many generalising assumptions that don’t always apply</a:t>
            </a:r>
            <a:endParaRPr lang="en-AU" dirty="0"/>
          </a:p>
        </p:txBody>
      </p:sp>
    </p:spTree>
    <p:extLst>
      <p:ext uri="{BB962C8B-B14F-4D97-AF65-F5344CB8AC3E}">
        <p14:creationId xmlns:p14="http://schemas.microsoft.com/office/powerpoint/2010/main" val="241200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Generalising Assumption 1</a:t>
            </a:r>
            <a:endParaRPr lang="en-AU" dirty="0"/>
          </a:p>
        </p:txBody>
      </p:sp>
      <p:sp>
        <p:nvSpPr>
          <p:cNvPr id="3" name="Content Placeholder 2"/>
          <p:cNvSpPr>
            <a:spLocks noGrp="1"/>
          </p:cNvSpPr>
          <p:nvPr>
            <p:ph idx="1"/>
          </p:nvPr>
        </p:nvSpPr>
        <p:spPr/>
        <p:txBody>
          <a:bodyPr>
            <a:normAutofit fontScale="92500" lnSpcReduction="20000"/>
          </a:bodyPr>
          <a:lstStyle/>
          <a:p>
            <a:r>
              <a:rPr lang="en-AU" dirty="0" smtClean="0"/>
              <a:t>Limiting behaviour as inputs reach infinity</a:t>
            </a:r>
          </a:p>
          <a:p>
            <a:r>
              <a:rPr lang="en-AU" dirty="0" smtClean="0"/>
              <a:t>Real problems are often smaller</a:t>
            </a:r>
          </a:p>
          <a:p>
            <a:endParaRPr lang="en-AU" dirty="0" smtClean="0"/>
          </a:p>
          <a:p>
            <a:r>
              <a:rPr lang="en-AU" dirty="0" smtClean="0"/>
              <a:t>Lessons:</a:t>
            </a:r>
          </a:p>
          <a:p>
            <a:pPr lvl="1"/>
            <a:r>
              <a:rPr lang="en-AU" dirty="0" smtClean="0"/>
              <a:t>Creating &amp; maintaining data structures isn’t free</a:t>
            </a:r>
          </a:p>
          <a:p>
            <a:pPr lvl="1"/>
            <a:r>
              <a:rPr lang="en-AU" dirty="0" smtClean="0"/>
              <a:t>Sometimes simpler is better</a:t>
            </a:r>
          </a:p>
          <a:p>
            <a:endParaRPr lang="en-AU" dirty="0"/>
          </a:p>
        </p:txBody>
      </p:sp>
    </p:spTree>
    <p:extLst>
      <p:ext uri="{BB962C8B-B14F-4D97-AF65-F5344CB8AC3E}">
        <p14:creationId xmlns:p14="http://schemas.microsoft.com/office/powerpoint/2010/main" val="2675236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Generalising Assumption 2</a:t>
            </a:r>
            <a:endParaRPr lang="en-AU"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85000" lnSpcReduction="20000"/>
              </a:bodyPr>
              <a:lstStyle/>
              <a:p>
                <a:r>
                  <a:rPr lang="en-AU" dirty="0" smtClean="0"/>
                  <a:t>Focus on the worst (or average) case</a:t>
                </a:r>
              </a:p>
              <a:p>
                <a:r>
                  <a:rPr lang="en-AU" dirty="0" smtClean="0"/>
                  <a:t>For example, quicksort is</a:t>
                </a:r>
              </a:p>
              <a:p>
                <a:pPr lvl="1"/>
                <a:r>
                  <a:rPr lang="en-AU" dirty="0" smtClean="0"/>
                  <a:t>O(</a:t>
                </a:r>
                <a14:m>
                  <m:oMath xmlns:m="http://schemas.openxmlformats.org/officeDocument/2006/math">
                    <m:r>
                      <a:rPr lang="en-AU" i="1" dirty="0" smtClean="0">
                        <a:latin typeface="Cambria Math"/>
                      </a:rPr>
                      <m:t>𝑛</m:t>
                    </m:r>
                    <m:r>
                      <a:rPr lang="en-AU" i="1" baseline="30000" dirty="0" smtClean="0">
                        <a:latin typeface="Cambria Math"/>
                      </a:rPr>
                      <m:t>2</m:t>
                    </m:r>
                  </m:oMath>
                </a14:m>
                <a:r>
                  <a:rPr lang="en-AU" dirty="0" smtClean="0"/>
                  <a:t>) in the worst case</a:t>
                </a:r>
              </a:p>
              <a:p>
                <a:pPr lvl="1"/>
                <a:r>
                  <a:rPr lang="en-AU" dirty="0" smtClean="0"/>
                  <a:t>O(</a:t>
                </a:r>
                <a14:m>
                  <m:oMath xmlns:m="http://schemas.openxmlformats.org/officeDocument/2006/math">
                    <m:r>
                      <a:rPr lang="en-AU" i="1" dirty="0" smtClean="0">
                        <a:latin typeface="Cambria Math"/>
                      </a:rPr>
                      <m:t>𝑛</m:t>
                    </m:r>
                    <m:r>
                      <a:rPr lang="en-AU" i="1" dirty="0" smtClean="0">
                        <a:latin typeface="Cambria Math"/>
                      </a:rPr>
                      <m:t> </m:t>
                    </m:r>
                    <m:r>
                      <m:rPr>
                        <m:sty m:val="p"/>
                      </m:rPr>
                      <a:rPr lang="en-AU" i="1" dirty="0" smtClean="0">
                        <a:latin typeface="Cambria Math"/>
                      </a:rPr>
                      <m:t>log</m:t>
                    </m:r>
                    <m:r>
                      <a:rPr lang="en-AU" i="1" dirty="0" smtClean="0">
                        <a:latin typeface="Cambria Math"/>
                      </a:rPr>
                      <m:t>⁡</m:t>
                    </m:r>
                    <m:r>
                      <a:rPr lang="en-AU" i="1" dirty="0" smtClean="0">
                        <a:latin typeface="Cambria Math"/>
                      </a:rPr>
                      <m:t>𝑛</m:t>
                    </m:r>
                  </m:oMath>
                </a14:m>
                <a:r>
                  <a:rPr lang="en-AU" dirty="0" smtClean="0"/>
                  <a:t>) in the average case</a:t>
                </a:r>
              </a:p>
              <a:p>
                <a:pPr lvl="1"/>
                <a:r>
                  <a:rPr lang="en-AU" dirty="0" smtClean="0"/>
                  <a:t>Can be even </a:t>
                </a:r>
                <a:r>
                  <a:rPr lang="en-AU" dirty="0" smtClean="0"/>
                  <a:t>better!</a:t>
                </a:r>
              </a:p>
              <a:p>
                <a:endParaRPr lang="en-AU" dirty="0"/>
              </a:p>
              <a:p>
                <a:r>
                  <a:rPr lang="en-AU" dirty="0" smtClean="0"/>
                  <a:t>Lesson:</a:t>
                </a:r>
              </a:p>
              <a:p>
                <a:pPr lvl="1"/>
                <a:r>
                  <a:rPr lang="en-AU" dirty="0" smtClean="0"/>
                  <a:t>Make the </a:t>
                </a:r>
                <a:r>
                  <a:rPr lang="en-AU" dirty="0" smtClean="0">
                    <a:solidFill>
                      <a:schemeClr val="accent6">
                        <a:lumMod val="75000"/>
                      </a:schemeClr>
                    </a:solidFill>
                  </a:rPr>
                  <a:t>important</a:t>
                </a:r>
                <a:r>
                  <a:rPr lang="en-AU" dirty="0" smtClean="0"/>
                  <a:t> case fast</a:t>
                </a:r>
                <a:endParaRPr lang="en-AU"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592" t="-3578"/>
                </a:stretch>
              </a:blipFill>
            </p:spPr>
            <p:txBody>
              <a:bodyPr/>
              <a:lstStyle/>
              <a:p>
                <a:r>
                  <a:rPr lang="en-AU">
                    <a:noFill/>
                  </a:rPr>
                  <a:t> </a:t>
                </a:r>
              </a:p>
            </p:txBody>
          </p:sp>
        </mc:Fallback>
      </mc:AlternateContent>
    </p:spTree>
    <p:extLst>
      <p:ext uri="{BB962C8B-B14F-4D97-AF65-F5344CB8AC3E}">
        <p14:creationId xmlns:p14="http://schemas.microsoft.com/office/powerpoint/2010/main" val="3372028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Generalising Assumption 3</a:t>
            </a:r>
            <a:endParaRPr lang="en-AU"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AU" dirty="0" smtClean="0"/>
                  <a:t>All memory access costs are equal</a:t>
                </a:r>
              </a:p>
              <a:p>
                <a:r>
                  <a:rPr lang="en-AU" dirty="0" smtClean="0"/>
                  <a:t>In reality CPUs use caches:</a:t>
                </a:r>
              </a:p>
              <a:p>
                <a:pPr lvl="1"/>
                <a:r>
                  <a:rPr lang="en-AU" dirty="0" smtClean="0"/>
                  <a:t>L1 cache hit:				    </a:t>
                </a:r>
                <a14:m>
                  <m:oMath xmlns:m="http://schemas.openxmlformats.org/officeDocument/2006/math">
                    <m:r>
                      <a:rPr lang="en-AU" b="0" i="1" smtClean="0">
                        <a:latin typeface="Cambria Math"/>
                      </a:rPr>
                      <m:t>0.5</m:t>
                    </m:r>
                  </m:oMath>
                </a14:m>
                <a:r>
                  <a:rPr lang="en-AU" dirty="0" smtClean="0"/>
                  <a:t>ns</a:t>
                </a:r>
              </a:p>
              <a:p>
                <a:pPr lvl="1"/>
                <a:r>
                  <a:rPr lang="en-AU" dirty="0" smtClean="0"/>
                  <a:t>L2 cache hit:				    </a:t>
                </a:r>
                <a14:m>
                  <m:oMath xmlns:m="http://schemas.openxmlformats.org/officeDocument/2006/math">
                    <m:r>
                      <a:rPr lang="en-AU" b="0" i="1" smtClean="0">
                        <a:latin typeface="Cambria Math"/>
                      </a:rPr>
                      <m:t>7.0</m:t>
                    </m:r>
                  </m:oMath>
                </a14:m>
                <a:r>
                  <a:rPr lang="en-AU" dirty="0" smtClean="0"/>
                  <a:t>ns</a:t>
                </a:r>
              </a:p>
              <a:p>
                <a:pPr lvl="1"/>
                <a:r>
                  <a:rPr lang="en-AU" dirty="0" smtClean="0"/>
                  <a:t>Main memory:			</a:t>
                </a:r>
                <a14:m>
                  <m:oMath xmlns:m="http://schemas.openxmlformats.org/officeDocument/2006/math">
                    <m:r>
                      <a:rPr lang="en-AU" b="0" i="0" dirty="0" smtClean="0">
                        <a:latin typeface="Cambria Math"/>
                      </a:rPr>
                      <m:t>   </m:t>
                    </m:r>
                    <m:sSup>
                      <m:sSupPr>
                        <m:ctrlPr>
                          <a:rPr lang="en-AU" i="1" dirty="0" smtClean="0">
                            <a:latin typeface="Cambria Math"/>
                          </a:rPr>
                        </m:ctrlPr>
                      </m:sSupPr>
                      <m:e>
                        <m:r>
                          <a:rPr lang="en-AU" b="0" i="1" dirty="0" smtClean="0">
                            <a:latin typeface="Cambria Math"/>
                          </a:rPr>
                          <m:t>10</m:t>
                        </m:r>
                      </m:e>
                      <m:sup>
                        <m:r>
                          <a:rPr lang="en-AU" b="0" i="1" dirty="0" smtClean="0">
                            <a:latin typeface="Cambria Math"/>
                          </a:rPr>
                          <m:t>2</m:t>
                        </m:r>
                      </m:sup>
                    </m:sSup>
                  </m:oMath>
                </a14:m>
                <a:r>
                  <a:rPr lang="en-AU" dirty="0" smtClean="0"/>
                  <a:t>ns</a:t>
                </a:r>
              </a:p>
              <a:p>
                <a:pPr lvl="1"/>
                <a:r>
                  <a:rPr lang="en-AU" dirty="0" smtClean="0"/>
                  <a:t>Disk seek:					</a:t>
                </a:r>
                <a14:m>
                  <m:oMath xmlns:m="http://schemas.openxmlformats.org/officeDocument/2006/math">
                    <m:sSup>
                      <m:sSupPr>
                        <m:ctrlPr>
                          <a:rPr lang="en-AU" b="0" i="1" smtClean="0">
                            <a:latin typeface="Cambria Math"/>
                          </a:rPr>
                        </m:ctrlPr>
                      </m:sSupPr>
                      <m:e>
                        <m:r>
                          <a:rPr lang="en-AU" b="0" i="1" smtClean="0">
                            <a:latin typeface="Cambria Math"/>
                          </a:rPr>
                          <m:t>   10</m:t>
                        </m:r>
                      </m:e>
                      <m:sup>
                        <m:r>
                          <a:rPr lang="en-AU" b="0" i="1" smtClean="0">
                            <a:latin typeface="Cambria Math"/>
                          </a:rPr>
                          <m:t>7</m:t>
                        </m:r>
                      </m:sup>
                    </m:sSup>
                  </m:oMath>
                </a14:m>
                <a:r>
                  <a:rPr lang="en-AU" dirty="0" smtClean="0"/>
                  <a:t>ns</a:t>
                </a:r>
              </a:p>
              <a:p>
                <a:endParaRPr lang="en-AU"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2154" t="-2326"/>
                </a:stretch>
              </a:blipFill>
            </p:spPr>
            <p:txBody>
              <a:bodyPr/>
              <a:lstStyle/>
              <a:p>
                <a:r>
                  <a:rPr lang="en-AU">
                    <a:noFill/>
                  </a:rPr>
                  <a:t> </a:t>
                </a:r>
              </a:p>
            </p:txBody>
          </p:sp>
        </mc:Fallback>
      </mc:AlternateContent>
    </p:spTree>
    <p:extLst>
      <p:ext uri="{BB962C8B-B14F-4D97-AF65-F5344CB8AC3E}">
        <p14:creationId xmlns:p14="http://schemas.microsoft.com/office/powerpoint/2010/main" val="184760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Memory access costs</a:t>
            </a:r>
            <a:endParaRPr lang="en-AU" dirty="0"/>
          </a:p>
        </p:txBody>
      </p:sp>
      <p:pic>
        <p:nvPicPr>
          <p:cNvPr id="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60475" y="3415427"/>
            <a:ext cx="3221038" cy="2003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10212" y="3821906"/>
            <a:ext cx="14001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75240" y="2458887"/>
            <a:ext cx="3002297" cy="523220"/>
          </a:xfrm>
          <a:prstGeom prst="rect">
            <a:avLst/>
          </a:prstGeom>
          <a:noFill/>
        </p:spPr>
        <p:txBody>
          <a:bodyPr wrap="none" rtlCol="0">
            <a:spAutoFit/>
          </a:bodyPr>
          <a:lstStyle/>
          <a:p>
            <a:r>
              <a:rPr lang="en-AU" sz="2800" dirty="0">
                <a:solidFill>
                  <a:srgbClr val="4C7688"/>
                </a:solidFill>
              </a:rPr>
              <a:t>Hash Table vs Array</a:t>
            </a:r>
          </a:p>
        </p:txBody>
      </p:sp>
    </p:spTree>
    <p:extLst>
      <p:ext uri="{BB962C8B-B14F-4D97-AF65-F5344CB8AC3E}">
        <p14:creationId xmlns:p14="http://schemas.microsoft.com/office/powerpoint/2010/main" val="1957624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Software Development Methodologies at Optiver</a:t>
            </a:r>
            <a:endParaRPr lang="en-AU" dirty="0"/>
          </a:p>
        </p:txBody>
      </p:sp>
      <p:sp>
        <p:nvSpPr>
          <p:cNvPr id="3" name="Content Placeholder 2"/>
          <p:cNvSpPr>
            <a:spLocks noGrp="1"/>
          </p:cNvSpPr>
          <p:nvPr>
            <p:ph idx="1"/>
          </p:nvPr>
        </p:nvSpPr>
        <p:spPr/>
        <p:txBody>
          <a:bodyPr/>
          <a:lstStyle/>
          <a:p>
            <a:r>
              <a:rPr lang="en-AU" dirty="0" smtClean="0"/>
              <a:t>Elements of</a:t>
            </a:r>
          </a:p>
          <a:p>
            <a:pPr lvl="1"/>
            <a:r>
              <a:rPr lang="en-AU" dirty="0" smtClean="0"/>
              <a:t>Agile</a:t>
            </a:r>
          </a:p>
          <a:p>
            <a:pPr lvl="1"/>
            <a:r>
              <a:rPr lang="en-AU" dirty="0" smtClean="0"/>
              <a:t>Scrum</a:t>
            </a:r>
          </a:p>
          <a:p>
            <a:pPr lvl="1"/>
            <a:r>
              <a:rPr lang="en-AU" dirty="0" smtClean="0"/>
              <a:t>Kanban</a:t>
            </a:r>
          </a:p>
          <a:p>
            <a:pPr lvl="1"/>
            <a:r>
              <a:rPr lang="en-AU" dirty="0" smtClean="0"/>
              <a:t>Extreme</a:t>
            </a:r>
          </a:p>
          <a:p>
            <a:pPr lvl="1"/>
            <a:r>
              <a:rPr lang="en-AU" dirty="0" smtClean="0"/>
              <a:t>Etc.</a:t>
            </a:r>
          </a:p>
          <a:p>
            <a:endParaRPr lang="en-AU" dirty="0" smtClean="0"/>
          </a:p>
          <a:p>
            <a:endParaRPr lang="en-AU" dirty="0"/>
          </a:p>
        </p:txBody>
      </p:sp>
    </p:spTree>
    <p:extLst>
      <p:ext uri="{BB962C8B-B14F-4D97-AF65-F5344CB8AC3E}">
        <p14:creationId xmlns:p14="http://schemas.microsoft.com/office/powerpoint/2010/main" val="217832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Large Scale Software Development</a:t>
            </a:r>
            <a:endParaRPr lang="en-AU" dirty="0"/>
          </a:p>
        </p:txBody>
      </p:sp>
      <p:sp>
        <p:nvSpPr>
          <p:cNvPr id="5" name="Subtitle 4"/>
          <p:cNvSpPr>
            <a:spLocks noGrp="1"/>
          </p:cNvSpPr>
          <p:nvPr>
            <p:ph type="subTitle" idx="1"/>
          </p:nvPr>
        </p:nvSpPr>
        <p:spPr/>
        <p:txBody>
          <a:bodyPr/>
          <a:lstStyle/>
          <a:p>
            <a:r>
              <a:rPr lang="en-AU" dirty="0" smtClean="0"/>
              <a:t>Theory vs Practice</a:t>
            </a:r>
            <a:endParaRPr lang="en-AU" dirty="0"/>
          </a:p>
        </p:txBody>
      </p:sp>
    </p:spTree>
    <p:extLst>
      <p:ext uri="{BB962C8B-B14F-4D97-AF65-F5344CB8AC3E}">
        <p14:creationId xmlns:p14="http://schemas.microsoft.com/office/powerpoint/2010/main" val="2490061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Theory: Have a Great Process</a:t>
            </a:r>
            <a:endParaRPr lang="en-AU" dirty="0"/>
          </a:p>
        </p:txBody>
      </p:sp>
      <p:sp>
        <p:nvSpPr>
          <p:cNvPr id="3" name="Content Placeholder 2"/>
          <p:cNvSpPr>
            <a:spLocks noGrp="1"/>
          </p:cNvSpPr>
          <p:nvPr>
            <p:ph idx="1"/>
          </p:nvPr>
        </p:nvSpPr>
        <p:spPr/>
        <p:txBody>
          <a:bodyPr>
            <a:normAutofit/>
          </a:bodyPr>
          <a:lstStyle/>
          <a:p>
            <a:r>
              <a:rPr lang="en-AU" dirty="0" smtClean="0"/>
              <a:t>Methodologies are like a tradesperson’s tools</a:t>
            </a:r>
          </a:p>
          <a:p>
            <a:r>
              <a:rPr lang="en-AU" dirty="0" smtClean="0"/>
              <a:t>Don’t leave home without them</a:t>
            </a:r>
          </a:p>
          <a:p>
            <a:r>
              <a:rPr lang="en-AU" dirty="0" smtClean="0"/>
              <a:t>But you can’t blindly rely on them</a:t>
            </a:r>
          </a:p>
          <a:p>
            <a:endParaRPr lang="en-AU" dirty="0"/>
          </a:p>
          <a:p>
            <a:r>
              <a:rPr lang="en-AU" dirty="0" smtClean="0"/>
              <a:t>Lesson: Delivery is what matters!</a:t>
            </a:r>
            <a:endParaRPr lang="en-AU" dirty="0"/>
          </a:p>
        </p:txBody>
      </p:sp>
    </p:spTree>
    <p:extLst>
      <p:ext uri="{BB962C8B-B14F-4D97-AF65-F5344CB8AC3E}">
        <p14:creationId xmlns:p14="http://schemas.microsoft.com/office/powerpoint/2010/main" val="115354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Whither Methodologies?</a:t>
            </a:r>
            <a:endParaRPr lang="en-AU" dirty="0"/>
          </a:p>
        </p:txBody>
      </p:sp>
      <p:sp>
        <p:nvSpPr>
          <p:cNvPr id="3" name="Content Placeholder 2"/>
          <p:cNvSpPr>
            <a:spLocks noGrp="1"/>
          </p:cNvSpPr>
          <p:nvPr>
            <p:ph idx="1"/>
          </p:nvPr>
        </p:nvSpPr>
        <p:spPr/>
        <p:txBody>
          <a:bodyPr/>
          <a:lstStyle/>
          <a:p>
            <a:r>
              <a:rPr lang="en-AU" dirty="0" smtClean="0"/>
              <a:t>Methodologies help us deal with:</a:t>
            </a:r>
          </a:p>
          <a:p>
            <a:pPr lvl="1"/>
            <a:r>
              <a:rPr lang="en-AU" dirty="0" smtClean="0"/>
              <a:t>Uncertainty</a:t>
            </a:r>
          </a:p>
          <a:p>
            <a:pPr lvl="1"/>
            <a:r>
              <a:rPr lang="en-AU" dirty="0" smtClean="0"/>
              <a:t>Change</a:t>
            </a:r>
          </a:p>
          <a:p>
            <a:pPr lvl="1"/>
            <a:r>
              <a:rPr lang="en-AU" dirty="0" smtClean="0"/>
              <a:t>Complexity</a:t>
            </a:r>
          </a:p>
          <a:p>
            <a:pPr lvl="1"/>
            <a:r>
              <a:rPr lang="en-AU" dirty="0" smtClean="0"/>
              <a:t>Scale</a:t>
            </a:r>
            <a:endParaRPr lang="en-AU" dirty="0"/>
          </a:p>
        </p:txBody>
      </p:sp>
    </p:spTree>
    <p:extLst>
      <p:ext uri="{BB962C8B-B14F-4D97-AF65-F5344CB8AC3E}">
        <p14:creationId xmlns:p14="http://schemas.microsoft.com/office/powerpoint/2010/main" val="4103411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Uncertainty</a:t>
            </a:r>
            <a:endParaRPr lang="en-AU" dirty="0"/>
          </a:p>
        </p:txBody>
      </p:sp>
      <p:sp>
        <p:nvSpPr>
          <p:cNvPr id="5" name="Content Placeholder 4"/>
          <p:cNvSpPr>
            <a:spLocks noGrp="1"/>
          </p:cNvSpPr>
          <p:nvPr>
            <p:ph idx="1"/>
          </p:nvPr>
        </p:nvSpPr>
        <p:spPr/>
        <p:txBody>
          <a:bodyPr>
            <a:normAutofit/>
          </a:bodyPr>
          <a:lstStyle/>
          <a:p>
            <a:r>
              <a:rPr lang="en-AU" dirty="0" smtClean="0"/>
              <a:t>Of success</a:t>
            </a:r>
          </a:p>
          <a:p>
            <a:r>
              <a:rPr lang="en-AU" dirty="0" smtClean="0"/>
              <a:t>Of details</a:t>
            </a:r>
          </a:p>
          <a:p>
            <a:endParaRPr lang="en-AU" dirty="0"/>
          </a:p>
          <a:p>
            <a:r>
              <a:rPr lang="en-AU" dirty="0" smtClean="0"/>
              <a:t>Lessons: </a:t>
            </a:r>
          </a:p>
          <a:p>
            <a:pPr lvl="1"/>
            <a:r>
              <a:rPr lang="en-AU" dirty="0" smtClean="0"/>
              <a:t>Don’t assume you know it all</a:t>
            </a:r>
          </a:p>
          <a:p>
            <a:pPr lvl="1"/>
            <a:r>
              <a:rPr lang="en-AU" dirty="0" smtClean="0"/>
              <a:t>You’ll write code twice, so plan to</a:t>
            </a:r>
          </a:p>
          <a:p>
            <a:endParaRPr lang="en-AU" dirty="0"/>
          </a:p>
        </p:txBody>
      </p:sp>
    </p:spTree>
    <p:extLst>
      <p:ext uri="{BB962C8B-B14F-4D97-AF65-F5344CB8AC3E}">
        <p14:creationId xmlns:p14="http://schemas.microsoft.com/office/powerpoint/2010/main" val="2631388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Change</a:t>
            </a:r>
            <a:endParaRPr lang="en-AU" dirty="0"/>
          </a:p>
        </p:txBody>
      </p:sp>
      <p:sp>
        <p:nvSpPr>
          <p:cNvPr id="3" name="Content Placeholder 2"/>
          <p:cNvSpPr>
            <a:spLocks noGrp="1"/>
          </p:cNvSpPr>
          <p:nvPr>
            <p:ph idx="1"/>
          </p:nvPr>
        </p:nvSpPr>
        <p:spPr/>
        <p:txBody>
          <a:bodyPr>
            <a:normAutofit fontScale="92500" lnSpcReduction="20000"/>
          </a:bodyPr>
          <a:lstStyle/>
          <a:p>
            <a:r>
              <a:rPr lang="en-AU" dirty="0" smtClean="0"/>
              <a:t>Requirements change</a:t>
            </a:r>
          </a:p>
          <a:p>
            <a:r>
              <a:rPr lang="en-AU" dirty="0" smtClean="0"/>
              <a:t>Our understanding changes</a:t>
            </a:r>
          </a:p>
          <a:p>
            <a:r>
              <a:rPr lang="en-AU" dirty="0" smtClean="0"/>
              <a:t>People change</a:t>
            </a:r>
          </a:p>
          <a:p>
            <a:r>
              <a:rPr lang="en-AU" dirty="0" smtClean="0"/>
              <a:t>Technology changes</a:t>
            </a:r>
          </a:p>
          <a:p>
            <a:endParaRPr lang="en-AU" dirty="0"/>
          </a:p>
          <a:p>
            <a:r>
              <a:rPr lang="en-AU" dirty="0" smtClean="0"/>
              <a:t>Lesson: Don’t be surprised. Expect change!</a:t>
            </a:r>
            <a:endParaRPr lang="en-AU" dirty="0"/>
          </a:p>
        </p:txBody>
      </p:sp>
    </p:spTree>
    <p:extLst>
      <p:ext uri="{BB962C8B-B14F-4D97-AF65-F5344CB8AC3E}">
        <p14:creationId xmlns:p14="http://schemas.microsoft.com/office/powerpoint/2010/main" val="64331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Complexity</a:t>
            </a:r>
            <a:endParaRPr lang="en-AU" dirty="0"/>
          </a:p>
        </p:txBody>
      </p:sp>
      <p:sp>
        <p:nvSpPr>
          <p:cNvPr id="3" name="Content Placeholder 2"/>
          <p:cNvSpPr>
            <a:spLocks noGrp="1"/>
          </p:cNvSpPr>
          <p:nvPr>
            <p:ph idx="1"/>
          </p:nvPr>
        </p:nvSpPr>
        <p:spPr/>
        <p:txBody>
          <a:bodyPr>
            <a:normAutofit fontScale="85000" lnSpcReduction="20000"/>
          </a:bodyPr>
          <a:lstStyle/>
          <a:p>
            <a:r>
              <a:rPr lang="en-AU" dirty="0" smtClean="0"/>
              <a:t>The 90/10 rule</a:t>
            </a:r>
          </a:p>
          <a:p>
            <a:r>
              <a:rPr lang="en-AU" dirty="0" smtClean="0"/>
              <a:t>The KISS principle</a:t>
            </a:r>
          </a:p>
          <a:p>
            <a:r>
              <a:rPr lang="en-AU" dirty="0" smtClean="0"/>
              <a:t>Complexity often becomes simple after you start</a:t>
            </a:r>
          </a:p>
          <a:p>
            <a:endParaRPr lang="en-AU" dirty="0" smtClean="0"/>
          </a:p>
          <a:p>
            <a:endParaRPr lang="en-AU" dirty="0"/>
          </a:p>
          <a:p>
            <a:r>
              <a:rPr lang="en-AU" dirty="0" smtClean="0"/>
              <a:t>Lesson: Be roughly right, rather than precisely wrong</a:t>
            </a:r>
          </a:p>
          <a:p>
            <a:endParaRPr lang="en-AU" dirty="0"/>
          </a:p>
        </p:txBody>
      </p:sp>
    </p:spTree>
    <p:extLst>
      <p:ext uri="{BB962C8B-B14F-4D97-AF65-F5344CB8AC3E}">
        <p14:creationId xmlns:p14="http://schemas.microsoft.com/office/powerpoint/2010/main" val="2519866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Scale</a:t>
            </a:r>
            <a:endParaRPr lang="en-AU"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62500" lnSpcReduction="20000"/>
              </a:bodyPr>
              <a:lstStyle/>
              <a:p>
                <a:r>
                  <a:rPr lang="en-AU" dirty="0" smtClean="0"/>
                  <a:t>Projects don’t scale linearly</a:t>
                </a:r>
              </a:p>
              <a:p>
                <a:r>
                  <a:rPr lang="en-AU" dirty="0" smtClean="0"/>
                  <a:t>A project that is</a:t>
                </a:r>
              </a:p>
              <a:p>
                <a:pPr lvl="1"/>
                <a:r>
                  <a:rPr lang="en-AU" dirty="0" smtClean="0"/>
                  <a:t>Too small for one person inefficiently uses that resource</a:t>
                </a:r>
              </a:p>
              <a:p>
                <a:pPr lvl="1"/>
                <a:r>
                  <a:rPr lang="en-AU" dirty="0" smtClean="0"/>
                  <a:t>Too big for one person adds overhead, reducing productivity</a:t>
                </a:r>
              </a:p>
              <a:p>
                <a:r>
                  <a:rPr lang="en-AU" dirty="0" smtClean="0"/>
                  <a:t>Interdependencies create problems</a:t>
                </a:r>
              </a:p>
              <a:p>
                <a:endParaRPr lang="en-AU" dirty="0" smtClean="0"/>
              </a:p>
              <a:p>
                <a:r>
                  <a:rPr lang="en-AU" dirty="0" smtClean="0"/>
                  <a:t>Lessons:</a:t>
                </a:r>
              </a:p>
              <a:p>
                <a:pPr lvl="1"/>
                <a:r>
                  <a:rPr lang="en-AU" dirty="0" smtClean="0"/>
                  <a:t>Create clear boundaries of responsibility</a:t>
                </a:r>
              </a:p>
              <a:p>
                <a:pPr lvl="1"/>
                <a:r>
                  <a:rPr lang="en-AU" dirty="0" smtClean="0"/>
                  <a:t>1+1 = </a:t>
                </a:r>
                <a14:m>
                  <m:oMath xmlns:m="http://schemas.openxmlformats.org/officeDocument/2006/math">
                    <m:rad>
                      <m:radPr>
                        <m:degHide m:val="on"/>
                        <m:ctrlPr>
                          <a:rPr lang="en-AU" b="0" i="1" smtClean="0">
                            <a:latin typeface="Cambria Math"/>
                          </a:rPr>
                        </m:ctrlPr>
                      </m:radPr>
                      <m:deg/>
                      <m:e>
                        <m:r>
                          <a:rPr lang="en-AU" b="0" i="1" smtClean="0">
                            <a:latin typeface="Cambria Math"/>
                          </a:rPr>
                          <m:t>2</m:t>
                        </m:r>
                      </m:e>
                    </m:rad>
                  </m:oMath>
                </a14:m>
                <a:endParaRPr lang="en-AU"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843" t="-2504"/>
                </a:stretch>
              </a:blipFill>
            </p:spPr>
            <p:txBody>
              <a:bodyPr/>
              <a:lstStyle/>
              <a:p>
                <a:r>
                  <a:rPr lang="en-AU">
                    <a:noFill/>
                  </a:rPr>
                  <a:t> </a:t>
                </a:r>
              </a:p>
            </p:txBody>
          </p:sp>
        </mc:Fallback>
      </mc:AlternateContent>
    </p:spTree>
    <p:extLst>
      <p:ext uri="{BB962C8B-B14F-4D97-AF65-F5344CB8AC3E}">
        <p14:creationId xmlns:p14="http://schemas.microsoft.com/office/powerpoint/2010/main" val="2269280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Some Tips and Hints</a:t>
            </a:r>
            <a:endParaRPr lang="en-AU" dirty="0"/>
          </a:p>
        </p:txBody>
      </p:sp>
      <p:sp>
        <p:nvSpPr>
          <p:cNvPr id="5" name="Subtitle 4"/>
          <p:cNvSpPr>
            <a:spLocks noGrp="1"/>
          </p:cNvSpPr>
          <p:nvPr>
            <p:ph type="subTitle" idx="1"/>
          </p:nvPr>
        </p:nvSpPr>
        <p:spPr/>
        <p:txBody>
          <a:bodyPr/>
          <a:lstStyle/>
          <a:p>
            <a:endParaRPr lang="en-AU"/>
          </a:p>
        </p:txBody>
      </p:sp>
    </p:spTree>
    <p:extLst>
      <p:ext uri="{BB962C8B-B14F-4D97-AF65-F5344CB8AC3E}">
        <p14:creationId xmlns:p14="http://schemas.microsoft.com/office/powerpoint/2010/main" val="2579681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Be Incremental</a:t>
            </a:r>
            <a:endParaRPr lang="en-AU" dirty="0"/>
          </a:p>
        </p:txBody>
      </p:sp>
      <p:sp>
        <p:nvSpPr>
          <p:cNvPr id="6" name="Content Placeholder 5"/>
          <p:cNvSpPr>
            <a:spLocks noGrp="1"/>
          </p:cNvSpPr>
          <p:nvPr>
            <p:ph sz="half" idx="2"/>
          </p:nvPr>
        </p:nvSpPr>
        <p:spPr/>
        <p:txBody>
          <a:bodyPr>
            <a:normAutofit/>
          </a:bodyPr>
          <a:lstStyle/>
          <a:p>
            <a:r>
              <a:rPr lang="en-AU" dirty="0" smtClean="0"/>
              <a:t>Deliver functionality not components</a:t>
            </a:r>
          </a:p>
          <a:p>
            <a:endParaRPr lang="en-AU" dirty="0"/>
          </a:p>
          <a:p>
            <a:r>
              <a:rPr lang="en-AU" dirty="0" smtClean="0"/>
              <a:t>Lesson: Keep it working</a:t>
            </a:r>
          </a:p>
        </p:txBody>
      </p:sp>
      <p:pic>
        <p:nvPicPr>
          <p:cNvPr id="7"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260475" y="3379902"/>
            <a:ext cx="3221038" cy="2074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8273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AU" dirty="0" smtClean="0"/>
              <a:t>Work with Great People</a:t>
            </a:r>
            <a:endParaRPr lang="en-AU" dirty="0"/>
          </a:p>
        </p:txBody>
      </p:sp>
      <p:sp>
        <p:nvSpPr>
          <p:cNvPr id="6" name="Content Placeholder 5"/>
          <p:cNvSpPr>
            <a:spLocks noGrp="1"/>
          </p:cNvSpPr>
          <p:nvPr>
            <p:ph idx="1"/>
          </p:nvPr>
        </p:nvSpPr>
        <p:spPr/>
        <p:txBody>
          <a:bodyPr>
            <a:normAutofit fontScale="85000" lnSpcReduction="10000"/>
          </a:bodyPr>
          <a:lstStyle/>
          <a:p>
            <a:pPr marL="0" indent="0">
              <a:buNone/>
            </a:pPr>
            <a:r>
              <a:rPr lang="en-US" i="1" dirty="0" smtClean="0"/>
              <a:t>A </a:t>
            </a:r>
            <a:r>
              <a:rPr lang="en-US" i="1" dirty="0"/>
              <a:t>study by Norm Augustine found that in a variety of </a:t>
            </a:r>
            <a:r>
              <a:rPr lang="en-US" i="1" dirty="0" smtClean="0"/>
              <a:t>professions—writing, football</a:t>
            </a:r>
            <a:r>
              <a:rPr lang="en-US" i="1" dirty="0"/>
              <a:t>, invention, police work, and other </a:t>
            </a:r>
            <a:r>
              <a:rPr lang="en-US" i="1" dirty="0" smtClean="0"/>
              <a:t>occupations—the top </a:t>
            </a:r>
            <a:r>
              <a:rPr lang="en-US" i="1" dirty="0"/>
              <a:t>20 percent of the people produced about 50 percent of the output, whether the output is touchdowns, patents, solved cases, or </a:t>
            </a:r>
            <a:r>
              <a:rPr lang="en-US" i="1" dirty="0" smtClean="0"/>
              <a:t>software.</a:t>
            </a:r>
          </a:p>
          <a:p>
            <a:pPr marL="0" indent="0" algn="r">
              <a:buNone/>
            </a:pPr>
            <a:r>
              <a:rPr lang="en-US" dirty="0" smtClean="0"/>
              <a:t>Steve McConnell, 2008</a:t>
            </a:r>
            <a:endParaRPr lang="en-AU" dirty="0"/>
          </a:p>
        </p:txBody>
      </p:sp>
    </p:spTree>
    <p:extLst>
      <p:ext uri="{BB962C8B-B14F-4D97-AF65-F5344CB8AC3E}">
        <p14:creationId xmlns:p14="http://schemas.microsoft.com/office/powerpoint/2010/main" val="3941933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Conclusion</a:t>
            </a:r>
            <a:endParaRPr lang="en-AU" dirty="0"/>
          </a:p>
        </p:txBody>
      </p:sp>
      <p:sp>
        <p:nvSpPr>
          <p:cNvPr id="3" name="Content Placeholder 2"/>
          <p:cNvSpPr>
            <a:spLocks noGrp="1"/>
          </p:cNvSpPr>
          <p:nvPr>
            <p:ph idx="1"/>
          </p:nvPr>
        </p:nvSpPr>
        <p:spPr/>
        <p:txBody>
          <a:bodyPr>
            <a:normAutofit fontScale="70000" lnSpcReduction="20000"/>
          </a:bodyPr>
          <a:lstStyle/>
          <a:p>
            <a:r>
              <a:rPr lang="en-AU" dirty="0" smtClean="0"/>
              <a:t>How to succeed:</a:t>
            </a:r>
          </a:p>
          <a:p>
            <a:pPr lvl="1"/>
            <a:r>
              <a:rPr lang="en-AU" dirty="0" smtClean="0"/>
              <a:t>Know your theory</a:t>
            </a:r>
          </a:p>
          <a:p>
            <a:pPr lvl="1"/>
            <a:r>
              <a:rPr lang="en-AU" dirty="0" smtClean="0"/>
              <a:t>Understand the why behind what you learn</a:t>
            </a:r>
          </a:p>
          <a:p>
            <a:pPr lvl="1"/>
            <a:r>
              <a:rPr lang="en-AU" dirty="0" smtClean="0"/>
              <a:t>Learn from experience</a:t>
            </a:r>
          </a:p>
          <a:p>
            <a:pPr lvl="1"/>
            <a:r>
              <a:rPr lang="en-AU" dirty="0" smtClean="0"/>
              <a:t>Don’t stop thinking (challenge everything)</a:t>
            </a:r>
          </a:p>
          <a:p>
            <a:pPr lvl="1"/>
            <a:endParaRPr lang="en-AU" dirty="0"/>
          </a:p>
          <a:p>
            <a:r>
              <a:rPr lang="en-AU" dirty="0" smtClean="0"/>
              <a:t>Common sense isn’t all that common</a:t>
            </a:r>
          </a:p>
          <a:p>
            <a:endParaRPr lang="en-AU" dirty="0"/>
          </a:p>
          <a:p>
            <a:r>
              <a:rPr lang="en-AU" dirty="0" smtClean="0"/>
              <a:t>The efficient markets hypothesis says that Optiver shouldn’t exist…</a:t>
            </a:r>
            <a:endParaRPr lang="en-AU" dirty="0"/>
          </a:p>
        </p:txBody>
      </p:sp>
    </p:spTree>
    <p:extLst>
      <p:ext uri="{BB962C8B-B14F-4D97-AF65-F5344CB8AC3E}">
        <p14:creationId xmlns:p14="http://schemas.microsoft.com/office/powerpoint/2010/main" val="2266375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A Little About Me</a:t>
            </a:r>
            <a:endParaRPr lang="en-AU" dirty="0"/>
          </a:p>
        </p:txBody>
      </p:sp>
      <p:sp>
        <p:nvSpPr>
          <p:cNvPr id="5" name="Content Placeholder 4"/>
          <p:cNvSpPr>
            <a:spLocks noGrp="1"/>
          </p:cNvSpPr>
          <p:nvPr>
            <p:ph sz="half" idx="1"/>
          </p:nvPr>
        </p:nvSpPr>
        <p:spPr/>
        <p:txBody>
          <a:bodyPr/>
          <a:lstStyle/>
          <a:p>
            <a:r>
              <a:rPr lang="en-AU" dirty="0" smtClean="0"/>
              <a:t>Software Developer</a:t>
            </a:r>
          </a:p>
          <a:p>
            <a:r>
              <a:rPr lang="en-AU" dirty="0" smtClean="0"/>
              <a:t>Computer Science PhD</a:t>
            </a:r>
          </a:p>
          <a:p>
            <a:r>
              <a:rPr lang="en-AU" dirty="0" smtClean="0"/>
              <a:t>15 years in financial services</a:t>
            </a:r>
          </a:p>
          <a:p>
            <a:endParaRPr lang="en-AU" dirty="0"/>
          </a:p>
        </p:txBody>
      </p:sp>
      <p:pic>
        <p:nvPicPr>
          <p:cNvPr id="7" name="Picture 2" descr="University of Sydney.sv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162550" y="3440906"/>
            <a:ext cx="209550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147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Life at Optiver</a:t>
            </a:r>
            <a:endParaRPr lang="en-AU" dirty="0"/>
          </a:p>
        </p:txBody>
      </p:sp>
      <p:pic>
        <p:nvPicPr>
          <p:cNvPr id="102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515748" y="2708275"/>
            <a:ext cx="2710492" cy="341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41963" t="6556" r="246" b="31392"/>
          <a:stretch/>
        </p:blipFill>
        <p:spPr bwMode="auto">
          <a:xfrm>
            <a:off x="4764376" y="2708275"/>
            <a:ext cx="2891847" cy="341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437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Graduates &amp; Interns</a:t>
            </a:r>
            <a:endParaRPr lang="en-AU"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60475" y="2806700"/>
            <a:ext cx="3221038" cy="3221038"/>
          </a:xfrm>
        </p:spPr>
      </p:pic>
      <p:sp>
        <p:nvSpPr>
          <p:cNvPr id="4" name="Content Placeholder 3"/>
          <p:cNvSpPr>
            <a:spLocks noGrp="1"/>
          </p:cNvSpPr>
          <p:nvPr>
            <p:ph sz="half" idx="2"/>
          </p:nvPr>
        </p:nvSpPr>
        <p:spPr/>
        <p:txBody>
          <a:bodyPr/>
          <a:lstStyle/>
          <a:p>
            <a:r>
              <a:rPr lang="en-AU" dirty="0" smtClean="0"/>
              <a:t>Software Developers</a:t>
            </a:r>
          </a:p>
          <a:p>
            <a:r>
              <a:rPr lang="en-AU" dirty="0" smtClean="0"/>
              <a:t>FPGA Developers</a:t>
            </a:r>
          </a:p>
          <a:p>
            <a:r>
              <a:rPr lang="en-AU" dirty="0" smtClean="0"/>
              <a:t>System Reliability Engineers</a:t>
            </a:r>
          </a:p>
          <a:p>
            <a:r>
              <a:rPr lang="en-AU" dirty="0" smtClean="0"/>
              <a:t>Traders</a:t>
            </a:r>
          </a:p>
          <a:p>
            <a:endParaRPr lang="en-AU" dirty="0"/>
          </a:p>
        </p:txBody>
      </p:sp>
    </p:spTree>
    <p:extLst>
      <p:ext uri="{BB962C8B-B14F-4D97-AF65-F5344CB8AC3E}">
        <p14:creationId xmlns:p14="http://schemas.microsoft.com/office/powerpoint/2010/main" val="4058056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Graduates &amp; Interns</a:t>
            </a:r>
            <a:endParaRPr lang="en-AU" dirty="0"/>
          </a:p>
        </p:txBody>
      </p:sp>
      <p:sp>
        <p:nvSpPr>
          <p:cNvPr id="5" name="Content Placeholder 4"/>
          <p:cNvSpPr>
            <a:spLocks noGrp="1"/>
          </p:cNvSpPr>
          <p:nvPr>
            <p:ph idx="1"/>
          </p:nvPr>
        </p:nvSpPr>
        <p:spPr/>
        <p:txBody>
          <a:bodyPr>
            <a:normAutofit fontScale="92500" lnSpcReduction="10000"/>
          </a:bodyPr>
          <a:lstStyle/>
          <a:p>
            <a:r>
              <a:rPr lang="en-AU" sz="2800" dirty="0" smtClean="0"/>
              <a:t>Visit </a:t>
            </a:r>
            <a:r>
              <a:rPr lang="en-AU" sz="2800" dirty="0" smtClean="0">
                <a:solidFill>
                  <a:schemeClr val="accent6">
                    <a:lumMod val="75000"/>
                  </a:schemeClr>
                </a:solidFill>
              </a:rPr>
              <a:t>www.optiver.com.au</a:t>
            </a:r>
          </a:p>
          <a:p>
            <a:endParaRPr lang="en-AU" sz="2800" dirty="0" smtClean="0"/>
          </a:p>
          <a:p>
            <a:r>
              <a:rPr lang="en-AU" sz="2800" dirty="0" smtClean="0"/>
              <a:t>Email us at </a:t>
            </a:r>
            <a:r>
              <a:rPr lang="en-AU" sz="2800" dirty="0" smtClean="0">
                <a:solidFill>
                  <a:schemeClr val="accent6">
                    <a:lumMod val="75000"/>
                  </a:schemeClr>
                </a:solidFill>
              </a:rPr>
              <a:t>careers@optiver.com.au</a:t>
            </a:r>
          </a:p>
          <a:p>
            <a:endParaRPr lang="en-AU" sz="2800" dirty="0" smtClean="0"/>
          </a:p>
          <a:p>
            <a:r>
              <a:rPr lang="en-AU" sz="2800" dirty="0" smtClean="0"/>
              <a:t>Sydney roles open to Australian citizens / permanent residents and New Zealand citizens</a:t>
            </a:r>
          </a:p>
          <a:p>
            <a:r>
              <a:rPr lang="en-AU" sz="2800" dirty="0" smtClean="0"/>
              <a:t>Shanghai roles open to Chinese citizens</a:t>
            </a:r>
            <a:endParaRPr lang="en-AU" sz="2800" dirty="0"/>
          </a:p>
        </p:txBody>
      </p:sp>
    </p:spTree>
    <p:extLst>
      <p:ext uri="{BB962C8B-B14F-4D97-AF65-F5344CB8AC3E}">
        <p14:creationId xmlns:p14="http://schemas.microsoft.com/office/powerpoint/2010/main" val="1176866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Questions?</a:t>
            </a:r>
            <a:endParaRPr lang="en-AU" dirty="0"/>
          </a:p>
        </p:txBody>
      </p:sp>
      <p:sp>
        <p:nvSpPr>
          <p:cNvPr id="5" name="Subtitle 4"/>
          <p:cNvSpPr>
            <a:spLocks noGrp="1"/>
          </p:cNvSpPr>
          <p:nvPr>
            <p:ph type="subTitle" idx="1"/>
          </p:nvPr>
        </p:nvSpPr>
        <p:spPr/>
        <p:txBody>
          <a:bodyPr/>
          <a:lstStyle/>
          <a:p>
            <a:endParaRPr lang="en-AU"/>
          </a:p>
        </p:txBody>
      </p:sp>
    </p:spTree>
    <p:extLst>
      <p:ext uri="{BB962C8B-B14F-4D97-AF65-F5344CB8AC3E}">
        <p14:creationId xmlns:p14="http://schemas.microsoft.com/office/powerpoint/2010/main" val="3448755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Little About Optiver</a:t>
            </a:r>
            <a:endParaRPr lang="en-AU"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4819" y="2717800"/>
            <a:ext cx="6063236" cy="3408363"/>
          </a:xfrm>
        </p:spPr>
      </p:pic>
    </p:spTree>
    <p:extLst>
      <p:ext uri="{BB962C8B-B14F-4D97-AF65-F5344CB8AC3E}">
        <p14:creationId xmlns:p14="http://schemas.microsoft.com/office/powerpoint/2010/main" val="1578218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Optiver Locations</a:t>
            </a:r>
            <a:endParaRPr lang="en-AU"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4819" y="2717800"/>
            <a:ext cx="6063236" cy="3408363"/>
          </a:xfrm>
        </p:spPr>
      </p:pic>
    </p:spTree>
    <p:extLst>
      <p:ext uri="{BB962C8B-B14F-4D97-AF65-F5344CB8AC3E}">
        <p14:creationId xmlns:p14="http://schemas.microsoft.com/office/powerpoint/2010/main" val="2747926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Market Making</a:t>
            </a:r>
            <a:endParaRPr lang="en-AU" dirty="0"/>
          </a:p>
        </p:txBody>
      </p:sp>
      <p:sp>
        <p:nvSpPr>
          <p:cNvPr id="9" name="Content Placeholder 8"/>
          <p:cNvSpPr>
            <a:spLocks noGrp="1"/>
          </p:cNvSpPr>
          <p:nvPr>
            <p:ph sz="half" idx="1"/>
          </p:nvPr>
        </p:nvSpPr>
        <p:spPr/>
        <p:txBody>
          <a:bodyPr>
            <a:normAutofit/>
          </a:bodyPr>
          <a:lstStyle/>
          <a:p>
            <a:r>
              <a:rPr lang="en-AU" dirty="0" smtClean="0"/>
              <a:t>Estimating the price of a product right </a:t>
            </a:r>
            <a:r>
              <a:rPr lang="en-AU" dirty="0" smtClean="0">
                <a:solidFill>
                  <a:schemeClr val="accent6">
                    <a:lumMod val="75000"/>
                  </a:schemeClr>
                </a:solidFill>
              </a:rPr>
              <a:t>now</a:t>
            </a:r>
            <a:r>
              <a:rPr lang="en-AU" dirty="0" smtClean="0"/>
              <a:t> instead of in the future</a:t>
            </a:r>
          </a:p>
          <a:p>
            <a:r>
              <a:rPr lang="en-AU" dirty="0" smtClean="0"/>
              <a:t>Make bids &amp; offers around our estimate</a:t>
            </a:r>
            <a:endParaRPr lang="en-AU" dirty="0"/>
          </a:p>
        </p:txBody>
      </p:sp>
      <p:pic>
        <p:nvPicPr>
          <p:cNvPr id="1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48200" y="2942028"/>
            <a:ext cx="3124200" cy="295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3115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Arbitrage Trading</a:t>
            </a:r>
            <a:endParaRPr lang="en-AU" dirty="0"/>
          </a:p>
        </p:txBody>
      </p:sp>
      <p:sp>
        <p:nvSpPr>
          <p:cNvPr id="3" name="Content Placeholder 2"/>
          <p:cNvSpPr>
            <a:spLocks noGrp="1"/>
          </p:cNvSpPr>
          <p:nvPr>
            <p:ph idx="1"/>
          </p:nvPr>
        </p:nvSpPr>
        <p:spPr/>
        <p:txBody>
          <a:bodyPr/>
          <a:lstStyle/>
          <a:p>
            <a:r>
              <a:rPr lang="en-AU" dirty="0" smtClean="0"/>
              <a:t>Quantifying the difference between the prices of related products</a:t>
            </a:r>
          </a:p>
          <a:p>
            <a:r>
              <a:rPr lang="en-AU" dirty="0" smtClean="0"/>
              <a:t>Low risk (small overnight positions)</a:t>
            </a:r>
          </a:p>
          <a:p>
            <a:r>
              <a:rPr lang="en-AU" dirty="0" smtClean="0"/>
              <a:t>Minimal capital requirements</a:t>
            </a:r>
          </a:p>
          <a:p>
            <a:r>
              <a:rPr lang="en-AU" dirty="0" smtClean="0"/>
              <a:t>Natural progression for our systems</a:t>
            </a:r>
            <a:endParaRPr lang="en-AU" dirty="0"/>
          </a:p>
        </p:txBody>
      </p:sp>
    </p:spTree>
    <p:extLst>
      <p:ext uri="{BB962C8B-B14F-4D97-AF65-F5344CB8AC3E}">
        <p14:creationId xmlns:p14="http://schemas.microsoft.com/office/powerpoint/2010/main" val="1593427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AU" dirty="0" smtClean="0"/>
              <a:t>Would you like to play a game?</a:t>
            </a:r>
            <a:endParaRPr lang="en-AU" dirty="0"/>
          </a:p>
        </p:txBody>
      </p:sp>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65596" y="2717800"/>
            <a:ext cx="2901682" cy="340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710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The Art of Market Making</a:t>
            </a:r>
            <a:endParaRPr lang="en-AU" dirty="0"/>
          </a:p>
        </p:txBody>
      </p:sp>
      <p:sp>
        <p:nvSpPr>
          <p:cNvPr id="3" name="Content Placeholder 2"/>
          <p:cNvSpPr>
            <a:spLocks noGrp="1"/>
          </p:cNvSpPr>
          <p:nvPr>
            <p:ph idx="1"/>
          </p:nvPr>
        </p:nvSpPr>
        <p:spPr/>
        <p:txBody>
          <a:bodyPr/>
          <a:lstStyle/>
          <a:p>
            <a:r>
              <a:rPr lang="en-AU" dirty="0" smtClean="0"/>
              <a:t>Being to first to market is critical</a:t>
            </a:r>
          </a:p>
          <a:p>
            <a:r>
              <a:rPr lang="en-AU" dirty="0" smtClean="0"/>
              <a:t>Having the best pricing</a:t>
            </a:r>
          </a:p>
          <a:p>
            <a:r>
              <a:rPr lang="en-AU" dirty="0" smtClean="0"/>
              <a:t>Smart trading decisions</a:t>
            </a:r>
          </a:p>
          <a:p>
            <a:endParaRPr lang="en-AU" dirty="0" smtClean="0"/>
          </a:p>
          <a:p>
            <a:endParaRPr lang="en-AU" dirty="0"/>
          </a:p>
        </p:txBody>
      </p:sp>
    </p:spTree>
    <p:extLst>
      <p:ext uri="{BB962C8B-B14F-4D97-AF65-F5344CB8AC3E}">
        <p14:creationId xmlns:p14="http://schemas.microsoft.com/office/powerpoint/2010/main" val="200457264"/>
      </p:ext>
    </p:extLst>
  </p:cSld>
  <p:clrMapOvr>
    <a:masterClrMapping/>
  </p:clrMapOvr>
</p:sld>
</file>

<file path=ppt/theme/theme1.xml><?xml version="1.0" encoding="utf-8"?>
<a:theme xmlns:a="http://schemas.openxmlformats.org/drawingml/2006/main" name="Blank Template New 2017 (with slide mast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ctog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ircui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hallenges Awa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 Template New 2017 (with slide masters)</Template>
  <TotalTime>1724</TotalTime>
  <Words>1405</Words>
  <Application>Microsoft Office PowerPoint</Application>
  <PresentationFormat>On-screen Show (4:3)</PresentationFormat>
  <Paragraphs>255</Paragraphs>
  <Slides>33</Slides>
  <Notes>14</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Blank Template New 2017 (with slide masters)</vt:lpstr>
      <vt:lpstr>Octogon</vt:lpstr>
      <vt:lpstr>Circuits</vt:lpstr>
      <vt:lpstr>Challenges Await</vt:lpstr>
      <vt:lpstr>PowerPoint Presentation</vt:lpstr>
      <vt:lpstr>Large Scale Software Development</vt:lpstr>
      <vt:lpstr>A Little About Me</vt:lpstr>
      <vt:lpstr>A Little About Optiver</vt:lpstr>
      <vt:lpstr>Optiver Locations</vt:lpstr>
      <vt:lpstr>Market Making</vt:lpstr>
      <vt:lpstr>Arbitrage Trading</vt:lpstr>
      <vt:lpstr>Would you like to play a game?</vt:lpstr>
      <vt:lpstr>The Art of Market Making</vt:lpstr>
      <vt:lpstr>Large Scale Software Development at Optiver</vt:lpstr>
      <vt:lpstr>Outline</vt:lpstr>
      <vt:lpstr>What do we Develop?</vt:lpstr>
      <vt:lpstr>Software Development</vt:lpstr>
      <vt:lpstr>Algorithmic Complexity</vt:lpstr>
      <vt:lpstr>Generalising Assumption 1</vt:lpstr>
      <vt:lpstr>Generalising Assumption 2</vt:lpstr>
      <vt:lpstr>Generalising Assumption 3</vt:lpstr>
      <vt:lpstr>Memory access costs</vt:lpstr>
      <vt:lpstr>Software Development Methodologies at Optiver</vt:lpstr>
      <vt:lpstr>Theory: Have a Great Process</vt:lpstr>
      <vt:lpstr>Whither Methodologies?</vt:lpstr>
      <vt:lpstr>Uncertainty</vt:lpstr>
      <vt:lpstr>Change</vt:lpstr>
      <vt:lpstr>Complexity</vt:lpstr>
      <vt:lpstr>Scale</vt:lpstr>
      <vt:lpstr>Some Tips and Hints</vt:lpstr>
      <vt:lpstr>Be Incremental</vt:lpstr>
      <vt:lpstr>Work with Great People</vt:lpstr>
      <vt:lpstr>In Conclusion</vt:lpstr>
      <vt:lpstr>Life at Optiver</vt:lpstr>
      <vt:lpstr>Graduates &amp; Interns</vt:lpstr>
      <vt:lpstr>Graduates &amp; Interns</vt:lpstr>
      <vt:lpstr>Questions?</vt:lpstr>
    </vt:vector>
  </TitlesOfParts>
  <Company>Optiver Pty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Saunders</dc:creator>
  <cp:lastModifiedBy>Gregory Saunders</cp:lastModifiedBy>
  <cp:revision>33</cp:revision>
  <cp:lastPrinted>2016-05-09T05:06:15Z</cp:lastPrinted>
  <dcterms:created xsi:type="dcterms:W3CDTF">2018-02-19T00:08:12Z</dcterms:created>
  <dcterms:modified xsi:type="dcterms:W3CDTF">2018-02-26T21:58:58Z</dcterms:modified>
</cp:coreProperties>
</file>