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5" r:id="rId3"/>
  </p:sldMasterIdLst>
  <p:notesMasterIdLst>
    <p:notesMasterId r:id="rId96"/>
  </p:notesMasterIdLst>
  <p:handoutMasterIdLst>
    <p:handoutMasterId r:id="rId97"/>
  </p:handoutMasterIdLst>
  <p:sldIdLst>
    <p:sldId id="752" r:id="rId4"/>
    <p:sldId id="403" r:id="rId5"/>
    <p:sldId id="637" r:id="rId6"/>
    <p:sldId id="648" r:id="rId7"/>
    <p:sldId id="653" r:id="rId8"/>
    <p:sldId id="638" r:id="rId9"/>
    <p:sldId id="639" r:id="rId10"/>
    <p:sldId id="642" r:id="rId11"/>
    <p:sldId id="643" r:id="rId12"/>
    <p:sldId id="644" r:id="rId13"/>
    <p:sldId id="645" r:id="rId14"/>
    <p:sldId id="646" r:id="rId15"/>
    <p:sldId id="770" r:id="rId16"/>
    <p:sldId id="620" r:id="rId17"/>
    <p:sldId id="654" r:id="rId18"/>
    <p:sldId id="666" r:id="rId19"/>
    <p:sldId id="667" r:id="rId20"/>
    <p:sldId id="668" r:id="rId21"/>
    <p:sldId id="669" r:id="rId22"/>
    <p:sldId id="670" r:id="rId23"/>
    <p:sldId id="671" r:id="rId24"/>
    <p:sldId id="673" r:id="rId25"/>
    <p:sldId id="674" r:id="rId26"/>
    <p:sldId id="675" r:id="rId27"/>
    <p:sldId id="672" r:id="rId28"/>
    <p:sldId id="676" r:id="rId29"/>
    <p:sldId id="681" r:id="rId30"/>
    <p:sldId id="682" r:id="rId31"/>
    <p:sldId id="677" r:id="rId32"/>
    <p:sldId id="683" r:id="rId33"/>
    <p:sldId id="705" r:id="rId34"/>
    <p:sldId id="706" r:id="rId35"/>
    <p:sldId id="678" r:id="rId36"/>
    <p:sldId id="690" r:id="rId37"/>
    <p:sldId id="686" r:id="rId38"/>
    <p:sldId id="695" r:id="rId39"/>
    <p:sldId id="696" r:id="rId40"/>
    <p:sldId id="704" r:id="rId41"/>
    <p:sldId id="710" r:id="rId42"/>
    <p:sldId id="711" r:id="rId43"/>
    <p:sldId id="717" r:id="rId44"/>
    <p:sldId id="771" r:id="rId45"/>
    <p:sldId id="773" r:id="rId46"/>
    <p:sldId id="774" r:id="rId47"/>
    <p:sldId id="775" r:id="rId48"/>
    <p:sldId id="776" r:id="rId49"/>
    <p:sldId id="777" r:id="rId50"/>
    <p:sldId id="778" r:id="rId51"/>
    <p:sldId id="779" r:id="rId52"/>
    <p:sldId id="780" r:id="rId53"/>
    <p:sldId id="781" r:id="rId54"/>
    <p:sldId id="782" r:id="rId55"/>
    <p:sldId id="783" r:id="rId56"/>
    <p:sldId id="784" r:id="rId57"/>
    <p:sldId id="785" r:id="rId58"/>
    <p:sldId id="786" r:id="rId59"/>
    <p:sldId id="787" r:id="rId60"/>
    <p:sldId id="788" r:id="rId61"/>
    <p:sldId id="789" r:id="rId62"/>
    <p:sldId id="790" r:id="rId63"/>
    <p:sldId id="791" r:id="rId64"/>
    <p:sldId id="792" r:id="rId65"/>
    <p:sldId id="793" r:id="rId66"/>
    <p:sldId id="794" r:id="rId67"/>
    <p:sldId id="795" r:id="rId68"/>
    <p:sldId id="796" r:id="rId69"/>
    <p:sldId id="797" r:id="rId70"/>
    <p:sldId id="798" r:id="rId71"/>
    <p:sldId id="799" r:id="rId72"/>
    <p:sldId id="800" r:id="rId73"/>
    <p:sldId id="801" r:id="rId74"/>
    <p:sldId id="802" r:id="rId75"/>
    <p:sldId id="803" r:id="rId76"/>
    <p:sldId id="804" r:id="rId77"/>
    <p:sldId id="805" r:id="rId78"/>
    <p:sldId id="806" r:id="rId79"/>
    <p:sldId id="807" r:id="rId80"/>
    <p:sldId id="808" r:id="rId81"/>
    <p:sldId id="809" r:id="rId82"/>
    <p:sldId id="712" r:id="rId83"/>
    <p:sldId id="713" r:id="rId84"/>
    <p:sldId id="714" r:id="rId85"/>
    <p:sldId id="715" r:id="rId86"/>
    <p:sldId id="716" r:id="rId87"/>
    <p:sldId id="687" r:id="rId88"/>
    <p:sldId id="688" r:id="rId89"/>
    <p:sldId id="689" r:id="rId90"/>
    <p:sldId id="772" r:id="rId91"/>
    <p:sldId id="816" r:id="rId92"/>
    <p:sldId id="722" r:id="rId93"/>
    <p:sldId id="430" r:id="rId94"/>
    <p:sldId id="283" r:id="rId9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79">
          <p15:clr>
            <a:srgbClr val="A4A3A4"/>
          </p15:clr>
        </p15:guide>
        <p15:guide id="2" pos="52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89588" autoAdjust="0"/>
  </p:normalViewPr>
  <p:slideViewPr>
    <p:cSldViewPr snapToGrid="0">
      <p:cViewPr varScale="1">
        <p:scale>
          <a:sx n="104" d="100"/>
          <a:sy n="104" d="100"/>
        </p:scale>
        <p:origin x="-1824" y="-96"/>
      </p:cViewPr>
      <p:guideLst>
        <p:guide orient="horz" pos="679"/>
        <p:guide pos="521"/>
      </p:guideLst>
    </p:cSldViewPr>
  </p:slideViewPr>
  <p:outlineViewPr>
    <p:cViewPr>
      <p:scale>
        <a:sx n="33" d="100"/>
        <a:sy n="33" d="100"/>
      </p:scale>
      <p:origin x="0" y="393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97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-8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Helvetica" pitchFamily="-8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-8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D40DD70-4AEF-4C5F-B083-A8EE080671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32844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-8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Helvetica" pitchFamily="-8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-8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87DDE8A-E107-4A12-933B-58CEB5FCE1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63859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defRPr/>
            </a:pPr>
            <a:fld id="{4FF02F54-5AFA-497D-9627-94E35C82AD84}" type="slidenum">
              <a:rPr lang="en-US" altLang="en-US" sz="1200" smtClean="0"/>
              <a:pPr>
                <a:defRPr/>
              </a:pPr>
              <a:t>1</a:t>
            </a:fld>
            <a:endParaRPr lang="en-US" altLang="en-US" sz="120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847741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482"/>
            <a:fld id="{F1C54646-0D07-4FF9-A023-B10353C3EDA1}" type="slidenum">
              <a:rPr lang="en-GB" smtClean="0"/>
              <a:pPr defTabSz="911482"/>
              <a:t>3</a:t>
            </a:fld>
            <a:endParaRPr lang="en-GB" smtClean="0"/>
          </a:p>
        </p:txBody>
      </p:sp>
      <p:sp>
        <p:nvSpPr>
          <p:cNvPr id="126979" name="Text Box 1"/>
          <p:cNvSpPr txBox="1">
            <a:spLocks noChangeArrowheads="1"/>
          </p:cNvSpPr>
          <p:nvPr/>
        </p:nvSpPr>
        <p:spPr bwMode="auto">
          <a:xfrm>
            <a:off x="1143000" y="686405"/>
            <a:ext cx="4567536" cy="34274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28" tIns="45713" rIns="91428" bIns="45713" anchor="ctr"/>
          <a:lstStyle/>
          <a:p>
            <a:endParaRPr lang="en-US"/>
          </a:p>
        </p:txBody>
      </p:sp>
      <p:sp>
        <p:nvSpPr>
          <p:cNvPr id="126980" name="Rectangle 2"/>
          <p:cNvSpPr>
            <a:spLocks noGrp="1" noChangeArrowheads="1"/>
          </p:cNvSpPr>
          <p:nvPr>
            <p:ph type="body"/>
          </p:nvPr>
        </p:nvSpPr>
        <p:spPr>
          <a:xfrm>
            <a:off x="686098" y="4343704"/>
            <a:ext cx="5479852" cy="411389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24597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482"/>
            <a:fld id="{FDAF59DD-CBD8-4A55-A5D6-1BA11FFBBA18}" type="slidenum">
              <a:rPr lang="en-GB" smtClean="0"/>
              <a:pPr defTabSz="911482"/>
              <a:t>6</a:t>
            </a:fld>
            <a:endParaRPr lang="en-GB" smtClean="0"/>
          </a:p>
        </p:txBody>
      </p:sp>
      <p:sp>
        <p:nvSpPr>
          <p:cNvPr id="128003" name="Text Box 1"/>
          <p:cNvSpPr txBox="1">
            <a:spLocks noChangeArrowheads="1"/>
          </p:cNvSpPr>
          <p:nvPr/>
        </p:nvSpPr>
        <p:spPr bwMode="auto">
          <a:xfrm>
            <a:off x="1143000" y="686405"/>
            <a:ext cx="4567536" cy="34274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28" tIns="45713" rIns="91428" bIns="45713" anchor="ctr"/>
          <a:lstStyle/>
          <a:p>
            <a:endParaRPr lang="en-US"/>
          </a:p>
        </p:txBody>
      </p:sp>
      <p:sp>
        <p:nvSpPr>
          <p:cNvPr id="128004" name="Rectangle 2"/>
          <p:cNvSpPr>
            <a:spLocks noGrp="1" noChangeArrowheads="1"/>
          </p:cNvSpPr>
          <p:nvPr>
            <p:ph type="body"/>
          </p:nvPr>
        </p:nvSpPr>
        <p:spPr>
          <a:xfrm>
            <a:off x="686098" y="4343704"/>
            <a:ext cx="5479852" cy="411389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1113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482"/>
            <a:fld id="{0771FB76-BA5D-4D25-9F77-45C123F57537}" type="slidenum">
              <a:rPr lang="en-GB" smtClean="0">
                <a:solidFill>
                  <a:prstClr val="black"/>
                </a:solidFill>
              </a:rPr>
              <a:pPr defTabSz="911482"/>
              <a:t>23</a:t>
            </a:fld>
            <a:endParaRPr lang="en-GB" smtClean="0">
              <a:solidFill>
                <a:prstClr val="black"/>
              </a:solidFill>
            </a:endParaRPr>
          </a:p>
        </p:txBody>
      </p:sp>
      <p:sp>
        <p:nvSpPr>
          <p:cNvPr id="133123" name="Text Box 1"/>
          <p:cNvSpPr txBox="1">
            <a:spLocks noChangeArrowheads="1"/>
          </p:cNvSpPr>
          <p:nvPr/>
        </p:nvSpPr>
        <p:spPr bwMode="auto">
          <a:xfrm>
            <a:off x="1143000" y="686405"/>
            <a:ext cx="4567536" cy="34274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28" tIns="45713" rIns="91428" bIns="45713" anchor="ctr"/>
          <a:lstStyle/>
          <a:p>
            <a:pPr defTabSz="86493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00" b="1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3124" name="Rectangle 2"/>
          <p:cNvSpPr>
            <a:spLocks noGrp="1" noChangeArrowheads="1"/>
          </p:cNvSpPr>
          <p:nvPr>
            <p:ph type="body"/>
          </p:nvPr>
        </p:nvSpPr>
        <p:spPr>
          <a:xfrm>
            <a:off x="686098" y="4343704"/>
            <a:ext cx="5479852" cy="411389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22777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87330-B222-2243-8EF1-4C8A9E10AC5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11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482"/>
            <a:fld id="{36E6405B-F78F-46B5-B6E5-1E5B5CD19155}" type="slidenum">
              <a:rPr lang="en-GB" smtClean="0"/>
              <a:pPr defTabSz="911482"/>
              <a:t>41</a:t>
            </a:fld>
            <a:endParaRPr lang="en-GB" smtClean="0"/>
          </a:p>
        </p:txBody>
      </p:sp>
      <p:sp>
        <p:nvSpPr>
          <p:cNvPr id="139267" name="Text Box 1"/>
          <p:cNvSpPr txBox="1">
            <a:spLocks noChangeArrowheads="1"/>
          </p:cNvSpPr>
          <p:nvPr/>
        </p:nvSpPr>
        <p:spPr bwMode="auto">
          <a:xfrm>
            <a:off x="1143000" y="686405"/>
            <a:ext cx="4567536" cy="34274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28" tIns="45713" rIns="91428" bIns="45713" anchor="ctr"/>
          <a:lstStyle/>
          <a:p>
            <a:endParaRPr lang="en-US"/>
          </a:p>
        </p:txBody>
      </p:sp>
      <p:sp>
        <p:nvSpPr>
          <p:cNvPr id="139268" name="Rectangle 2"/>
          <p:cNvSpPr>
            <a:spLocks noGrp="1" noChangeArrowheads="1"/>
          </p:cNvSpPr>
          <p:nvPr>
            <p:ph type="body"/>
          </p:nvPr>
        </p:nvSpPr>
        <p:spPr>
          <a:xfrm>
            <a:off x="686098" y="4343704"/>
            <a:ext cx="5479852" cy="411389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93690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-128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Footer Placeholder 3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862263" y="5780088"/>
            <a:ext cx="344805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>
                <a:solidFill>
                  <a:srgbClr val="578963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96063" y="6218238"/>
            <a:ext cx="1905000" cy="457200"/>
          </a:xfrm>
        </p:spPr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fld id="{8C226A90-EF26-4614-A2B0-CC0F6A4ABF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740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BFEBC6-FE32-4330-82D3-E9F9C76889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8886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6250" y="117475"/>
            <a:ext cx="2019300" cy="5880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350" y="117475"/>
            <a:ext cx="5905500" cy="5880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08581-19EA-4A3C-8A46-F39A52095B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1882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85E98-D78D-4C71-A77A-05FE7E592F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2925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8CA79-2E26-429C-94A5-C714DD68EB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956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4388" y="1093788"/>
            <a:ext cx="3754437" cy="4903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1225" y="1093788"/>
            <a:ext cx="3754438" cy="4903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CF6A6-C54B-40FB-A310-71089C4241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0323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3BF2E-DF28-4636-9C0D-C102189E74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2372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48EBB-7B1D-41E2-9F91-F264A22746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935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D81DC-36D7-40A7-9B57-54647602C8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810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F5341-029E-4C55-809E-EBD3029535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9966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5F544-90D5-4C6A-AFD6-1C50CF4E9F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1468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DDDD"/>
            </a:gs>
            <a:gs pos="100000">
              <a:srgbClr val="F8F8F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4388" y="1093788"/>
            <a:ext cx="7661275" cy="490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3F4BAF03-9393-4406-9070-941B454CB5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4479983" y="6613525"/>
            <a:ext cx="44755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 dirty="0" smtClean="0">
                <a:solidFill>
                  <a:schemeClr val="tx2"/>
                </a:solidFill>
              </a:rPr>
              <a:t>5.</a:t>
            </a:r>
            <a:fld id="{C6DA33C0-A20D-476F-8068-B2DCC6439E89}" type="slidenum">
              <a:rPr lang="en-US" altLang="en-US" sz="1000" b="1" smtClean="0">
                <a:solidFill>
                  <a:schemeClr val="tx2"/>
                </a:solidFill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000" b="1" dirty="0" smtClean="0">
              <a:solidFill>
                <a:schemeClr val="tx2"/>
              </a:solidFill>
            </a:endParaRP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68350" y="117475"/>
            <a:ext cx="807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Freeform 8"/>
          <p:cNvSpPr>
            <a:spLocks/>
          </p:cNvSpPr>
          <p:nvPr/>
        </p:nvSpPr>
        <p:spPr bwMode="auto">
          <a:xfrm>
            <a:off x="8916988" y="5445125"/>
            <a:ext cx="227012" cy="47625"/>
          </a:xfrm>
          <a:custGeom>
            <a:avLst/>
            <a:gdLst>
              <a:gd name="T0" fmla="*/ 0 w 285"/>
              <a:gd name="T1" fmla="*/ 2147483647 h 61"/>
              <a:gd name="T2" fmla="*/ 2147483647 w 285"/>
              <a:gd name="T3" fmla="*/ 2147483647 h 61"/>
              <a:gd name="T4" fmla="*/ 2147483647 w 285"/>
              <a:gd name="T5" fmla="*/ 2147483647 h 61"/>
              <a:gd name="T6" fmla="*/ 2147483647 w 285"/>
              <a:gd name="T7" fmla="*/ 2147483647 h 61"/>
              <a:gd name="T8" fmla="*/ 2147483647 w 285"/>
              <a:gd name="T9" fmla="*/ 2147483647 h 61"/>
              <a:gd name="T10" fmla="*/ 2147483647 w 285"/>
              <a:gd name="T11" fmla="*/ 2147483647 h 61"/>
              <a:gd name="T12" fmla="*/ 2147483647 w 285"/>
              <a:gd name="T13" fmla="*/ 2147483647 h 61"/>
              <a:gd name="T14" fmla="*/ 2147483647 w 285"/>
              <a:gd name="T15" fmla="*/ 2147483647 h 61"/>
              <a:gd name="T16" fmla="*/ 2147483647 w 285"/>
              <a:gd name="T17" fmla="*/ 0 h 61"/>
              <a:gd name="T18" fmla="*/ 2147483647 w 285"/>
              <a:gd name="T19" fmla="*/ 0 h 61"/>
              <a:gd name="T20" fmla="*/ 2147483647 w 285"/>
              <a:gd name="T21" fmla="*/ 0 h 61"/>
              <a:gd name="T22" fmla="*/ 2147483647 w 285"/>
              <a:gd name="T23" fmla="*/ 0 h 61"/>
              <a:gd name="T24" fmla="*/ 2147483647 w 285"/>
              <a:gd name="T25" fmla="*/ 2147483647 h 61"/>
              <a:gd name="T26" fmla="*/ 2147483647 w 285"/>
              <a:gd name="T27" fmla="*/ 2147483647 h 61"/>
              <a:gd name="T28" fmla="*/ 2147483647 w 285"/>
              <a:gd name="T29" fmla="*/ 2147483647 h 61"/>
              <a:gd name="T30" fmla="*/ 2147483647 w 285"/>
              <a:gd name="T31" fmla="*/ 2147483647 h 61"/>
              <a:gd name="T32" fmla="*/ 2147483647 w 285"/>
              <a:gd name="T33" fmla="*/ 2147483647 h 61"/>
              <a:gd name="T34" fmla="*/ 2147483647 w 285"/>
              <a:gd name="T35" fmla="*/ 2147483647 h 61"/>
              <a:gd name="T36" fmla="*/ 2147483647 w 285"/>
              <a:gd name="T37" fmla="*/ 2147483647 h 61"/>
              <a:gd name="T38" fmla="*/ 2147483647 w 285"/>
              <a:gd name="T39" fmla="*/ 2147483647 h 61"/>
              <a:gd name="T40" fmla="*/ 2147483647 w 285"/>
              <a:gd name="T41" fmla="*/ 2147483647 h 61"/>
              <a:gd name="T42" fmla="*/ 2147483647 w 285"/>
              <a:gd name="T43" fmla="*/ 2147483647 h 61"/>
              <a:gd name="T44" fmla="*/ 2147483647 w 285"/>
              <a:gd name="T45" fmla="*/ 2147483647 h 61"/>
              <a:gd name="T46" fmla="*/ 2147483647 w 285"/>
              <a:gd name="T47" fmla="*/ 2147483647 h 61"/>
              <a:gd name="T48" fmla="*/ 2147483647 w 285"/>
              <a:gd name="T49" fmla="*/ 2147483647 h 61"/>
              <a:gd name="T50" fmla="*/ 2147483647 w 285"/>
              <a:gd name="T51" fmla="*/ 2147483647 h 61"/>
              <a:gd name="T52" fmla="*/ 2147483647 w 285"/>
              <a:gd name="T53" fmla="*/ 2147483647 h 61"/>
              <a:gd name="T54" fmla="*/ 2147483647 w 285"/>
              <a:gd name="T55" fmla="*/ 2147483647 h 61"/>
              <a:gd name="T56" fmla="*/ 2147483647 w 285"/>
              <a:gd name="T57" fmla="*/ 2147483647 h 61"/>
              <a:gd name="T58" fmla="*/ 2147483647 w 285"/>
              <a:gd name="T59" fmla="*/ 2147483647 h 61"/>
              <a:gd name="T60" fmla="*/ 2147483647 w 285"/>
              <a:gd name="T61" fmla="*/ 2147483647 h 61"/>
              <a:gd name="T62" fmla="*/ 2147483647 w 285"/>
              <a:gd name="T63" fmla="*/ 2147483647 h 61"/>
              <a:gd name="T64" fmla="*/ 2147483647 w 285"/>
              <a:gd name="T65" fmla="*/ 2147483647 h 61"/>
              <a:gd name="T66" fmla="*/ 2147483647 w 285"/>
              <a:gd name="T67" fmla="*/ 2147483647 h 61"/>
              <a:gd name="T68" fmla="*/ 2147483647 w 285"/>
              <a:gd name="T69" fmla="*/ 2147483647 h 61"/>
              <a:gd name="T70" fmla="*/ 2147483647 w 285"/>
              <a:gd name="T71" fmla="*/ 2147483647 h 61"/>
              <a:gd name="T72" fmla="*/ 2147483647 w 285"/>
              <a:gd name="T73" fmla="*/ 2147483647 h 61"/>
              <a:gd name="T74" fmla="*/ 2147483647 w 285"/>
              <a:gd name="T75" fmla="*/ 2147483647 h 61"/>
              <a:gd name="T76" fmla="*/ 2147483647 w 285"/>
              <a:gd name="T77" fmla="*/ 2147483647 h 61"/>
              <a:gd name="T78" fmla="*/ 2147483647 w 285"/>
              <a:gd name="T79" fmla="*/ 2147483647 h 61"/>
              <a:gd name="T80" fmla="*/ 2147483647 w 285"/>
              <a:gd name="T81" fmla="*/ 2147483647 h 61"/>
              <a:gd name="T82" fmla="*/ 2147483647 w 285"/>
              <a:gd name="T83" fmla="*/ 2147483647 h 61"/>
              <a:gd name="T84" fmla="*/ 2147483647 w 285"/>
              <a:gd name="T85" fmla="*/ 2147483647 h 61"/>
              <a:gd name="T86" fmla="*/ 2147483647 w 285"/>
              <a:gd name="T87" fmla="*/ 2147483647 h 6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85" h="61">
                <a:moveTo>
                  <a:pt x="2" y="61"/>
                </a:moveTo>
                <a:lnTo>
                  <a:pt x="0" y="59"/>
                </a:lnTo>
                <a:lnTo>
                  <a:pt x="0" y="55"/>
                </a:lnTo>
                <a:lnTo>
                  <a:pt x="2" y="48"/>
                </a:lnTo>
                <a:lnTo>
                  <a:pt x="5" y="40"/>
                </a:lnTo>
                <a:lnTo>
                  <a:pt x="9" y="34"/>
                </a:lnTo>
                <a:lnTo>
                  <a:pt x="13" y="31"/>
                </a:lnTo>
                <a:lnTo>
                  <a:pt x="17" y="25"/>
                </a:lnTo>
                <a:lnTo>
                  <a:pt x="24" y="21"/>
                </a:lnTo>
                <a:lnTo>
                  <a:pt x="30" y="17"/>
                </a:lnTo>
                <a:lnTo>
                  <a:pt x="40" y="13"/>
                </a:lnTo>
                <a:lnTo>
                  <a:pt x="45" y="10"/>
                </a:lnTo>
                <a:lnTo>
                  <a:pt x="51" y="8"/>
                </a:lnTo>
                <a:lnTo>
                  <a:pt x="57" y="6"/>
                </a:lnTo>
                <a:lnTo>
                  <a:pt x="64" y="6"/>
                </a:lnTo>
                <a:lnTo>
                  <a:pt x="70" y="2"/>
                </a:lnTo>
                <a:lnTo>
                  <a:pt x="78" y="2"/>
                </a:lnTo>
                <a:lnTo>
                  <a:pt x="85" y="0"/>
                </a:lnTo>
                <a:lnTo>
                  <a:pt x="93" y="0"/>
                </a:lnTo>
                <a:lnTo>
                  <a:pt x="100" y="0"/>
                </a:lnTo>
                <a:lnTo>
                  <a:pt x="110" y="0"/>
                </a:lnTo>
                <a:lnTo>
                  <a:pt x="118" y="0"/>
                </a:lnTo>
                <a:lnTo>
                  <a:pt x="129" y="0"/>
                </a:lnTo>
                <a:lnTo>
                  <a:pt x="137" y="0"/>
                </a:lnTo>
                <a:lnTo>
                  <a:pt x="146" y="2"/>
                </a:lnTo>
                <a:lnTo>
                  <a:pt x="154" y="2"/>
                </a:lnTo>
                <a:lnTo>
                  <a:pt x="163" y="4"/>
                </a:lnTo>
                <a:lnTo>
                  <a:pt x="173" y="6"/>
                </a:lnTo>
                <a:lnTo>
                  <a:pt x="182" y="8"/>
                </a:lnTo>
                <a:lnTo>
                  <a:pt x="192" y="8"/>
                </a:lnTo>
                <a:lnTo>
                  <a:pt x="201" y="12"/>
                </a:lnTo>
                <a:lnTo>
                  <a:pt x="209" y="12"/>
                </a:lnTo>
                <a:lnTo>
                  <a:pt x="216" y="13"/>
                </a:lnTo>
                <a:lnTo>
                  <a:pt x="224" y="15"/>
                </a:lnTo>
                <a:lnTo>
                  <a:pt x="234" y="17"/>
                </a:lnTo>
                <a:lnTo>
                  <a:pt x="239" y="19"/>
                </a:lnTo>
                <a:lnTo>
                  <a:pt x="247" y="21"/>
                </a:lnTo>
                <a:lnTo>
                  <a:pt x="254" y="23"/>
                </a:lnTo>
                <a:lnTo>
                  <a:pt x="260" y="25"/>
                </a:lnTo>
                <a:lnTo>
                  <a:pt x="266" y="25"/>
                </a:lnTo>
                <a:lnTo>
                  <a:pt x="270" y="27"/>
                </a:lnTo>
                <a:lnTo>
                  <a:pt x="273" y="27"/>
                </a:lnTo>
                <a:lnTo>
                  <a:pt x="279" y="29"/>
                </a:lnTo>
                <a:lnTo>
                  <a:pt x="283" y="31"/>
                </a:lnTo>
                <a:lnTo>
                  <a:pt x="285" y="32"/>
                </a:lnTo>
                <a:lnTo>
                  <a:pt x="279" y="44"/>
                </a:lnTo>
                <a:lnTo>
                  <a:pt x="277" y="44"/>
                </a:lnTo>
                <a:lnTo>
                  <a:pt x="273" y="42"/>
                </a:lnTo>
                <a:lnTo>
                  <a:pt x="268" y="42"/>
                </a:lnTo>
                <a:lnTo>
                  <a:pt x="260" y="40"/>
                </a:lnTo>
                <a:lnTo>
                  <a:pt x="251" y="38"/>
                </a:lnTo>
                <a:lnTo>
                  <a:pt x="241" y="36"/>
                </a:lnTo>
                <a:lnTo>
                  <a:pt x="235" y="34"/>
                </a:lnTo>
                <a:lnTo>
                  <a:pt x="230" y="34"/>
                </a:lnTo>
                <a:lnTo>
                  <a:pt x="224" y="32"/>
                </a:lnTo>
                <a:lnTo>
                  <a:pt x="218" y="32"/>
                </a:lnTo>
                <a:lnTo>
                  <a:pt x="213" y="31"/>
                </a:lnTo>
                <a:lnTo>
                  <a:pt x="207" y="31"/>
                </a:lnTo>
                <a:lnTo>
                  <a:pt x="201" y="29"/>
                </a:lnTo>
                <a:lnTo>
                  <a:pt x="196" y="29"/>
                </a:lnTo>
                <a:lnTo>
                  <a:pt x="190" y="27"/>
                </a:lnTo>
                <a:lnTo>
                  <a:pt x="182" y="27"/>
                </a:lnTo>
                <a:lnTo>
                  <a:pt x="178" y="25"/>
                </a:lnTo>
                <a:lnTo>
                  <a:pt x="173" y="25"/>
                </a:lnTo>
                <a:lnTo>
                  <a:pt x="167" y="23"/>
                </a:lnTo>
                <a:lnTo>
                  <a:pt x="163" y="23"/>
                </a:lnTo>
                <a:lnTo>
                  <a:pt x="158" y="21"/>
                </a:lnTo>
                <a:lnTo>
                  <a:pt x="154" y="21"/>
                </a:lnTo>
                <a:lnTo>
                  <a:pt x="148" y="19"/>
                </a:lnTo>
                <a:lnTo>
                  <a:pt x="142" y="19"/>
                </a:lnTo>
                <a:lnTo>
                  <a:pt x="144" y="48"/>
                </a:lnTo>
                <a:lnTo>
                  <a:pt x="110" y="15"/>
                </a:lnTo>
                <a:lnTo>
                  <a:pt x="118" y="48"/>
                </a:lnTo>
                <a:lnTo>
                  <a:pt x="83" y="21"/>
                </a:lnTo>
                <a:lnTo>
                  <a:pt x="91" y="48"/>
                </a:lnTo>
                <a:lnTo>
                  <a:pt x="59" y="29"/>
                </a:lnTo>
                <a:lnTo>
                  <a:pt x="57" y="29"/>
                </a:lnTo>
                <a:lnTo>
                  <a:pt x="53" y="31"/>
                </a:lnTo>
                <a:lnTo>
                  <a:pt x="49" y="31"/>
                </a:lnTo>
                <a:lnTo>
                  <a:pt x="43" y="34"/>
                </a:lnTo>
                <a:lnTo>
                  <a:pt x="38" y="36"/>
                </a:lnTo>
                <a:lnTo>
                  <a:pt x="32" y="38"/>
                </a:lnTo>
                <a:lnTo>
                  <a:pt x="26" y="42"/>
                </a:lnTo>
                <a:lnTo>
                  <a:pt x="23" y="44"/>
                </a:lnTo>
                <a:lnTo>
                  <a:pt x="15" y="50"/>
                </a:lnTo>
                <a:lnTo>
                  <a:pt x="7" y="55"/>
                </a:lnTo>
                <a:lnTo>
                  <a:pt x="4" y="59"/>
                </a:lnTo>
                <a:lnTo>
                  <a:pt x="2" y="6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  <a:ea typeface="MS PGothic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</a:defRPr>
      </a:lvl9pPr>
    </p:titleStyle>
    <p:bodyStyle>
      <a:lvl1pPr marL="342900" indent="-3429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SzPct val="90000"/>
        <a:buFont typeface="Monotype Sorts" pitchFamily="-84" charset="2"/>
        <a:buChar char="n"/>
        <a:defRPr kumimoji="1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80000"/>
        <a:buFont typeface="Monotype Sorts" pitchFamily="-84" charset="2"/>
        <a:buChar char="l"/>
        <a:defRPr kumimoji="1">
          <a:solidFill>
            <a:schemeClr val="tx1"/>
          </a:solidFill>
          <a:latin typeface="+mn-lt"/>
          <a:ea typeface="MS PGothic" pitchFamily="34" charset="-128"/>
        </a:defRPr>
      </a:lvl2pPr>
      <a:lvl3pPr marL="1085850" indent="-228600" algn="l" rtl="0" eaLnBrk="0" fontAlgn="base" hangingPunct="0">
        <a:spcBef>
          <a:spcPct val="35000"/>
        </a:spcBef>
        <a:spcAft>
          <a:spcPct val="0"/>
        </a:spcAft>
        <a:buClr>
          <a:srgbClr val="33CC33"/>
        </a:buClr>
        <a:buSzPct val="75000"/>
        <a:buFont typeface="Webdings" pitchFamily="18" charset="2"/>
        <a:buChar char="4"/>
        <a:defRPr kumimoji="1">
          <a:solidFill>
            <a:schemeClr val="tx1"/>
          </a:solidFill>
          <a:latin typeface="+mn-lt"/>
          <a:ea typeface="MS PGothic" pitchFamily="34" charset="-128"/>
        </a:defRPr>
      </a:lvl3pPr>
      <a:lvl4pPr marL="1428750" indent="-22860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Char char="–"/>
        <a:defRPr kumimoji="1">
          <a:solidFill>
            <a:schemeClr val="tx1"/>
          </a:solidFill>
          <a:latin typeface="+mn-lt"/>
          <a:ea typeface="MS PGothic" pitchFamily="34" charset="-128"/>
        </a:defRPr>
      </a:lvl4pPr>
      <a:lvl5pPr marL="17716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SzPct val="75000"/>
        <a:buChar char="»"/>
        <a:defRPr kumimoji="1">
          <a:solidFill>
            <a:schemeClr val="tx1"/>
          </a:solidFill>
          <a:latin typeface="+mn-lt"/>
          <a:ea typeface="MS PGothic" pitchFamily="34" charset="-128"/>
        </a:defRPr>
      </a:lvl5pPr>
      <a:lvl6pPr marL="22288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SzPct val="75000"/>
        <a:buChar char="»"/>
        <a:defRPr kumimoji="1">
          <a:solidFill>
            <a:schemeClr val="tx1"/>
          </a:solidFill>
          <a:latin typeface="+mn-lt"/>
        </a:defRPr>
      </a:lvl6pPr>
      <a:lvl7pPr marL="26860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SzPct val="75000"/>
        <a:buChar char="»"/>
        <a:defRPr kumimoji="1">
          <a:solidFill>
            <a:schemeClr val="tx1"/>
          </a:solidFill>
          <a:latin typeface="+mn-lt"/>
        </a:defRPr>
      </a:lvl7pPr>
      <a:lvl8pPr marL="31432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SzPct val="75000"/>
        <a:buChar char="»"/>
        <a:defRPr kumimoji="1">
          <a:solidFill>
            <a:schemeClr val="tx1"/>
          </a:solidFill>
          <a:latin typeface="+mn-lt"/>
        </a:defRPr>
      </a:lvl8pPr>
      <a:lvl9pPr marL="36004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SzPct val="75000"/>
        <a:buChar char="»"/>
        <a:defRPr kumimoj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himank/Graph-Algorithm-MapReduce/blob/master/src/DijikstraAlgo.java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w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4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5.bin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0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0.w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59000"/>
            <a:ext cx="7772400" cy="4424363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COMP9313: Big Data Management</a:t>
            </a:r>
            <a:br>
              <a:rPr lang="en-US" altLang="en-US" dirty="0" smtClean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 smtClean="0"/>
              <a:t>Lecturer: Xin Cao</a:t>
            </a:r>
            <a:br>
              <a:rPr lang="en-US" altLang="en-US" dirty="0" smtClean="0"/>
            </a:br>
            <a:r>
              <a:rPr lang="en-US" altLang="en-US" sz="2000" dirty="0" smtClean="0"/>
              <a:t>Course web site: </a:t>
            </a:r>
            <a:r>
              <a:rPr lang="en-AU" sz="2000" dirty="0">
                <a:effectLst/>
              </a:rPr>
              <a:t>http://www.cse.unsw.edu.au/~</a:t>
            </a:r>
            <a:r>
              <a:rPr lang="en-AU" sz="2000" dirty="0" smtClean="0">
                <a:effectLst/>
              </a:rPr>
              <a:t>cs9313/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3075" name="Picture 4" descr="C:\Users\xcao\Downloads\spark-hadoo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1608138"/>
            <a:ext cx="3100387" cy="354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48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Adjacency Matrices: Critique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Advantages:</a:t>
            </a:r>
          </a:p>
          <a:p>
            <a:pPr lvl="1"/>
            <a:r>
              <a:rPr lang="en-GB" dirty="0"/>
              <a:t>Amenable to mathematical manipulation</a:t>
            </a:r>
          </a:p>
          <a:p>
            <a:pPr lvl="1"/>
            <a:r>
              <a:rPr lang="en-GB" dirty="0"/>
              <a:t>Iteration over rows and columns corresponds to computations on </a:t>
            </a:r>
            <a:r>
              <a:rPr lang="en-GB" dirty="0" err="1"/>
              <a:t>outlinks</a:t>
            </a:r>
            <a:r>
              <a:rPr lang="en-GB" dirty="0"/>
              <a:t> and </a:t>
            </a:r>
            <a:r>
              <a:rPr lang="en-GB" dirty="0" err="1"/>
              <a:t>inlinks</a:t>
            </a:r>
            <a:endParaRPr lang="en-GB" dirty="0"/>
          </a:p>
          <a:p>
            <a:r>
              <a:rPr lang="en-GB" dirty="0"/>
              <a:t>Disadvantages:</a:t>
            </a:r>
          </a:p>
          <a:p>
            <a:pPr lvl="1"/>
            <a:r>
              <a:rPr lang="en-GB" dirty="0"/>
              <a:t>Lots of zeros for sparse matrices</a:t>
            </a:r>
          </a:p>
          <a:p>
            <a:pPr lvl="1"/>
            <a:r>
              <a:rPr lang="en-GB" dirty="0"/>
              <a:t>Lots of wasted space</a:t>
            </a:r>
          </a:p>
          <a:p>
            <a:pPr lvl="1"/>
            <a:endParaRPr lang="en-GB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9010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Graphs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Adjacency </a:t>
            </a:r>
            <a:r>
              <a:rPr lang="en-GB" dirty="0" smtClean="0"/>
              <a:t>Lists: </a:t>
            </a:r>
            <a:r>
              <a:rPr lang="en-US" dirty="0"/>
              <a:t>Take adjacency matrices… and throw away all the zeros</a:t>
            </a:r>
          </a:p>
          <a:p>
            <a:endParaRPr lang="en-AU" dirty="0"/>
          </a:p>
        </p:txBody>
      </p:sp>
      <p:graphicFrame>
        <p:nvGraphicFramePr>
          <p:cNvPr id="4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914906"/>
              </p:ext>
            </p:extLst>
          </p:nvPr>
        </p:nvGraphicFramePr>
        <p:xfrm>
          <a:off x="1143000" y="2971800"/>
          <a:ext cx="2819400" cy="2667002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563513"/>
                <a:gridCol w="564431"/>
                <a:gridCol w="563513"/>
                <a:gridCol w="564430"/>
                <a:gridCol w="563513"/>
              </a:tblGrid>
              <a:tr h="5331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5331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53450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5331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5331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5711825" y="3505200"/>
            <a:ext cx="160337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latin typeface="Arial" charset="0"/>
              </a:rPr>
              <a:t>1: 2, 4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latin typeface="Arial" charset="0"/>
              </a:rPr>
              <a:t>2: 1, 3, 4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latin typeface="Arial" charset="0"/>
              </a:rPr>
              <a:t>3: 1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latin typeface="Arial" charset="0"/>
              </a:rPr>
              <a:t>4: 1, 3</a:t>
            </a:r>
          </a:p>
        </p:txBody>
      </p:sp>
      <p:sp>
        <p:nvSpPr>
          <p:cNvPr id="18" name="Right Arrow 6"/>
          <p:cNvSpPr>
            <a:spLocks noChangeArrowheads="1"/>
          </p:cNvSpPr>
          <p:nvPr/>
        </p:nvSpPr>
        <p:spPr bwMode="auto">
          <a:xfrm>
            <a:off x="4487863" y="4191000"/>
            <a:ext cx="769937" cy="381000"/>
          </a:xfrm>
          <a:prstGeom prst="rightArrow">
            <a:avLst>
              <a:gd name="adj1" fmla="val 50000"/>
              <a:gd name="adj2" fmla="val 50053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860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Adjacency Lists: Critique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Advantages:</a:t>
            </a:r>
          </a:p>
          <a:p>
            <a:pPr lvl="1"/>
            <a:r>
              <a:rPr lang="en-GB" dirty="0"/>
              <a:t>Much more compact representation</a:t>
            </a:r>
          </a:p>
          <a:p>
            <a:pPr lvl="1"/>
            <a:r>
              <a:rPr lang="en-GB" dirty="0"/>
              <a:t>Easy to compute over </a:t>
            </a:r>
            <a:r>
              <a:rPr lang="en-GB" dirty="0" err="1"/>
              <a:t>outlinks</a:t>
            </a:r>
            <a:endParaRPr lang="en-GB" dirty="0"/>
          </a:p>
          <a:p>
            <a:r>
              <a:rPr lang="en-GB" dirty="0"/>
              <a:t>Disadvantages:</a:t>
            </a:r>
          </a:p>
          <a:p>
            <a:pPr lvl="1"/>
            <a:r>
              <a:rPr lang="en-GB" dirty="0"/>
              <a:t>Much more difficult to compute over </a:t>
            </a:r>
            <a:r>
              <a:rPr lang="en-GB" dirty="0" err="1"/>
              <a:t>inlinks</a:t>
            </a:r>
            <a:endParaRPr lang="en-GB" dirty="0"/>
          </a:p>
          <a:p>
            <a:pPr lvl="1"/>
            <a:endParaRPr lang="en-GB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5975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66725" y="2874963"/>
            <a:ext cx="8220075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9pPr>
          </a:lstStyle>
          <a:p>
            <a:pPr>
              <a:defRPr/>
            </a:pPr>
            <a:r>
              <a:rPr lang="en-US" altLang="zh-CN" kern="0" dirty="0" smtClean="0"/>
              <a:t>Problem 1: </a:t>
            </a:r>
            <a:r>
              <a:rPr lang="en-US" dirty="0"/>
              <a:t>Single-Source Shortest Path</a:t>
            </a:r>
            <a:endParaRPr lang="en-US" altLang="en-US" kern="0" dirty="0"/>
          </a:p>
        </p:txBody>
      </p:sp>
    </p:spTree>
    <p:extLst>
      <p:ext uri="{BB962C8B-B14F-4D97-AF65-F5344CB8AC3E}">
        <p14:creationId xmlns:p14="http://schemas.microsoft.com/office/powerpoint/2010/main" val="205052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Single-Source Shortest </a:t>
            </a:r>
            <a:r>
              <a:rPr lang="en-US" dirty="0" smtClean="0"/>
              <a:t>Path (</a:t>
            </a:r>
            <a:r>
              <a:rPr lang="en-US" altLang="ko-KR" dirty="0"/>
              <a:t>SSSP</a:t>
            </a:r>
            <a:r>
              <a:rPr lang="en-US" dirty="0" smtClean="0"/>
              <a:t>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Problem:</a:t>
            </a:r>
            <a:r>
              <a:rPr lang="en-GB" dirty="0"/>
              <a:t> find shortest path from a source node to one or more target nodes</a:t>
            </a:r>
          </a:p>
          <a:p>
            <a:pPr lvl="1"/>
            <a:r>
              <a:rPr lang="en-GB" dirty="0"/>
              <a:t>Shortest might also mean lowest weight or </a:t>
            </a:r>
            <a:r>
              <a:rPr lang="en-GB" dirty="0" smtClean="0"/>
              <a:t>cost</a:t>
            </a:r>
            <a:endParaRPr lang="en-GB" dirty="0"/>
          </a:p>
          <a:p>
            <a:r>
              <a:rPr lang="en-GB" dirty="0" smtClean="0"/>
              <a:t>Dijkstra’s Algorithm: </a:t>
            </a:r>
          </a:p>
          <a:p>
            <a:pPr lvl="1"/>
            <a:r>
              <a:rPr lang="en-AU" dirty="0"/>
              <a:t>For a given source node in the graph, the algorithm finds the shortest path between that node and every other</a:t>
            </a:r>
            <a:endParaRPr lang="en-US" dirty="0"/>
          </a:p>
          <a:p>
            <a:endParaRPr lang="en-A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576" y="3310888"/>
            <a:ext cx="4114800" cy="30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68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Dijkstra’s Algorithm</a:t>
            </a:r>
            <a:endParaRPr lang="en-AU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13" y="1597819"/>
            <a:ext cx="6410325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2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Dijkstra’s Algorithm Example</a:t>
            </a:r>
          </a:p>
        </p:txBody>
      </p:sp>
      <p:sp>
        <p:nvSpPr>
          <p:cNvPr id="82947" name="Oval 5"/>
          <p:cNvSpPr>
            <a:spLocks noChangeArrowheads="1"/>
          </p:cNvSpPr>
          <p:nvPr/>
        </p:nvSpPr>
        <p:spPr bwMode="auto">
          <a:xfrm>
            <a:off x="1828800" y="3200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3581400" y="1828800"/>
            <a:ext cx="8382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sym typeface="Symbol"/>
              </a:rPr>
              <a:t>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581400" y="4724400"/>
            <a:ext cx="8382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sym typeface="Symbol"/>
              </a:rPr>
              <a:t>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5943600" y="1828800"/>
            <a:ext cx="8382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sym typeface="Symbol"/>
              </a:rPr>
              <a:t>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5943600" y="4724400"/>
            <a:ext cx="8382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sym typeface="Symbol"/>
              </a:rPr>
              <a:t>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2952" name="Straight Arrow Connector 77"/>
          <p:cNvCxnSpPr>
            <a:cxnSpLocks noChangeShapeType="1"/>
          </p:cNvCxnSpPr>
          <p:nvPr/>
        </p:nvCxnSpPr>
        <p:spPr bwMode="auto">
          <a:xfrm>
            <a:off x="2667000" y="3962400"/>
            <a:ext cx="914400" cy="838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953" name="Straight Arrow Connector 78"/>
          <p:cNvCxnSpPr>
            <a:cxnSpLocks noChangeShapeType="1"/>
          </p:cNvCxnSpPr>
          <p:nvPr/>
        </p:nvCxnSpPr>
        <p:spPr bwMode="auto">
          <a:xfrm flipV="1">
            <a:off x="2667000" y="2514600"/>
            <a:ext cx="914400" cy="838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954" name="Straight Arrow Connector 79"/>
          <p:cNvCxnSpPr>
            <a:cxnSpLocks noChangeShapeType="1"/>
          </p:cNvCxnSpPr>
          <p:nvPr/>
        </p:nvCxnSpPr>
        <p:spPr bwMode="auto">
          <a:xfrm>
            <a:off x="4495800" y="5181600"/>
            <a:ext cx="1371600" cy="1588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955" name="Straight Arrow Connector 82"/>
          <p:cNvCxnSpPr>
            <a:cxnSpLocks noChangeShapeType="1"/>
          </p:cNvCxnSpPr>
          <p:nvPr/>
        </p:nvCxnSpPr>
        <p:spPr bwMode="auto">
          <a:xfrm>
            <a:off x="4495800" y="2284413"/>
            <a:ext cx="13716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956" name="Straight Arrow Connector 83"/>
          <p:cNvCxnSpPr>
            <a:cxnSpLocks noChangeShapeType="1"/>
          </p:cNvCxnSpPr>
          <p:nvPr/>
        </p:nvCxnSpPr>
        <p:spPr bwMode="auto">
          <a:xfrm rot="5400000" flipH="1" flipV="1">
            <a:off x="4152900" y="3009900"/>
            <a:ext cx="2133600" cy="1600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957" name="Straight Arrow Connector 85"/>
          <p:cNvCxnSpPr>
            <a:cxnSpLocks noChangeShapeType="1"/>
          </p:cNvCxnSpPr>
          <p:nvPr/>
        </p:nvCxnSpPr>
        <p:spPr bwMode="auto">
          <a:xfrm rot="10800000">
            <a:off x="2743200" y="3657600"/>
            <a:ext cx="3200400" cy="1219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958" name="Straight Arrow Connector 87"/>
          <p:cNvCxnSpPr>
            <a:cxnSpLocks noChangeShapeType="1"/>
          </p:cNvCxnSpPr>
          <p:nvPr/>
        </p:nvCxnSpPr>
        <p:spPr bwMode="auto">
          <a:xfrm rot="5400000" flipH="1" flipV="1">
            <a:off x="3201194" y="3734594"/>
            <a:ext cx="1981200" cy="1588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959" name="Straight Arrow Connector 89"/>
          <p:cNvCxnSpPr>
            <a:cxnSpLocks noChangeShapeType="1"/>
          </p:cNvCxnSpPr>
          <p:nvPr/>
        </p:nvCxnSpPr>
        <p:spPr bwMode="auto">
          <a:xfrm rot="16200000" flipH="1">
            <a:off x="2818607" y="3733006"/>
            <a:ext cx="19812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960" name="Straight Arrow Connector 90"/>
          <p:cNvCxnSpPr>
            <a:cxnSpLocks noChangeShapeType="1"/>
          </p:cNvCxnSpPr>
          <p:nvPr/>
        </p:nvCxnSpPr>
        <p:spPr bwMode="auto">
          <a:xfrm rot="5400000" flipH="1" flipV="1">
            <a:off x="5563394" y="3734594"/>
            <a:ext cx="1981200" cy="1588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961" name="Straight Arrow Connector 91"/>
          <p:cNvCxnSpPr>
            <a:cxnSpLocks noChangeShapeType="1"/>
          </p:cNvCxnSpPr>
          <p:nvPr/>
        </p:nvCxnSpPr>
        <p:spPr bwMode="auto">
          <a:xfrm rot="16200000" flipH="1">
            <a:off x="5180807" y="3733006"/>
            <a:ext cx="19812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2962" name="TextBox 17"/>
          <p:cNvSpPr txBox="1">
            <a:spLocks noChangeArrowheads="1"/>
          </p:cNvSpPr>
          <p:nvPr/>
        </p:nvSpPr>
        <p:spPr bwMode="auto">
          <a:xfrm>
            <a:off x="2743200" y="2667000"/>
            <a:ext cx="412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82963" name="TextBox 18"/>
          <p:cNvSpPr txBox="1">
            <a:spLocks noChangeArrowheads="1"/>
          </p:cNvSpPr>
          <p:nvPr/>
        </p:nvSpPr>
        <p:spPr bwMode="auto">
          <a:xfrm>
            <a:off x="2825750" y="43100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2964" name="TextBox 19"/>
          <p:cNvSpPr txBox="1">
            <a:spLocks noChangeArrowheads="1"/>
          </p:cNvSpPr>
          <p:nvPr/>
        </p:nvSpPr>
        <p:spPr bwMode="auto">
          <a:xfrm>
            <a:off x="350520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2965" name="TextBox 20"/>
          <p:cNvSpPr txBox="1">
            <a:spLocks noChangeArrowheads="1"/>
          </p:cNvSpPr>
          <p:nvPr/>
        </p:nvSpPr>
        <p:spPr bwMode="auto">
          <a:xfrm>
            <a:off x="419735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2966" name="TextBox 23"/>
          <p:cNvSpPr txBox="1">
            <a:spLocks noChangeArrowheads="1"/>
          </p:cNvSpPr>
          <p:nvPr/>
        </p:nvSpPr>
        <p:spPr bwMode="auto">
          <a:xfrm>
            <a:off x="4953000" y="52244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2967" name="TextBox 24"/>
          <p:cNvSpPr txBox="1">
            <a:spLocks noChangeArrowheads="1"/>
          </p:cNvSpPr>
          <p:nvPr/>
        </p:nvSpPr>
        <p:spPr bwMode="auto">
          <a:xfrm>
            <a:off x="4953000" y="1905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2968" name="TextBox 25"/>
          <p:cNvSpPr txBox="1">
            <a:spLocks noChangeArrowheads="1"/>
          </p:cNvSpPr>
          <p:nvPr/>
        </p:nvSpPr>
        <p:spPr bwMode="auto">
          <a:xfrm>
            <a:off x="5029200" y="33956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82969" name="TextBox 26"/>
          <p:cNvSpPr txBox="1">
            <a:spLocks noChangeArrowheads="1"/>
          </p:cNvSpPr>
          <p:nvPr/>
        </p:nvSpPr>
        <p:spPr bwMode="auto">
          <a:xfrm>
            <a:off x="5340350" y="42672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82970" name="TextBox 27"/>
          <p:cNvSpPr txBox="1">
            <a:spLocks noChangeArrowheads="1"/>
          </p:cNvSpPr>
          <p:nvPr/>
        </p:nvSpPr>
        <p:spPr bwMode="auto">
          <a:xfrm>
            <a:off x="586740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2971" name="TextBox 28"/>
          <p:cNvSpPr txBox="1">
            <a:spLocks noChangeArrowheads="1"/>
          </p:cNvSpPr>
          <p:nvPr/>
        </p:nvSpPr>
        <p:spPr bwMode="auto">
          <a:xfrm>
            <a:off x="655955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82972" name="TextBox 29"/>
          <p:cNvSpPr txBox="1">
            <a:spLocks noChangeArrowheads="1"/>
          </p:cNvSpPr>
          <p:nvPr/>
        </p:nvSpPr>
        <p:spPr bwMode="auto">
          <a:xfrm>
            <a:off x="0" y="6611938"/>
            <a:ext cx="12652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0">
                <a:solidFill>
                  <a:schemeClr val="bg1"/>
                </a:solidFill>
              </a:rPr>
              <a:t>Example from CLR</a:t>
            </a:r>
          </a:p>
        </p:txBody>
      </p:sp>
    </p:spTree>
    <p:extLst>
      <p:ext uri="{BB962C8B-B14F-4D97-AF65-F5344CB8AC3E}">
        <p14:creationId xmlns:p14="http://schemas.microsoft.com/office/powerpoint/2010/main" val="379641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Dijkstra’s Algorithm Example</a:t>
            </a:r>
          </a:p>
        </p:txBody>
      </p:sp>
      <p:sp>
        <p:nvSpPr>
          <p:cNvPr id="83971" name="Oval 5"/>
          <p:cNvSpPr>
            <a:spLocks noChangeArrowheads="1"/>
          </p:cNvSpPr>
          <p:nvPr/>
        </p:nvSpPr>
        <p:spPr bwMode="auto">
          <a:xfrm>
            <a:off x="1828800" y="3200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3581400" y="1828800"/>
            <a:ext cx="8382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sym typeface="Symbol"/>
              </a:rPr>
              <a:t>10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3973" name="Oval 7"/>
          <p:cNvSpPr>
            <a:spLocks noChangeArrowheads="1"/>
          </p:cNvSpPr>
          <p:nvPr/>
        </p:nvSpPr>
        <p:spPr bwMode="auto">
          <a:xfrm>
            <a:off x="3581400" y="4724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5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5943600" y="1828800"/>
            <a:ext cx="8382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sym typeface="Symbol"/>
              </a:rPr>
              <a:t>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5943600" y="4724400"/>
            <a:ext cx="8382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sym typeface="Symbol"/>
              </a:rPr>
              <a:t>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3996" name="TextBox 29"/>
          <p:cNvSpPr txBox="1">
            <a:spLocks noChangeArrowheads="1"/>
          </p:cNvSpPr>
          <p:nvPr/>
        </p:nvSpPr>
        <p:spPr bwMode="auto">
          <a:xfrm>
            <a:off x="0" y="6611938"/>
            <a:ext cx="12652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0" dirty="0">
                <a:solidFill>
                  <a:schemeClr val="bg1"/>
                </a:solidFill>
              </a:rPr>
              <a:t>Example from CLR</a:t>
            </a:r>
          </a:p>
        </p:txBody>
      </p:sp>
      <p:cxnSp>
        <p:nvCxnSpPr>
          <p:cNvPr id="29" name="Straight Arrow Connector 77"/>
          <p:cNvCxnSpPr>
            <a:cxnSpLocks noChangeShapeType="1"/>
          </p:cNvCxnSpPr>
          <p:nvPr/>
        </p:nvCxnSpPr>
        <p:spPr bwMode="auto">
          <a:xfrm>
            <a:off x="2667000" y="3962400"/>
            <a:ext cx="914400" cy="83820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78"/>
          <p:cNvCxnSpPr>
            <a:cxnSpLocks noChangeShapeType="1"/>
          </p:cNvCxnSpPr>
          <p:nvPr/>
        </p:nvCxnSpPr>
        <p:spPr bwMode="auto">
          <a:xfrm flipV="1">
            <a:off x="2667000" y="2514600"/>
            <a:ext cx="914400" cy="83820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79"/>
          <p:cNvCxnSpPr>
            <a:cxnSpLocks noChangeShapeType="1"/>
          </p:cNvCxnSpPr>
          <p:nvPr/>
        </p:nvCxnSpPr>
        <p:spPr bwMode="auto">
          <a:xfrm>
            <a:off x="4495800" y="5181600"/>
            <a:ext cx="1371600" cy="1588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82"/>
          <p:cNvCxnSpPr>
            <a:cxnSpLocks noChangeShapeType="1"/>
          </p:cNvCxnSpPr>
          <p:nvPr/>
        </p:nvCxnSpPr>
        <p:spPr bwMode="auto">
          <a:xfrm>
            <a:off x="4495800" y="2284413"/>
            <a:ext cx="13716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83"/>
          <p:cNvCxnSpPr>
            <a:cxnSpLocks noChangeShapeType="1"/>
          </p:cNvCxnSpPr>
          <p:nvPr/>
        </p:nvCxnSpPr>
        <p:spPr bwMode="auto">
          <a:xfrm rot="5400000" flipH="1" flipV="1">
            <a:off x="4152900" y="3009900"/>
            <a:ext cx="2133600" cy="1600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85"/>
          <p:cNvCxnSpPr>
            <a:cxnSpLocks noChangeShapeType="1"/>
          </p:cNvCxnSpPr>
          <p:nvPr/>
        </p:nvCxnSpPr>
        <p:spPr bwMode="auto">
          <a:xfrm rot="10800000">
            <a:off x="2743200" y="3657600"/>
            <a:ext cx="3200400" cy="1219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87"/>
          <p:cNvCxnSpPr>
            <a:cxnSpLocks noChangeShapeType="1"/>
          </p:cNvCxnSpPr>
          <p:nvPr/>
        </p:nvCxnSpPr>
        <p:spPr bwMode="auto">
          <a:xfrm rot="5400000" flipH="1" flipV="1">
            <a:off x="3201194" y="3734594"/>
            <a:ext cx="1981200" cy="1588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89"/>
          <p:cNvCxnSpPr>
            <a:cxnSpLocks noChangeShapeType="1"/>
          </p:cNvCxnSpPr>
          <p:nvPr/>
        </p:nvCxnSpPr>
        <p:spPr bwMode="auto">
          <a:xfrm rot="16200000" flipH="1">
            <a:off x="2818607" y="3733006"/>
            <a:ext cx="19812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90"/>
          <p:cNvCxnSpPr>
            <a:cxnSpLocks noChangeShapeType="1"/>
          </p:cNvCxnSpPr>
          <p:nvPr/>
        </p:nvCxnSpPr>
        <p:spPr bwMode="auto">
          <a:xfrm rot="5400000" flipH="1" flipV="1">
            <a:off x="5563394" y="3734594"/>
            <a:ext cx="1981200" cy="1588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91"/>
          <p:cNvCxnSpPr>
            <a:cxnSpLocks noChangeShapeType="1"/>
          </p:cNvCxnSpPr>
          <p:nvPr/>
        </p:nvCxnSpPr>
        <p:spPr bwMode="auto">
          <a:xfrm rot="16200000" flipH="1">
            <a:off x="5180807" y="3733006"/>
            <a:ext cx="19812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TextBox 17"/>
          <p:cNvSpPr txBox="1">
            <a:spLocks noChangeArrowheads="1"/>
          </p:cNvSpPr>
          <p:nvPr/>
        </p:nvSpPr>
        <p:spPr bwMode="auto">
          <a:xfrm>
            <a:off x="2743200" y="2667000"/>
            <a:ext cx="412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0" name="TextBox 18"/>
          <p:cNvSpPr txBox="1">
            <a:spLocks noChangeArrowheads="1"/>
          </p:cNvSpPr>
          <p:nvPr/>
        </p:nvSpPr>
        <p:spPr bwMode="auto">
          <a:xfrm>
            <a:off x="2825750" y="43100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1" name="TextBox 19"/>
          <p:cNvSpPr txBox="1">
            <a:spLocks noChangeArrowheads="1"/>
          </p:cNvSpPr>
          <p:nvPr/>
        </p:nvSpPr>
        <p:spPr bwMode="auto">
          <a:xfrm>
            <a:off x="350520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2" name="TextBox 20"/>
          <p:cNvSpPr txBox="1">
            <a:spLocks noChangeArrowheads="1"/>
          </p:cNvSpPr>
          <p:nvPr/>
        </p:nvSpPr>
        <p:spPr bwMode="auto">
          <a:xfrm>
            <a:off x="419735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3" name="TextBox 23"/>
          <p:cNvSpPr txBox="1">
            <a:spLocks noChangeArrowheads="1"/>
          </p:cNvSpPr>
          <p:nvPr/>
        </p:nvSpPr>
        <p:spPr bwMode="auto">
          <a:xfrm>
            <a:off x="4953000" y="52244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4" name="TextBox 24"/>
          <p:cNvSpPr txBox="1">
            <a:spLocks noChangeArrowheads="1"/>
          </p:cNvSpPr>
          <p:nvPr/>
        </p:nvSpPr>
        <p:spPr bwMode="auto">
          <a:xfrm>
            <a:off x="4953000" y="1905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5" name="TextBox 25"/>
          <p:cNvSpPr txBox="1">
            <a:spLocks noChangeArrowheads="1"/>
          </p:cNvSpPr>
          <p:nvPr/>
        </p:nvSpPr>
        <p:spPr bwMode="auto">
          <a:xfrm>
            <a:off x="5029200" y="33956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6" name="TextBox 26"/>
          <p:cNvSpPr txBox="1">
            <a:spLocks noChangeArrowheads="1"/>
          </p:cNvSpPr>
          <p:nvPr/>
        </p:nvSpPr>
        <p:spPr bwMode="auto">
          <a:xfrm>
            <a:off x="5340350" y="42672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7" name="TextBox 27"/>
          <p:cNvSpPr txBox="1">
            <a:spLocks noChangeArrowheads="1"/>
          </p:cNvSpPr>
          <p:nvPr/>
        </p:nvSpPr>
        <p:spPr bwMode="auto">
          <a:xfrm>
            <a:off x="586740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8" name="TextBox 28"/>
          <p:cNvSpPr txBox="1">
            <a:spLocks noChangeArrowheads="1"/>
          </p:cNvSpPr>
          <p:nvPr/>
        </p:nvSpPr>
        <p:spPr bwMode="auto">
          <a:xfrm>
            <a:off x="655955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3530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Dijkstra’s Algorithm Example</a:t>
            </a:r>
          </a:p>
        </p:txBody>
      </p:sp>
      <p:sp>
        <p:nvSpPr>
          <p:cNvPr id="84995" name="Oval 5"/>
          <p:cNvSpPr>
            <a:spLocks noChangeArrowheads="1"/>
          </p:cNvSpPr>
          <p:nvPr/>
        </p:nvSpPr>
        <p:spPr bwMode="auto">
          <a:xfrm>
            <a:off x="1828800" y="3200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3581400" y="1828800"/>
            <a:ext cx="8382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sym typeface="Symbol"/>
              </a:rPr>
              <a:t>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4997" name="Oval 7"/>
          <p:cNvSpPr>
            <a:spLocks noChangeArrowheads="1"/>
          </p:cNvSpPr>
          <p:nvPr/>
        </p:nvSpPr>
        <p:spPr bwMode="auto">
          <a:xfrm>
            <a:off x="3581400" y="4724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5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5943600" y="1828800"/>
            <a:ext cx="8382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sym typeface="Symbol"/>
              </a:rPr>
              <a:t>14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4999" name="Oval 22"/>
          <p:cNvSpPr>
            <a:spLocks noChangeArrowheads="1"/>
          </p:cNvSpPr>
          <p:nvPr/>
        </p:nvSpPr>
        <p:spPr bwMode="auto">
          <a:xfrm>
            <a:off x="5943600" y="4724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7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85020" name="TextBox 29"/>
          <p:cNvSpPr txBox="1">
            <a:spLocks noChangeArrowheads="1"/>
          </p:cNvSpPr>
          <p:nvPr/>
        </p:nvSpPr>
        <p:spPr bwMode="auto">
          <a:xfrm>
            <a:off x="0" y="6611938"/>
            <a:ext cx="12652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0" dirty="0">
                <a:solidFill>
                  <a:schemeClr val="bg1"/>
                </a:solidFill>
              </a:rPr>
              <a:t>Example from CLR</a:t>
            </a:r>
          </a:p>
        </p:txBody>
      </p:sp>
      <p:cxnSp>
        <p:nvCxnSpPr>
          <p:cNvPr id="29" name="Straight Arrow Connector 77"/>
          <p:cNvCxnSpPr>
            <a:cxnSpLocks noChangeShapeType="1"/>
          </p:cNvCxnSpPr>
          <p:nvPr/>
        </p:nvCxnSpPr>
        <p:spPr bwMode="auto">
          <a:xfrm>
            <a:off x="2667000" y="3962400"/>
            <a:ext cx="914400" cy="83820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78"/>
          <p:cNvCxnSpPr>
            <a:cxnSpLocks noChangeShapeType="1"/>
          </p:cNvCxnSpPr>
          <p:nvPr/>
        </p:nvCxnSpPr>
        <p:spPr bwMode="auto">
          <a:xfrm flipV="1">
            <a:off x="2667000" y="2514600"/>
            <a:ext cx="914400" cy="838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79"/>
          <p:cNvCxnSpPr>
            <a:cxnSpLocks noChangeShapeType="1"/>
          </p:cNvCxnSpPr>
          <p:nvPr/>
        </p:nvCxnSpPr>
        <p:spPr bwMode="auto">
          <a:xfrm>
            <a:off x="4495800" y="5181600"/>
            <a:ext cx="1371600" cy="1588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82"/>
          <p:cNvCxnSpPr>
            <a:cxnSpLocks noChangeShapeType="1"/>
          </p:cNvCxnSpPr>
          <p:nvPr/>
        </p:nvCxnSpPr>
        <p:spPr bwMode="auto">
          <a:xfrm>
            <a:off x="4495800" y="2284413"/>
            <a:ext cx="13716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83"/>
          <p:cNvCxnSpPr>
            <a:cxnSpLocks noChangeShapeType="1"/>
          </p:cNvCxnSpPr>
          <p:nvPr/>
        </p:nvCxnSpPr>
        <p:spPr bwMode="auto">
          <a:xfrm rot="5400000" flipH="1" flipV="1">
            <a:off x="4152900" y="3009900"/>
            <a:ext cx="2133600" cy="160020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85"/>
          <p:cNvCxnSpPr>
            <a:cxnSpLocks noChangeShapeType="1"/>
          </p:cNvCxnSpPr>
          <p:nvPr/>
        </p:nvCxnSpPr>
        <p:spPr bwMode="auto">
          <a:xfrm rot="10800000">
            <a:off x="2743200" y="3657600"/>
            <a:ext cx="3200400" cy="1219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87"/>
          <p:cNvCxnSpPr>
            <a:cxnSpLocks noChangeShapeType="1"/>
          </p:cNvCxnSpPr>
          <p:nvPr/>
        </p:nvCxnSpPr>
        <p:spPr bwMode="auto">
          <a:xfrm rot="5400000" flipH="1" flipV="1">
            <a:off x="3201194" y="3734594"/>
            <a:ext cx="1981200" cy="1588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89"/>
          <p:cNvCxnSpPr>
            <a:cxnSpLocks noChangeShapeType="1"/>
          </p:cNvCxnSpPr>
          <p:nvPr/>
        </p:nvCxnSpPr>
        <p:spPr bwMode="auto">
          <a:xfrm rot="16200000" flipH="1">
            <a:off x="2818607" y="3733006"/>
            <a:ext cx="19812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90"/>
          <p:cNvCxnSpPr>
            <a:cxnSpLocks noChangeShapeType="1"/>
          </p:cNvCxnSpPr>
          <p:nvPr/>
        </p:nvCxnSpPr>
        <p:spPr bwMode="auto">
          <a:xfrm rot="5400000" flipH="1" flipV="1">
            <a:off x="5563394" y="3734594"/>
            <a:ext cx="1981200" cy="1588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91"/>
          <p:cNvCxnSpPr>
            <a:cxnSpLocks noChangeShapeType="1"/>
          </p:cNvCxnSpPr>
          <p:nvPr/>
        </p:nvCxnSpPr>
        <p:spPr bwMode="auto">
          <a:xfrm rot="16200000" flipH="1">
            <a:off x="5180807" y="3733006"/>
            <a:ext cx="19812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TextBox 17"/>
          <p:cNvSpPr txBox="1">
            <a:spLocks noChangeArrowheads="1"/>
          </p:cNvSpPr>
          <p:nvPr/>
        </p:nvSpPr>
        <p:spPr bwMode="auto">
          <a:xfrm>
            <a:off x="2743200" y="2667000"/>
            <a:ext cx="412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0" name="TextBox 18"/>
          <p:cNvSpPr txBox="1">
            <a:spLocks noChangeArrowheads="1"/>
          </p:cNvSpPr>
          <p:nvPr/>
        </p:nvSpPr>
        <p:spPr bwMode="auto">
          <a:xfrm>
            <a:off x="2825750" y="43100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1" name="TextBox 19"/>
          <p:cNvSpPr txBox="1">
            <a:spLocks noChangeArrowheads="1"/>
          </p:cNvSpPr>
          <p:nvPr/>
        </p:nvSpPr>
        <p:spPr bwMode="auto">
          <a:xfrm>
            <a:off x="350520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2" name="TextBox 20"/>
          <p:cNvSpPr txBox="1">
            <a:spLocks noChangeArrowheads="1"/>
          </p:cNvSpPr>
          <p:nvPr/>
        </p:nvSpPr>
        <p:spPr bwMode="auto">
          <a:xfrm>
            <a:off x="419735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3" name="TextBox 23"/>
          <p:cNvSpPr txBox="1">
            <a:spLocks noChangeArrowheads="1"/>
          </p:cNvSpPr>
          <p:nvPr/>
        </p:nvSpPr>
        <p:spPr bwMode="auto">
          <a:xfrm>
            <a:off x="4953000" y="52244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4" name="TextBox 24"/>
          <p:cNvSpPr txBox="1">
            <a:spLocks noChangeArrowheads="1"/>
          </p:cNvSpPr>
          <p:nvPr/>
        </p:nvSpPr>
        <p:spPr bwMode="auto">
          <a:xfrm>
            <a:off x="4953000" y="1905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5" name="TextBox 25"/>
          <p:cNvSpPr txBox="1">
            <a:spLocks noChangeArrowheads="1"/>
          </p:cNvSpPr>
          <p:nvPr/>
        </p:nvSpPr>
        <p:spPr bwMode="auto">
          <a:xfrm>
            <a:off x="5029200" y="33956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6" name="TextBox 26"/>
          <p:cNvSpPr txBox="1">
            <a:spLocks noChangeArrowheads="1"/>
          </p:cNvSpPr>
          <p:nvPr/>
        </p:nvSpPr>
        <p:spPr bwMode="auto">
          <a:xfrm>
            <a:off x="5340350" y="42672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7" name="TextBox 27"/>
          <p:cNvSpPr txBox="1">
            <a:spLocks noChangeArrowheads="1"/>
          </p:cNvSpPr>
          <p:nvPr/>
        </p:nvSpPr>
        <p:spPr bwMode="auto">
          <a:xfrm>
            <a:off x="586740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8" name="TextBox 28"/>
          <p:cNvSpPr txBox="1">
            <a:spLocks noChangeArrowheads="1"/>
          </p:cNvSpPr>
          <p:nvPr/>
        </p:nvSpPr>
        <p:spPr bwMode="auto">
          <a:xfrm>
            <a:off x="655955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57594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Dijkstra’s Algorithm Example</a:t>
            </a:r>
          </a:p>
        </p:txBody>
      </p:sp>
      <p:sp>
        <p:nvSpPr>
          <p:cNvPr id="86019" name="Oval 5"/>
          <p:cNvSpPr>
            <a:spLocks noChangeArrowheads="1"/>
          </p:cNvSpPr>
          <p:nvPr/>
        </p:nvSpPr>
        <p:spPr bwMode="auto">
          <a:xfrm>
            <a:off x="1828800" y="3200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86020" name="Oval 6"/>
          <p:cNvSpPr>
            <a:spLocks noChangeArrowheads="1"/>
          </p:cNvSpPr>
          <p:nvPr/>
        </p:nvSpPr>
        <p:spPr bwMode="auto">
          <a:xfrm>
            <a:off x="3581400" y="18288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8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86021" name="Oval 7"/>
          <p:cNvSpPr>
            <a:spLocks noChangeArrowheads="1"/>
          </p:cNvSpPr>
          <p:nvPr/>
        </p:nvSpPr>
        <p:spPr bwMode="auto">
          <a:xfrm>
            <a:off x="3581400" y="4724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5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5943600" y="1828800"/>
            <a:ext cx="8382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sym typeface="Symbol"/>
              </a:rPr>
              <a:t>13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6023" name="Oval 22"/>
          <p:cNvSpPr>
            <a:spLocks noChangeArrowheads="1"/>
          </p:cNvSpPr>
          <p:nvPr/>
        </p:nvSpPr>
        <p:spPr bwMode="auto">
          <a:xfrm>
            <a:off x="5943600" y="4724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7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86044" name="TextBox 29"/>
          <p:cNvSpPr txBox="1">
            <a:spLocks noChangeArrowheads="1"/>
          </p:cNvSpPr>
          <p:nvPr/>
        </p:nvSpPr>
        <p:spPr bwMode="auto">
          <a:xfrm>
            <a:off x="0" y="6611938"/>
            <a:ext cx="12652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0" dirty="0">
                <a:solidFill>
                  <a:schemeClr val="bg1"/>
                </a:solidFill>
              </a:rPr>
              <a:t>Example from CLR</a:t>
            </a:r>
          </a:p>
        </p:txBody>
      </p:sp>
      <p:cxnSp>
        <p:nvCxnSpPr>
          <p:cNvPr id="29" name="Straight Arrow Connector 77"/>
          <p:cNvCxnSpPr>
            <a:cxnSpLocks noChangeShapeType="1"/>
          </p:cNvCxnSpPr>
          <p:nvPr/>
        </p:nvCxnSpPr>
        <p:spPr bwMode="auto">
          <a:xfrm>
            <a:off x="2667000" y="3962400"/>
            <a:ext cx="914400" cy="83820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78"/>
          <p:cNvCxnSpPr>
            <a:cxnSpLocks noChangeShapeType="1"/>
          </p:cNvCxnSpPr>
          <p:nvPr/>
        </p:nvCxnSpPr>
        <p:spPr bwMode="auto">
          <a:xfrm flipV="1">
            <a:off x="2667000" y="2514600"/>
            <a:ext cx="914400" cy="838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79"/>
          <p:cNvCxnSpPr>
            <a:cxnSpLocks noChangeShapeType="1"/>
          </p:cNvCxnSpPr>
          <p:nvPr/>
        </p:nvCxnSpPr>
        <p:spPr bwMode="auto">
          <a:xfrm>
            <a:off x="4495800" y="5181600"/>
            <a:ext cx="1371600" cy="1588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82"/>
          <p:cNvCxnSpPr>
            <a:cxnSpLocks noChangeShapeType="1"/>
          </p:cNvCxnSpPr>
          <p:nvPr/>
        </p:nvCxnSpPr>
        <p:spPr bwMode="auto">
          <a:xfrm>
            <a:off x="4495800" y="2284413"/>
            <a:ext cx="13716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83"/>
          <p:cNvCxnSpPr>
            <a:cxnSpLocks noChangeShapeType="1"/>
          </p:cNvCxnSpPr>
          <p:nvPr/>
        </p:nvCxnSpPr>
        <p:spPr bwMode="auto">
          <a:xfrm rot="5400000" flipH="1" flipV="1">
            <a:off x="4152900" y="3009900"/>
            <a:ext cx="2133600" cy="1600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85"/>
          <p:cNvCxnSpPr>
            <a:cxnSpLocks noChangeShapeType="1"/>
          </p:cNvCxnSpPr>
          <p:nvPr/>
        </p:nvCxnSpPr>
        <p:spPr bwMode="auto">
          <a:xfrm rot="10800000">
            <a:off x="2743200" y="3657600"/>
            <a:ext cx="3200400" cy="1219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87"/>
          <p:cNvCxnSpPr>
            <a:cxnSpLocks noChangeShapeType="1"/>
          </p:cNvCxnSpPr>
          <p:nvPr/>
        </p:nvCxnSpPr>
        <p:spPr bwMode="auto">
          <a:xfrm rot="5400000" flipH="1" flipV="1">
            <a:off x="3201194" y="3734594"/>
            <a:ext cx="1981200" cy="1588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89"/>
          <p:cNvCxnSpPr>
            <a:cxnSpLocks noChangeShapeType="1"/>
          </p:cNvCxnSpPr>
          <p:nvPr/>
        </p:nvCxnSpPr>
        <p:spPr bwMode="auto">
          <a:xfrm rot="16200000" flipH="1">
            <a:off x="2818607" y="3733006"/>
            <a:ext cx="19812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90"/>
          <p:cNvCxnSpPr>
            <a:cxnSpLocks noChangeShapeType="1"/>
          </p:cNvCxnSpPr>
          <p:nvPr/>
        </p:nvCxnSpPr>
        <p:spPr bwMode="auto">
          <a:xfrm rot="5400000" flipH="1" flipV="1">
            <a:off x="5563394" y="3734594"/>
            <a:ext cx="1981200" cy="1588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91"/>
          <p:cNvCxnSpPr>
            <a:cxnSpLocks noChangeShapeType="1"/>
          </p:cNvCxnSpPr>
          <p:nvPr/>
        </p:nvCxnSpPr>
        <p:spPr bwMode="auto">
          <a:xfrm rot="16200000" flipH="1">
            <a:off x="5180807" y="3733006"/>
            <a:ext cx="19812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TextBox 17"/>
          <p:cNvSpPr txBox="1">
            <a:spLocks noChangeArrowheads="1"/>
          </p:cNvSpPr>
          <p:nvPr/>
        </p:nvSpPr>
        <p:spPr bwMode="auto">
          <a:xfrm>
            <a:off x="2743200" y="2667000"/>
            <a:ext cx="412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0" name="TextBox 18"/>
          <p:cNvSpPr txBox="1">
            <a:spLocks noChangeArrowheads="1"/>
          </p:cNvSpPr>
          <p:nvPr/>
        </p:nvSpPr>
        <p:spPr bwMode="auto">
          <a:xfrm>
            <a:off x="2825750" y="43100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1" name="TextBox 19"/>
          <p:cNvSpPr txBox="1">
            <a:spLocks noChangeArrowheads="1"/>
          </p:cNvSpPr>
          <p:nvPr/>
        </p:nvSpPr>
        <p:spPr bwMode="auto">
          <a:xfrm>
            <a:off x="350520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2" name="TextBox 20"/>
          <p:cNvSpPr txBox="1">
            <a:spLocks noChangeArrowheads="1"/>
          </p:cNvSpPr>
          <p:nvPr/>
        </p:nvSpPr>
        <p:spPr bwMode="auto">
          <a:xfrm>
            <a:off x="419735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3" name="TextBox 23"/>
          <p:cNvSpPr txBox="1">
            <a:spLocks noChangeArrowheads="1"/>
          </p:cNvSpPr>
          <p:nvPr/>
        </p:nvSpPr>
        <p:spPr bwMode="auto">
          <a:xfrm>
            <a:off x="4953000" y="52244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4" name="TextBox 24"/>
          <p:cNvSpPr txBox="1">
            <a:spLocks noChangeArrowheads="1"/>
          </p:cNvSpPr>
          <p:nvPr/>
        </p:nvSpPr>
        <p:spPr bwMode="auto">
          <a:xfrm>
            <a:off x="4953000" y="1905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5" name="TextBox 25"/>
          <p:cNvSpPr txBox="1">
            <a:spLocks noChangeArrowheads="1"/>
          </p:cNvSpPr>
          <p:nvPr/>
        </p:nvSpPr>
        <p:spPr bwMode="auto">
          <a:xfrm>
            <a:off x="5029200" y="33956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6" name="TextBox 26"/>
          <p:cNvSpPr txBox="1">
            <a:spLocks noChangeArrowheads="1"/>
          </p:cNvSpPr>
          <p:nvPr/>
        </p:nvSpPr>
        <p:spPr bwMode="auto">
          <a:xfrm>
            <a:off x="5340350" y="42672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7" name="TextBox 27"/>
          <p:cNvSpPr txBox="1">
            <a:spLocks noChangeArrowheads="1"/>
          </p:cNvSpPr>
          <p:nvPr/>
        </p:nvSpPr>
        <p:spPr bwMode="auto">
          <a:xfrm>
            <a:off x="586740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8" name="TextBox 28"/>
          <p:cNvSpPr txBox="1">
            <a:spLocks noChangeArrowheads="1"/>
          </p:cNvSpPr>
          <p:nvPr/>
        </p:nvSpPr>
        <p:spPr bwMode="auto">
          <a:xfrm>
            <a:off x="655955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49733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85800" y="2874963"/>
            <a:ext cx="777240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9pPr>
          </a:lstStyle>
          <a:p>
            <a:pPr>
              <a:defRPr/>
            </a:pPr>
            <a:r>
              <a:rPr lang="en-US" altLang="zh-CN" kern="0" dirty="0" smtClean="0"/>
              <a:t>Chapter 5: </a:t>
            </a:r>
            <a:r>
              <a:rPr lang="en-US" dirty="0" smtClean="0"/>
              <a:t>Graph Data Processing </a:t>
            </a:r>
          </a:p>
          <a:p>
            <a:pPr>
              <a:defRPr/>
            </a:pPr>
            <a:r>
              <a:rPr lang="en-US" dirty="0" smtClean="0"/>
              <a:t>in MapReduce</a:t>
            </a:r>
            <a:endParaRPr lang="en-US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Dijkstra’s Algorithm Example</a:t>
            </a:r>
          </a:p>
        </p:txBody>
      </p:sp>
      <p:sp>
        <p:nvSpPr>
          <p:cNvPr id="87043" name="Oval 5"/>
          <p:cNvSpPr>
            <a:spLocks noChangeArrowheads="1"/>
          </p:cNvSpPr>
          <p:nvPr/>
        </p:nvSpPr>
        <p:spPr bwMode="auto">
          <a:xfrm>
            <a:off x="1828800" y="3200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87044" name="Oval 6"/>
          <p:cNvSpPr>
            <a:spLocks noChangeArrowheads="1"/>
          </p:cNvSpPr>
          <p:nvPr/>
        </p:nvSpPr>
        <p:spPr bwMode="auto">
          <a:xfrm>
            <a:off x="3581400" y="18288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8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87045" name="Oval 7"/>
          <p:cNvSpPr>
            <a:spLocks noChangeArrowheads="1"/>
          </p:cNvSpPr>
          <p:nvPr/>
        </p:nvSpPr>
        <p:spPr bwMode="auto">
          <a:xfrm>
            <a:off x="3581400" y="4724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5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87046" name="Oval 21"/>
          <p:cNvSpPr>
            <a:spLocks noChangeArrowheads="1"/>
          </p:cNvSpPr>
          <p:nvPr/>
        </p:nvSpPr>
        <p:spPr bwMode="auto">
          <a:xfrm>
            <a:off x="5943600" y="18288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dirty="0">
                <a:solidFill>
                  <a:srgbClr val="FF0000"/>
                </a:solidFill>
                <a:sym typeface="Symbol" pitchFamily="18" charset="2"/>
              </a:rPr>
              <a:t>9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7047" name="Oval 22"/>
          <p:cNvSpPr>
            <a:spLocks noChangeArrowheads="1"/>
          </p:cNvSpPr>
          <p:nvPr/>
        </p:nvSpPr>
        <p:spPr bwMode="auto">
          <a:xfrm>
            <a:off x="5943600" y="4724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7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87063" name="TextBox 24"/>
          <p:cNvSpPr txBox="1">
            <a:spLocks noChangeArrowheads="1"/>
          </p:cNvSpPr>
          <p:nvPr/>
        </p:nvSpPr>
        <p:spPr bwMode="auto">
          <a:xfrm>
            <a:off x="4953000" y="1905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7068" name="TextBox 29"/>
          <p:cNvSpPr txBox="1">
            <a:spLocks noChangeArrowheads="1"/>
          </p:cNvSpPr>
          <p:nvPr/>
        </p:nvSpPr>
        <p:spPr bwMode="auto">
          <a:xfrm>
            <a:off x="0" y="6611938"/>
            <a:ext cx="12652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0" dirty="0">
                <a:solidFill>
                  <a:schemeClr val="bg1"/>
                </a:solidFill>
              </a:rPr>
              <a:t>Example from CLR</a:t>
            </a:r>
          </a:p>
        </p:txBody>
      </p:sp>
      <p:cxnSp>
        <p:nvCxnSpPr>
          <p:cNvPr id="29" name="Straight Arrow Connector 77"/>
          <p:cNvCxnSpPr>
            <a:cxnSpLocks noChangeShapeType="1"/>
          </p:cNvCxnSpPr>
          <p:nvPr/>
        </p:nvCxnSpPr>
        <p:spPr bwMode="auto">
          <a:xfrm>
            <a:off x="2667000" y="3962400"/>
            <a:ext cx="914400" cy="83820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78"/>
          <p:cNvCxnSpPr>
            <a:cxnSpLocks noChangeShapeType="1"/>
          </p:cNvCxnSpPr>
          <p:nvPr/>
        </p:nvCxnSpPr>
        <p:spPr bwMode="auto">
          <a:xfrm flipV="1">
            <a:off x="2667000" y="2514600"/>
            <a:ext cx="914400" cy="838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79"/>
          <p:cNvCxnSpPr>
            <a:cxnSpLocks noChangeShapeType="1"/>
          </p:cNvCxnSpPr>
          <p:nvPr/>
        </p:nvCxnSpPr>
        <p:spPr bwMode="auto">
          <a:xfrm>
            <a:off x="4495800" y="5181600"/>
            <a:ext cx="1371600" cy="1588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82"/>
          <p:cNvCxnSpPr>
            <a:cxnSpLocks noChangeShapeType="1"/>
          </p:cNvCxnSpPr>
          <p:nvPr/>
        </p:nvCxnSpPr>
        <p:spPr bwMode="auto">
          <a:xfrm>
            <a:off x="4495800" y="2284413"/>
            <a:ext cx="1371600" cy="1587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83"/>
          <p:cNvCxnSpPr>
            <a:cxnSpLocks noChangeShapeType="1"/>
          </p:cNvCxnSpPr>
          <p:nvPr/>
        </p:nvCxnSpPr>
        <p:spPr bwMode="auto">
          <a:xfrm rot="5400000" flipH="1" flipV="1">
            <a:off x="4152900" y="3009900"/>
            <a:ext cx="2133600" cy="1600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85"/>
          <p:cNvCxnSpPr>
            <a:cxnSpLocks noChangeShapeType="1"/>
          </p:cNvCxnSpPr>
          <p:nvPr/>
        </p:nvCxnSpPr>
        <p:spPr bwMode="auto">
          <a:xfrm rot="10800000">
            <a:off x="2743200" y="3657600"/>
            <a:ext cx="3200400" cy="1219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87"/>
          <p:cNvCxnSpPr>
            <a:cxnSpLocks noChangeShapeType="1"/>
          </p:cNvCxnSpPr>
          <p:nvPr/>
        </p:nvCxnSpPr>
        <p:spPr bwMode="auto">
          <a:xfrm rot="5400000" flipH="1" flipV="1">
            <a:off x="3201194" y="3734594"/>
            <a:ext cx="1981200" cy="1588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89"/>
          <p:cNvCxnSpPr>
            <a:cxnSpLocks noChangeShapeType="1"/>
          </p:cNvCxnSpPr>
          <p:nvPr/>
        </p:nvCxnSpPr>
        <p:spPr bwMode="auto">
          <a:xfrm rot="16200000" flipH="1">
            <a:off x="2818607" y="3733006"/>
            <a:ext cx="19812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90"/>
          <p:cNvCxnSpPr>
            <a:cxnSpLocks noChangeShapeType="1"/>
          </p:cNvCxnSpPr>
          <p:nvPr/>
        </p:nvCxnSpPr>
        <p:spPr bwMode="auto">
          <a:xfrm rot="5400000" flipH="1" flipV="1">
            <a:off x="5563394" y="3734594"/>
            <a:ext cx="1981200" cy="1588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91"/>
          <p:cNvCxnSpPr>
            <a:cxnSpLocks noChangeShapeType="1"/>
          </p:cNvCxnSpPr>
          <p:nvPr/>
        </p:nvCxnSpPr>
        <p:spPr bwMode="auto">
          <a:xfrm rot="16200000" flipH="1">
            <a:off x="5180807" y="3733006"/>
            <a:ext cx="19812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TextBox 17"/>
          <p:cNvSpPr txBox="1">
            <a:spLocks noChangeArrowheads="1"/>
          </p:cNvSpPr>
          <p:nvPr/>
        </p:nvSpPr>
        <p:spPr bwMode="auto">
          <a:xfrm>
            <a:off x="2743200" y="2667000"/>
            <a:ext cx="412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0" name="TextBox 18"/>
          <p:cNvSpPr txBox="1">
            <a:spLocks noChangeArrowheads="1"/>
          </p:cNvSpPr>
          <p:nvPr/>
        </p:nvSpPr>
        <p:spPr bwMode="auto">
          <a:xfrm>
            <a:off x="2825750" y="43100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1" name="TextBox 19"/>
          <p:cNvSpPr txBox="1">
            <a:spLocks noChangeArrowheads="1"/>
          </p:cNvSpPr>
          <p:nvPr/>
        </p:nvSpPr>
        <p:spPr bwMode="auto">
          <a:xfrm>
            <a:off x="350520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2" name="TextBox 20"/>
          <p:cNvSpPr txBox="1">
            <a:spLocks noChangeArrowheads="1"/>
          </p:cNvSpPr>
          <p:nvPr/>
        </p:nvSpPr>
        <p:spPr bwMode="auto">
          <a:xfrm>
            <a:off x="419735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3" name="TextBox 23"/>
          <p:cNvSpPr txBox="1">
            <a:spLocks noChangeArrowheads="1"/>
          </p:cNvSpPr>
          <p:nvPr/>
        </p:nvSpPr>
        <p:spPr bwMode="auto">
          <a:xfrm>
            <a:off x="4953000" y="52244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5" name="TextBox 25"/>
          <p:cNvSpPr txBox="1">
            <a:spLocks noChangeArrowheads="1"/>
          </p:cNvSpPr>
          <p:nvPr/>
        </p:nvSpPr>
        <p:spPr bwMode="auto">
          <a:xfrm>
            <a:off x="5029200" y="33956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6" name="TextBox 26"/>
          <p:cNvSpPr txBox="1">
            <a:spLocks noChangeArrowheads="1"/>
          </p:cNvSpPr>
          <p:nvPr/>
        </p:nvSpPr>
        <p:spPr bwMode="auto">
          <a:xfrm>
            <a:off x="5340350" y="42672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7" name="TextBox 27"/>
          <p:cNvSpPr txBox="1">
            <a:spLocks noChangeArrowheads="1"/>
          </p:cNvSpPr>
          <p:nvPr/>
        </p:nvSpPr>
        <p:spPr bwMode="auto">
          <a:xfrm>
            <a:off x="586740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8" name="TextBox 28"/>
          <p:cNvSpPr txBox="1">
            <a:spLocks noChangeArrowheads="1"/>
          </p:cNvSpPr>
          <p:nvPr/>
        </p:nvSpPr>
        <p:spPr bwMode="auto">
          <a:xfrm>
            <a:off x="655955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93840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Dijkstra’s Algorithm Example</a:t>
            </a:r>
          </a:p>
        </p:txBody>
      </p:sp>
      <p:sp>
        <p:nvSpPr>
          <p:cNvPr id="88067" name="Oval 5"/>
          <p:cNvSpPr>
            <a:spLocks noChangeArrowheads="1"/>
          </p:cNvSpPr>
          <p:nvPr/>
        </p:nvSpPr>
        <p:spPr bwMode="auto">
          <a:xfrm>
            <a:off x="1828800" y="3200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88068" name="Oval 6"/>
          <p:cNvSpPr>
            <a:spLocks noChangeArrowheads="1"/>
          </p:cNvSpPr>
          <p:nvPr/>
        </p:nvSpPr>
        <p:spPr bwMode="auto">
          <a:xfrm>
            <a:off x="3581400" y="18288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8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88069" name="Oval 7"/>
          <p:cNvSpPr>
            <a:spLocks noChangeArrowheads="1"/>
          </p:cNvSpPr>
          <p:nvPr/>
        </p:nvSpPr>
        <p:spPr bwMode="auto">
          <a:xfrm>
            <a:off x="3581400" y="4724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5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88070" name="Oval 21"/>
          <p:cNvSpPr>
            <a:spLocks noChangeArrowheads="1"/>
          </p:cNvSpPr>
          <p:nvPr/>
        </p:nvSpPr>
        <p:spPr bwMode="auto">
          <a:xfrm>
            <a:off x="5943600" y="18288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9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88071" name="Oval 22"/>
          <p:cNvSpPr>
            <a:spLocks noChangeArrowheads="1"/>
          </p:cNvSpPr>
          <p:nvPr/>
        </p:nvSpPr>
        <p:spPr bwMode="auto">
          <a:xfrm>
            <a:off x="5943600" y="4724400"/>
            <a:ext cx="8382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7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88092" name="TextBox 29"/>
          <p:cNvSpPr txBox="1">
            <a:spLocks noChangeArrowheads="1"/>
          </p:cNvSpPr>
          <p:nvPr/>
        </p:nvSpPr>
        <p:spPr bwMode="auto">
          <a:xfrm>
            <a:off x="0" y="6611938"/>
            <a:ext cx="12652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0" dirty="0">
                <a:solidFill>
                  <a:schemeClr val="bg1"/>
                </a:solidFill>
              </a:rPr>
              <a:t>Example from CLR</a:t>
            </a:r>
          </a:p>
        </p:txBody>
      </p:sp>
      <p:cxnSp>
        <p:nvCxnSpPr>
          <p:cNvPr id="29" name="Straight Arrow Connector 77"/>
          <p:cNvCxnSpPr>
            <a:cxnSpLocks noChangeShapeType="1"/>
          </p:cNvCxnSpPr>
          <p:nvPr/>
        </p:nvCxnSpPr>
        <p:spPr bwMode="auto">
          <a:xfrm>
            <a:off x="2667000" y="3962400"/>
            <a:ext cx="914400" cy="83820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78"/>
          <p:cNvCxnSpPr>
            <a:cxnSpLocks noChangeShapeType="1"/>
          </p:cNvCxnSpPr>
          <p:nvPr/>
        </p:nvCxnSpPr>
        <p:spPr bwMode="auto">
          <a:xfrm flipV="1">
            <a:off x="2667000" y="2514600"/>
            <a:ext cx="914400" cy="838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79"/>
          <p:cNvCxnSpPr>
            <a:cxnSpLocks noChangeShapeType="1"/>
          </p:cNvCxnSpPr>
          <p:nvPr/>
        </p:nvCxnSpPr>
        <p:spPr bwMode="auto">
          <a:xfrm>
            <a:off x="4495800" y="5181600"/>
            <a:ext cx="1371600" cy="1588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82"/>
          <p:cNvCxnSpPr>
            <a:cxnSpLocks noChangeShapeType="1"/>
          </p:cNvCxnSpPr>
          <p:nvPr/>
        </p:nvCxnSpPr>
        <p:spPr bwMode="auto">
          <a:xfrm>
            <a:off x="4495800" y="2284413"/>
            <a:ext cx="1371600" cy="1587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83"/>
          <p:cNvCxnSpPr>
            <a:cxnSpLocks noChangeShapeType="1"/>
          </p:cNvCxnSpPr>
          <p:nvPr/>
        </p:nvCxnSpPr>
        <p:spPr bwMode="auto">
          <a:xfrm rot="5400000" flipH="1" flipV="1">
            <a:off x="4152900" y="3009900"/>
            <a:ext cx="2133600" cy="1600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85"/>
          <p:cNvCxnSpPr>
            <a:cxnSpLocks noChangeShapeType="1"/>
          </p:cNvCxnSpPr>
          <p:nvPr/>
        </p:nvCxnSpPr>
        <p:spPr bwMode="auto">
          <a:xfrm rot="10800000">
            <a:off x="2743200" y="3657600"/>
            <a:ext cx="3200400" cy="1219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87"/>
          <p:cNvCxnSpPr>
            <a:cxnSpLocks noChangeShapeType="1"/>
          </p:cNvCxnSpPr>
          <p:nvPr/>
        </p:nvCxnSpPr>
        <p:spPr bwMode="auto">
          <a:xfrm rot="5400000" flipH="1" flipV="1">
            <a:off x="3201194" y="3734594"/>
            <a:ext cx="1981200" cy="1588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89"/>
          <p:cNvCxnSpPr>
            <a:cxnSpLocks noChangeShapeType="1"/>
          </p:cNvCxnSpPr>
          <p:nvPr/>
        </p:nvCxnSpPr>
        <p:spPr bwMode="auto">
          <a:xfrm rot="16200000" flipH="1">
            <a:off x="2818607" y="3733006"/>
            <a:ext cx="19812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90"/>
          <p:cNvCxnSpPr>
            <a:cxnSpLocks noChangeShapeType="1"/>
          </p:cNvCxnSpPr>
          <p:nvPr/>
        </p:nvCxnSpPr>
        <p:spPr bwMode="auto">
          <a:xfrm rot="5400000" flipH="1" flipV="1">
            <a:off x="5563394" y="3734594"/>
            <a:ext cx="1981200" cy="1588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91"/>
          <p:cNvCxnSpPr>
            <a:cxnSpLocks noChangeShapeType="1"/>
          </p:cNvCxnSpPr>
          <p:nvPr/>
        </p:nvCxnSpPr>
        <p:spPr bwMode="auto">
          <a:xfrm rot="16200000" flipH="1">
            <a:off x="5180807" y="3733006"/>
            <a:ext cx="1981200" cy="1587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TextBox 17"/>
          <p:cNvSpPr txBox="1">
            <a:spLocks noChangeArrowheads="1"/>
          </p:cNvSpPr>
          <p:nvPr/>
        </p:nvSpPr>
        <p:spPr bwMode="auto">
          <a:xfrm>
            <a:off x="2743200" y="2667000"/>
            <a:ext cx="412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0" name="TextBox 18"/>
          <p:cNvSpPr txBox="1">
            <a:spLocks noChangeArrowheads="1"/>
          </p:cNvSpPr>
          <p:nvPr/>
        </p:nvSpPr>
        <p:spPr bwMode="auto">
          <a:xfrm>
            <a:off x="2825750" y="43100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1" name="TextBox 19"/>
          <p:cNvSpPr txBox="1">
            <a:spLocks noChangeArrowheads="1"/>
          </p:cNvSpPr>
          <p:nvPr/>
        </p:nvSpPr>
        <p:spPr bwMode="auto">
          <a:xfrm>
            <a:off x="350520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2" name="TextBox 20"/>
          <p:cNvSpPr txBox="1">
            <a:spLocks noChangeArrowheads="1"/>
          </p:cNvSpPr>
          <p:nvPr/>
        </p:nvSpPr>
        <p:spPr bwMode="auto">
          <a:xfrm>
            <a:off x="419735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3" name="TextBox 23"/>
          <p:cNvSpPr txBox="1">
            <a:spLocks noChangeArrowheads="1"/>
          </p:cNvSpPr>
          <p:nvPr/>
        </p:nvSpPr>
        <p:spPr bwMode="auto">
          <a:xfrm>
            <a:off x="4953000" y="52244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4" name="TextBox 24"/>
          <p:cNvSpPr txBox="1">
            <a:spLocks noChangeArrowheads="1"/>
          </p:cNvSpPr>
          <p:nvPr/>
        </p:nvSpPr>
        <p:spPr bwMode="auto">
          <a:xfrm>
            <a:off x="4953000" y="1905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5" name="TextBox 25"/>
          <p:cNvSpPr txBox="1">
            <a:spLocks noChangeArrowheads="1"/>
          </p:cNvSpPr>
          <p:nvPr/>
        </p:nvSpPr>
        <p:spPr bwMode="auto">
          <a:xfrm>
            <a:off x="5029200" y="3395663"/>
            <a:ext cx="298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6" name="TextBox 26"/>
          <p:cNvSpPr txBox="1">
            <a:spLocks noChangeArrowheads="1"/>
          </p:cNvSpPr>
          <p:nvPr/>
        </p:nvSpPr>
        <p:spPr bwMode="auto">
          <a:xfrm>
            <a:off x="5340350" y="42672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7" name="TextBox 27"/>
          <p:cNvSpPr txBox="1">
            <a:spLocks noChangeArrowheads="1"/>
          </p:cNvSpPr>
          <p:nvPr/>
        </p:nvSpPr>
        <p:spPr bwMode="auto">
          <a:xfrm>
            <a:off x="586740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8" name="TextBox 28"/>
          <p:cNvSpPr txBox="1">
            <a:spLocks noChangeArrowheads="1"/>
          </p:cNvSpPr>
          <p:nvPr/>
        </p:nvSpPr>
        <p:spPr bwMode="auto">
          <a:xfrm>
            <a:off x="6559550" y="3429000"/>
            <a:ext cx="298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" name="Rectangle 1"/>
          <p:cNvSpPr/>
          <p:nvPr/>
        </p:nvSpPr>
        <p:spPr>
          <a:xfrm>
            <a:off x="4299513" y="5955298"/>
            <a:ext cx="10246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2000" b="1" dirty="0" smtClean="0"/>
              <a:t>Finish!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371465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Source Shortest Path</a:t>
            </a:r>
          </a:p>
        </p:txBody>
      </p:sp>
      <p:sp>
        <p:nvSpPr>
          <p:cNvPr id="890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Problem:</a:t>
            </a:r>
            <a:r>
              <a:rPr lang="en-GB" dirty="0" smtClean="0"/>
              <a:t> find shortest path from a source node to one or more target nodes</a:t>
            </a:r>
          </a:p>
          <a:p>
            <a:pPr lvl="1"/>
            <a:r>
              <a:rPr lang="en-GB" dirty="0" smtClean="0"/>
              <a:t>Shortest might also mean lowest weight or cost</a:t>
            </a:r>
          </a:p>
          <a:p>
            <a:r>
              <a:rPr lang="en-GB" dirty="0" smtClean="0"/>
              <a:t>Single processor machine: </a:t>
            </a:r>
            <a:r>
              <a:rPr lang="en-GB" dirty="0" err="1" smtClean="0"/>
              <a:t>Dijkstra’s</a:t>
            </a:r>
            <a:r>
              <a:rPr lang="en-GB" dirty="0" smtClean="0"/>
              <a:t> Algorithm</a:t>
            </a:r>
          </a:p>
          <a:p>
            <a:r>
              <a:rPr lang="en-GB" dirty="0" smtClean="0"/>
              <a:t>MapReduce: parallel Breadth-First Search (BFS)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4275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Finding the Shortest Path</a:t>
            </a:r>
          </a:p>
        </p:txBody>
      </p:sp>
      <p:sp>
        <p:nvSpPr>
          <p:cNvPr id="90115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Consider simple case of equal edge weights</a:t>
            </a:r>
          </a:p>
          <a:p>
            <a:r>
              <a:rPr lang="en-GB" dirty="0" smtClean="0"/>
              <a:t>Solution to the problem can be defined inductively</a:t>
            </a:r>
          </a:p>
          <a:p>
            <a:r>
              <a:rPr lang="en-GB" dirty="0" smtClean="0"/>
              <a:t>Here’s the intuition:</a:t>
            </a:r>
          </a:p>
          <a:p>
            <a:pPr lvl="1"/>
            <a:r>
              <a:rPr lang="en-GB" dirty="0" smtClean="0"/>
              <a:t>Define: </a:t>
            </a:r>
            <a:r>
              <a:rPr lang="en-GB" i="1" dirty="0" smtClean="0"/>
              <a:t>b</a:t>
            </a:r>
            <a:r>
              <a:rPr lang="en-GB" dirty="0" smtClean="0"/>
              <a:t> is reachable from </a:t>
            </a:r>
            <a:r>
              <a:rPr lang="en-GB" i="1" dirty="0" smtClean="0"/>
              <a:t>a</a:t>
            </a:r>
            <a:r>
              <a:rPr lang="en-GB" dirty="0" smtClean="0"/>
              <a:t> if </a:t>
            </a:r>
            <a:r>
              <a:rPr lang="en-GB" i="1" dirty="0" smtClean="0"/>
              <a:t>b</a:t>
            </a:r>
            <a:r>
              <a:rPr lang="en-GB" dirty="0" smtClean="0"/>
              <a:t> is on adjacency list of </a:t>
            </a:r>
            <a:r>
              <a:rPr lang="en-GB" i="1" dirty="0" smtClean="0"/>
              <a:t>a</a:t>
            </a:r>
          </a:p>
          <a:p>
            <a:pPr lvl="1"/>
            <a:r>
              <a:rPr lang="en-GB" cap="small" dirty="0" err="1" smtClean="0"/>
              <a:t>DistanceTo</a:t>
            </a:r>
            <a:r>
              <a:rPr lang="en-GB" dirty="0" smtClean="0"/>
              <a:t>(</a:t>
            </a:r>
            <a:r>
              <a:rPr lang="en-GB" i="1" dirty="0" smtClean="0"/>
              <a:t>s</a:t>
            </a:r>
            <a:r>
              <a:rPr lang="en-GB" dirty="0" smtClean="0"/>
              <a:t>) = 0</a:t>
            </a:r>
          </a:p>
          <a:p>
            <a:pPr lvl="1"/>
            <a:r>
              <a:rPr lang="en-GB" dirty="0" smtClean="0"/>
              <a:t>For all nodes </a:t>
            </a:r>
            <a:r>
              <a:rPr lang="en-GB" i="1" dirty="0" smtClean="0"/>
              <a:t>p</a:t>
            </a:r>
            <a:r>
              <a:rPr lang="en-GB" dirty="0" smtClean="0"/>
              <a:t> reachable from </a:t>
            </a:r>
            <a:r>
              <a:rPr lang="en-GB" i="1" dirty="0" smtClean="0"/>
              <a:t>s</a:t>
            </a:r>
            <a:r>
              <a:rPr lang="en-GB" dirty="0" smtClean="0"/>
              <a:t>, </a:t>
            </a:r>
            <a:br>
              <a:rPr lang="en-GB" dirty="0" smtClean="0"/>
            </a:br>
            <a:r>
              <a:rPr lang="en-GB" cap="small" dirty="0" err="1" smtClean="0"/>
              <a:t>DistanceTo</a:t>
            </a:r>
            <a:r>
              <a:rPr lang="en-GB" dirty="0" smtClean="0"/>
              <a:t>(</a:t>
            </a:r>
            <a:r>
              <a:rPr lang="en-GB" i="1" dirty="0" smtClean="0"/>
              <a:t>p</a:t>
            </a:r>
            <a:r>
              <a:rPr lang="en-GB" dirty="0" smtClean="0"/>
              <a:t>) = 1</a:t>
            </a:r>
          </a:p>
          <a:p>
            <a:pPr lvl="1"/>
            <a:r>
              <a:rPr lang="en-GB" dirty="0" smtClean="0"/>
              <a:t>For all nodes </a:t>
            </a:r>
            <a:r>
              <a:rPr lang="en-GB" i="1" dirty="0" smtClean="0"/>
              <a:t>n</a:t>
            </a:r>
            <a:r>
              <a:rPr lang="en-GB" dirty="0" smtClean="0"/>
              <a:t> reachable from some other set of nodes </a:t>
            </a:r>
            <a:r>
              <a:rPr lang="en-GB" i="1" dirty="0" smtClean="0"/>
              <a:t>M</a:t>
            </a:r>
            <a:r>
              <a:rPr lang="en-GB" dirty="0" smtClean="0"/>
              <a:t>, </a:t>
            </a:r>
            <a:r>
              <a:rPr lang="en-GB" cap="small" dirty="0" smtClean="0"/>
              <a:t>DistanceTo</a:t>
            </a:r>
            <a:r>
              <a:rPr lang="en-GB" dirty="0" smtClean="0"/>
              <a:t>(</a:t>
            </a:r>
            <a:r>
              <a:rPr lang="en-GB" i="1" dirty="0" smtClean="0"/>
              <a:t>n</a:t>
            </a:r>
            <a:r>
              <a:rPr lang="en-GB" dirty="0" smtClean="0"/>
              <a:t>) = 1 + min(</a:t>
            </a:r>
            <a:r>
              <a:rPr lang="en-GB" cap="small" dirty="0" smtClean="0"/>
              <a:t>DistanceTo</a:t>
            </a:r>
            <a:r>
              <a:rPr lang="en-GB" dirty="0" smtClean="0"/>
              <a:t>(</a:t>
            </a:r>
            <a:r>
              <a:rPr lang="en-GB" i="1" dirty="0" smtClean="0"/>
              <a:t>m</a:t>
            </a:r>
            <a:r>
              <a:rPr lang="en-GB" dirty="0" smtClean="0"/>
              <a:t>), </a:t>
            </a:r>
            <a:r>
              <a:rPr lang="en-GB" i="1" dirty="0" smtClean="0"/>
              <a:t>m</a:t>
            </a:r>
            <a:r>
              <a:rPr lang="en-GB" dirty="0" smtClean="0"/>
              <a:t> </a:t>
            </a:r>
            <a:r>
              <a:rPr lang="en-GB" dirty="0" smtClean="0">
                <a:sym typeface="Symbol" pitchFamily="18" charset="2"/>
              </a:rPr>
              <a:t></a:t>
            </a:r>
            <a:r>
              <a:rPr lang="en-GB" dirty="0" smtClean="0"/>
              <a:t> </a:t>
            </a:r>
            <a:r>
              <a:rPr lang="en-GB" i="1" dirty="0" smtClean="0"/>
              <a:t>M</a:t>
            </a:r>
            <a:r>
              <a:rPr lang="en-GB" dirty="0" smtClean="0"/>
              <a:t>)</a:t>
            </a: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2352675" y="5153025"/>
            <a:ext cx="381000" cy="381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5400675" y="5991225"/>
            <a:ext cx="381000" cy="381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i="1" dirty="0">
                <a:solidFill>
                  <a:srgbClr val="000000"/>
                </a:solidFill>
                <a:latin typeface="Arial"/>
              </a:rPr>
              <a:t>m</a:t>
            </a:r>
            <a:r>
              <a:rPr lang="en-US" sz="1200" i="1" baseline="-25000" dirty="0">
                <a:solidFill>
                  <a:srgbClr val="000000"/>
                </a:solidFill>
                <a:latin typeface="Arial"/>
              </a:rPr>
              <a:t>3</a:t>
            </a:r>
            <a:endParaRPr lang="en-US" sz="1400" i="1" baseline="-25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4638675" y="5305425"/>
            <a:ext cx="381000" cy="381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i="1" dirty="0">
                <a:solidFill>
                  <a:srgbClr val="000000"/>
                </a:solidFill>
                <a:latin typeface="Arial"/>
              </a:rPr>
              <a:t>m</a:t>
            </a:r>
            <a:r>
              <a:rPr lang="en-US" sz="1200" i="1" baseline="-25000" dirty="0">
                <a:solidFill>
                  <a:srgbClr val="000000"/>
                </a:solidFill>
                <a:latin typeface="Arial"/>
              </a:rPr>
              <a:t>2</a:t>
            </a:r>
          </a:p>
        </p:txBody>
      </p:sp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5324475" y="4543425"/>
            <a:ext cx="381000" cy="381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i="1" dirty="0">
                <a:solidFill>
                  <a:srgbClr val="000000"/>
                </a:solidFill>
                <a:latin typeface="Arial"/>
              </a:rPr>
              <a:t>m</a:t>
            </a:r>
            <a:r>
              <a:rPr lang="en-US" sz="1200" i="1" baseline="-25000" dirty="0">
                <a:solidFill>
                  <a:srgbClr val="000000"/>
                </a:solidFill>
                <a:latin typeface="Arial"/>
              </a:rPr>
              <a:t>1</a:t>
            </a:r>
            <a:endParaRPr lang="en-US" sz="1400" i="1" baseline="-25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6010275" y="5153025"/>
            <a:ext cx="381000" cy="381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i="1" dirty="0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cxnSp>
        <p:nvCxnSpPr>
          <p:cNvPr id="15" name="Straight Connector 14"/>
          <p:cNvCxnSpPr>
            <a:stCxn id="7" idx="5"/>
            <a:endCxn id="8" idx="1"/>
          </p:cNvCxnSpPr>
          <p:nvPr/>
        </p:nvCxnSpPr>
        <p:spPr bwMode="auto">
          <a:xfrm rot="16200000" flipH="1">
            <a:off x="5687779" y="4830529"/>
            <a:ext cx="340192" cy="41639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8" name="Straight Connector 17"/>
          <p:cNvCxnSpPr>
            <a:stCxn id="6" idx="6"/>
            <a:endCxn id="8" idx="2"/>
          </p:cNvCxnSpPr>
          <p:nvPr/>
        </p:nvCxnSpPr>
        <p:spPr bwMode="auto">
          <a:xfrm flipV="1">
            <a:off x="5019675" y="5343525"/>
            <a:ext cx="990600" cy="15240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1" name="Straight Connector 20"/>
          <p:cNvCxnSpPr>
            <a:endCxn id="8" idx="3"/>
          </p:cNvCxnSpPr>
          <p:nvPr/>
        </p:nvCxnSpPr>
        <p:spPr bwMode="auto">
          <a:xfrm rot="5400000" flipH="1" flipV="1">
            <a:off x="5629275" y="5554429"/>
            <a:ext cx="512996" cy="36059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Straight Connector 23"/>
          <p:cNvCxnSpPr>
            <a:stCxn id="4" idx="7"/>
          </p:cNvCxnSpPr>
          <p:nvPr/>
        </p:nvCxnSpPr>
        <p:spPr bwMode="auto">
          <a:xfrm rot="5400000" flipH="1" flipV="1">
            <a:off x="2792179" y="4962525"/>
            <a:ext cx="131996" cy="360596"/>
          </a:xfrm>
          <a:prstGeom prst="line">
            <a:avLst/>
          </a:prstGeom>
          <a:ln w="15875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4" idx="6"/>
          </p:cNvCxnSpPr>
          <p:nvPr/>
        </p:nvCxnSpPr>
        <p:spPr bwMode="auto">
          <a:xfrm>
            <a:off x="2733675" y="5343525"/>
            <a:ext cx="990600" cy="38100"/>
          </a:xfrm>
          <a:prstGeom prst="line">
            <a:avLst/>
          </a:prstGeom>
          <a:ln w="15875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4" idx="5"/>
          </p:cNvCxnSpPr>
          <p:nvPr/>
        </p:nvCxnSpPr>
        <p:spPr bwMode="auto">
          <a:xfrm rot="16200000" flipH="1">
            <a:off x="2792179" y="5363929"/>
            <a:ext cx="436796" cy="665396"/>
          </a:xfrm>
          <a:prstGeom prst="line">
            <a:avLst/>
          </a:prstGeom>
          <a:ln w="15875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267075" y="4695825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67825" y="5195471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495675" y="5805071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19675" y="4543425"/>
            <a:ext cx="35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i="1" dirty="0">
                <a:solidFill>
                  <a:srgbClr val="000000"/>
                </a:solidFill>
                <a:latin typeface="Arial" charset="0"/>
              </a:rPr>
              <a:t>d</a:t>
            </a:r>
            <a:r>
              <a:rPr lang="en-US" sz="1400" i="1" baseline="-25000" dirty="0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515897" y="5000625"/>
            <a:ext cx="35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i="1" dirty="0">
                <a:solidFill>
                  <a:srgbClr val="000000"/>
                </a:solidFill>
                <a:latin typeface="Arial" charset="0"/>
              </a:rPr>
              <a:t>d</a:t>
            </a:r>
            <a:r>
              <a:rPr lang="en-US" sz="1400" i="1" baseline="-25000" dirty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95875" y="5912048"/>
            <a:ext cx="35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i="1" dirty="0">
                <a:solidFill>
                  <a:srgbClr val="000000"/>
                </a:solidFill>
                <a:latin typeface="Arial" charset="0"/>
              </a:rPr>
              <a:t>d</a:t>
            </a:r>
            <a:r>
              <a:rPr lang="en-US" sz="1400" i="1" baseline="-25000" dirty="0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904563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/>
      <p:bldP spid="4" grpId="0" animBg="1"/>
      <p:bldP spid="5" grpId="0" animBg="1"/>
      <p:bldP spid="6" grpId="0" animBg="1"/>
      <p:bldP spid="7" grpId="0" animBg="1"/>
      <p:bldP spid="8" grpId="0" animBg="1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Visualizing Parallel BFS</a:t>
            </a:r>
            <a:endParaRPr lang="en-US" dirty="0"/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2743200" y="1524000"/>
            <a:ext cx="685800" cy="6858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000000"/>
                </a:solidFill>
                <a:latin typeface="Arial"/>
              </a:rPr>
              <a:t>n</a:t>
            </a:r>
            <a:r>
              <a:rPr lang="en-US" sz="1600" b="1" i="1" baseline="-25000" dirty="0">
                <a:solidFill>
                  <a:srgbClr val="000000"/>
                </a:solidFill>
                <a:latin typeface="Arial"/>
              </a:rPr>
              <a:t>0</a:t>
            </a: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2133600" y="2743200"/>
            <a:ext cx="685800" cy="6858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 anchorCtr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000000"/>
                </a:solidFill>
                <a:latin typeface="Arial"/>
              </a:rPr>
              <a:t>n</a:t>
            </a:r>
            <a:r>
              <a:rPr lang="en-US" sz="1600" b="1" i="1" baseline="-25000" dirty="0">
                <a:solidFill>
                  <a:srgbClr val="000000"/>
                </a:solidFill>
                <a:latin typeface="Arial"/>
              </a:rPr>
              <a:t>3</a:t>
            </a: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3657600" y="2667000"/>
            <a:ext cx="685800" cy="6858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 anchorCtr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000000"/>
                </a:solidFill>
                <a:latin typeface="Arial"/>
              </a:rPr>
              <a:t>n</a:t>
            </a:r>
            <a:r>
              <a:rPr lang="en-US" sz="1600" b="1" i="1" baseline="-25000" dirty="0">
                <a:solidFill>
                  <a:srgbClr val="000000"/>
                </a:solidFill>
                <a:latin typeface="Arial"/>
              </a:rPr>
              <a:t>2</a:t>
            </a:r>
          </a:p>
        </p:txBody>
      </p:sp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4572000" y="1600200"/>
            <a:ext cx="685800" cy="6858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 anchorCtr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000000"/>
                </a:solidFill>
                <a:latin typeface="Arial"/>
              </a:rPr>
              <a:t>n</a:t>
            </a:r>
            <a:r>
              <a:rPr lang="en-US" sz="1600" b="1" i="1" baseline="-25000" dirty="0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6324600" y="1295400"/>
            <a:ext cx="685800" cy="6858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 anchorCtr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000000"/>
                </a:solidFill>
                <a:latin typeface="Arial"/>
              </a:rPr>
              <a:t>n</a:t>
            </a:r>
            <a:r>
              <a:rPr lang="en-US" sz="1600" b="1" i="1" baseline="-25000" dirty="0">
                <a:solidFill>
                  <a:srgbClr val="000000"/>
                </a:solidFill>
                <a:latin typeface="Arial"/>
              </a:rPr>
              <a:t>7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5334000" y="2895600"/>
            <a:ext cx="685800" cy="6858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 anchorCtr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000000"/>
                </a:solidFill>
                <a:latin typeface="Arial"/>
              </a:rPr>
              <a:t>n</a:t>
            </a:r>
            <a:r>
              <a:rPr lang="en-US" sz="1600" b="1" i="1" baseline="-25000" dirty="0">
                <a:solidFill>
                  <a:srgbClr val="000000"/>
                </a:solidFill>
                <a:latin typeface="Arial"/>
              </a:rPr>
              <a:t>6</a:t>
            </a:r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3810000" y="3886200"/>
            <a:ext cx="685800" cy="6858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 anchorCtr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000000"/>
                </a:solidFill>
                <a:latin typeface="Arial"/>
              </a:rPr>
              <a:t>n</a:t>
            </a:r>
            <a:r>
              <a:rPr lang="en-US" sz="1600" b="1" i="1" baseline="-25000" dirty="0">
                <a:solidFill>
                  <a:srgbClr val="000000"/>
                </a:solidFill>
                <a:latin typeface="Arial"/>
              </a:rPr>
              <a:t>5</a:t>
            </a:r>
          </a:p>
        </p:txBody>
      </p:sp>
      <p:sp>
        <p:nvSpPr>
          <p:cNvPr id="11" name="Oval 11"/>
          <p:cNvSpPr>
            <a:spLocks noChangeArrowheads="1"/>
          </p:cNvSpPr>
          <p:nvPr/>
        </p:nvSpPr>
        <p:spPr bwMode="auto">
          <a:xfrm>
            <a:off x="2514600" y="4191000"/>
            <a:ext cx="685800" cy="6858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 anchorCtr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000000"/>
                </a:solidFill>
                <a:latin typeface="Arial"/>
              </a:rPr>
              <a:t>n</a:t>
            </a:r>
            <a:r>
              <a:rPr lang="en-US" sz="1600" b="1" i="1" baseline="-25000" dirty="0">
                <a:solidFill>
                  <a:srgbClr val="000000"/>
                </a:solidFill>
                <a:latin typeface="Arial"/>
              </a:rPr>
              <a:t>4</a:t>
            </a:r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3429000" y="5410200"/>
            <a:ext cx="685800" cy="685800"/>
          </a:xfrm>
          <a:prstGeom prst="ellipse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16200000" scaled="0"/>
          </a:gra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 anchorCtr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000000"/>
                </a:solidFill>
                <a:latin typeface="Arial"/>
              </a:rPr>
              <a:t>n</a:t>
            </a:r>
            <a:r>
              <a:rPr lang="en-US" sz="1600" b="1" i="1" baseline="-25000" dirty="0">
                <a:solidFill>
                  <a:srgbClr val="000000"/>
                </a:solidFill>
                <a:latin typeface="Arial"/>
              </a:rPr>
              <a:t>9</a:t>
            </a:r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5791200" y="4343400"/>
            <a:ext cx="685800" cy="685800"/>
          </a:xfrm>
          <a:prstGeom prst="ellipse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16200000" scaled="0"/>
          </a:gra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 anchorCtr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000000"/>
                </a:solidFill>
                <a:latin typeface="Arial"/>
              </a:rPr>
              <a:t>n</a:t>
            </a:r>
            <a:r>
              <a:rPr lang="en-US" sz="1600" b="1" i="1" baseline="-25000" dirty="0">
                <a:solidFill>
                  <a:srgbClr val="000000"/>
                </a:solidFill>
                <a:latin typeface="Arial"/>
              </a:rPr>
              <a:t>8</a:t>
            </a:r>
          </a:p>
        </p:txBody>
      </p:sp>
      <p:cxnSp>
        <p:nvCxnSpPr>
          <p:cNvPr id="14" name="Straight Arrow Connector 15"/>
          <p:cNvCxnSpPr>
            <a:cxnSpLocks noChangeShapeType="1"/>
            <a:stCxn id="4" idx="3"/>
            <a:endCxn id="5" idx="0"/>
          </p:cNvCxnSpPr>
          <p:nvPr/>
        </p:nvCxnSpPr>
        <p:spPr bwMode="auto">
          <a:xfrm rot="5400000">
            <a:off x="2343151" y="2243137"/>
            <a:ext cx="633412" cy="366713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6"/>
          <p:cNvCxnSpPr>
            <a:cxnSpLocks noChangeShapeType="1"/>
            <a:stCxn id="4" idx="5"/>
            <a:endCxn id="6" idx="1"/>
          </p:cNvCxnSpPr>
          <p:nvPr/>
        </p:nvCxnSpPr>
        <p:spPr bwMode="auto">
          <a:xfrm rot="16200000" flipH="1">
            <a:off x="3214688" y="2224088"/>
            <a:ext cx="657225" cy="428625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9"/>
          <p:cNvCxnSpPr>
            <a:cxnSpLocks noChangeShapeType="1"/>
            <a:stCxn id="4" idx="6"/>
            <a:endCxn id="7" idx="2"/>
          </p:cNvCxnSpPr>
          <p:nvPr/>
        </p:nvCxnSpPr>
        <p:spPr bwMode="auto">
          <a:xfrm>
            <a:off x="3429000" y="1866900"/>
            <a:ext cx="1143000" cy="76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23"/>
          <p:cNvCxnSpPr>
            <a:cxnSpLocks noChangeShapeType="1"/>
            <a:stCxn id="7" idx="6"/>
            <a:endCxn id="8" idx="2"/>
          </p:cNvCxnSpPr>
          <p:nvPr/>
        </p:nvCxnSpPr>
        <p:spPr bwMode="auto">
          <a:xfrm flipV="1">
            <a:off x="5257800" y="1638300"/>
            <a:ext cx="1066800" cy="3048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26"/>
          <p:cNvCxnSpPr>
            <a:cxnSpLocks noChangeShapeType="1"/>
            <a:stCxn id="13" idx="0"/>
            <a:endCxn id="8" idx="4"/>
          </p:cNvCxnSpPr>
          <p:nvPr/>
        </p:nvCxnSpPr>
        <p:spPr bwMode="auto">
          <a:xfrm rot="5400000" flipH="1" flipV="1">
            <a:off x="5219700" y="2895600"/>
            <a:ext cx="2362200" cy="5334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31"/>
          <p:cNvCxnSpPr>
            <a:cxnSpLocks noChangeShapeType="1"/>
            <a:stCxn id="9" idx="1"/>
            <a:endCxn id="7" idx="5"/>
          </p:cNvCxnSpPr>
          <p:nvPr/>
        </p:nvCxnSpPr>
        <p:spPr bwMode="auto">
          <a:xfrm rot="16200000" flipV="1">
            <a:off x="4891088" y="2452688"/>
            <a:ext cx="809625" cy="276225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34"/>
          <p:cNvCxnSpPr>
            <a:cxnSpLocks noChangeShapeType="1"/>
            <a:stCxn id="7" idx="3"/>
            <a:endCxn id="6" idx="7"/>
          </p:cNvCxnSpPr>
          <p:nvPr/>
        </p:nvCxnSpPr>
        <p:spPr bwMode="auto">
          <a:xfrm rot="5400000">
            <a:off x="4167188" y="2262188"/>
            <a:ext cx="581025" cy="428625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37"/>
          <p:cNvCxnSpPr>
            <a:cxnSpLocks noChangeShapeType="1"/>
            <a:stCxn id="6" idx="6"/>
            <a:endCxn id="9" idx="2"/>
          </p:cNvCxnSpPr>
          <p:nvPr/>
        </p:nvCxnSpPr>
        <p:spPr bwMode="auto">
          <a:xfrm>
            <a:off x="4343400" y="3009900"/>
            <a:ext cx="990600" cy="2286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40"/>
          <p:cNvCxnSpPr>
            <a:cxnSpLocks noChangeShapeType="1"/>
            <a:stCxn id="5" idx="4"/>
            <a:endCxn id="11" idx="0"/>
          </p:cNvCxnSpPr>
          <p:nvPr/>
        </p:nvCxnSpPr>
        <p:spPr bwMode="auto">
          <a:xfrm rot="16200000" flipH="1">
            <a:off x="2286000" y="3619500"/>
            <a:ext cx="762000" cy="3810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43"/>
          <p:cNvCxnSpPr>
            <a:cxnSpLocks noChangeShapeType="1"/>
            <a:stCxn id="6" idx="3"/>
            <a:endCxn id="11" idx="7"/>
          </p:cNvCxnSpPr>
          <p:nvPr/>
        </p:nvCxnSpPr>
        <p:spPr bwMode="auto">
          <a:xfrm rot="5400000">
            <a:off x="2909888" y="3443288"/>
            <a:ext cx="1038225" cy="657225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46"/>
          <p:cNvCxnSpPr>
            <a:cxnSpLocks noChangeShapeType="1"/>
            <a:stCxn id="6" idx="4"/>
            <a:endCxn id="10" idx="0"/>
          </p:cNvCxnSpPr>
          <p:nvPr/>
        </p:nvCxnSpPr>
        <p:spPr bwMode="auto">
          <a:xfrm rot="16200000" flipH="1">
            <a:off x="3810000" y="3543300"/>
            <a:ext cx="533400" cy="1524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50"/>
          <p:cNvCxnSpPr>
            <a:cxnSpLocks noChangeShapeType="1"/>
            <a:stCxn id="10" idx="7"/>
            <a:endCxn id="9" idx="3"/>
          </p:cNvCxnSpPr>
          <p:nvPr/>
        </p:nvCxnSpPr>
        <p:spPr bwMode="auto">
          <a:xfrm rot="5400000" flipH="1" flipV="1">
            <a:off x="4662488" y="3214688"/>
            <a:ext cx="504825" cy="1038225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53"/>
          <p:cNvCxnSpPr>
            <a:cxnSpLocks noChangeShapeType="1"/>
            <a:stCxn id="11" idx="5"/>
            <a:endCxn id="12" idx="1"/>
          </p:cNvCxnSpPr>
          <p:nvPr/>
        </p:nvCxnSpPr>
        <p:spPr bwMode="auto">
          <a:xfrm rot="16200000" flipH="1">
            <a:off x="2947988" y="4929188"/>
            <a:ext cx="733425" cy="428625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56"/>
          <p:cNvCxnSpPr>
            <a:cxnSpLocks noChangeShapeType="1"/>
            <a:stCxn id="10" idx="3"/>
            <a:endCxn id="12" idx="0"/>
          </p:cNvCxnSpPr>
          <p:nvPr/>
        </p:nvCxnSpPr>
        <p:spPr bwMode="auto">
          <a:xfrm rot="5400000">
            <a:off x="3371851" y="4871617"/>
            <a:ext cx="938633" cy="138533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59"/>
          <p:cNvCxnSpPr>
            <a:cxnSpLocks noChangeShapeType="1"/>
            <a:stCxn id="12" idx="7"/>
            <a:endCxn id="10" idx="4"/>
          </p:cNvCxnSpPr>
          <p:nvPr/>
        </p:nvCxnSpPr>
        <p:spPr bwMode="auto">
          <a:xfrm rot="5400000" flipH="1" flipV="1">
            <a:off x="3614737" y="4972051"/>
            <a:ext cx="938213" cy="138112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62"/>
          <p:cNvCxnSpPr>
            <a:cxnSpLocks noChangeShapeType="1"/>
            <a:stCxn id="10" idx="6"/>
            <a:endCxn id="13" idx="2"/>
          </p:cNvCxnSpPr>
          <p:nvPr/>
        </p:nvCxnSpPr>
        <p:spPr bwMode="auto">
          <a:xfrm>
            <a:off x="4495800" y="4229100"/>
            <a:ext cx="1295400" cy="457200"/>
          </a:xfrm>
          <a:prstGeom prst="straightConnector1">
            <a:avLst/>
          </a:prstGeom>
          <a:ln w="15875"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681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From Intuition to Algorithm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Data representation:</a:t>
            </a:r>
          </a:p>
          <a:p>
            <a:pPr lvl="1"/>
            <a:r>
              <a:rPr lang="en-GB" dirty="0"/>
              <a:t>Key: node </a:t>
            </a:r>
            <a:r>
              <a:rPr lang="en-GB" i="1" dirty="0"/>
              <a:t>n</a:t>
            </a:r>
          </a:p>
          <a:p>
            <a:pPr lvl="1"/>
            <a:r>
              <a:rPr lang="en-GB" dirty="0"/>
              <a:t>Value: </a:t>
            </a:r>
            <a:r>
              <a:rPr lang="en-GB" i="1" dirty="0"/>
              <a:t>d</a:t>
            </a:r>
            <a:r>
              <a:rPr lang="en-GB" dirty="0"/>
              <a:t> (distance from start), adjacency list (list of nodes reachable from </a:t>
            </a:r>
            <a:r>
              <a:rPr lang="en-GB" i="1" dirty="0"/>
              <a:t>n</a:t>
            </a:r>
            <a:r>
              <a:rPr lang="en-GB" dirty="0"/>
              <a:t>)</a:t>
            </a:r>
          </a:p>
          <a:p>
            <a:pPr lvl="1"/>
            <a:r>
              <a:rPr lang="en-GB" dirty="0">
                <a:sym typeface="Symbol"/>
              </a:rPr>
              <a:t>Initialization: for all nodes except for start node, </a:t>
            </a:r>
            <a:r>
              <a:rPr lang="en-GB" i="1" dirty="0"/>
              <a:t>d</a:t>
            </a:r>
            <a:r>
              <a:rPr lang="en-GB" dirty="0"/>
              <a:t> = </a:t>
            </a:r>
            <a:r>
              <a:rPr lang="en-GB" dirty="0">
                <a:sym typeface="Symbol"/>
              </a:rPr>
              <a:t></a:t>
            </a:r>
            <a:endParaRPr lang="en-GB" dirty="0"/>
          </a:p>
          <a:p>
            <a:r>
              <a:rPr lang="en-GB" dirty="0">
                <a:sym typeface="Symbol" pitchFamily="18" charset="2"/>
              </a:rPr>
              <a:t>Mapper:</a:t>
            </a:r>
          </a:p>
          <a:p>
            <a:pPr lvl="1"/>
            <a:r>
              <a:rPr lang="en-GB" dirty="0">
                <a:sym typeface="Symbol" pitchFamily="18" charset="2"/>
              </a:rPr>
              <a:t></a:t>
            </a:r>
            <a:r>
              <a:rPr lang="en-GB" i="1" dirty="0"/>
              <a:t>m</a:t>
            </a:r>
            <a:r>
              <a:rPr lang="en-GB" dirty="0"/>
              <a:t> </a:t>
            </a:r>
            <a:r>
              <a:rPr lang="en-GB" dirty="0">
                <a:sym typeface="Symbol" pitchFamily="18" charset="2"/>
              </a:rPr>
              <a:t></a:t>
            </a:r>
            <a:r>
              <a:rPr lang="en-GB" dirty="0"/>
              <a:t> adjacency list: emit (</a:t>
            </a:r>
            <a:r>
              <a:rPr lang="en-GB" i="1" dirty="0"/>
              <a:t>m</a:t>
            </a:r>
            <a:r>
              <a:rPr lang="en-GB" dirty="0"/>
              <a:t>, </a:t>
            </a:r>
            <a:r>
              <a:rPr lang="en-GB" i="1" dirty="0"/>
              <a:t>d </a:t>
            </a:r>
            <a:r>
              <a:rPr lang="en-GB" dirty="0"/>
              <a:t>+ 1</a:t>
            </a:r>
            <a:r>
              <a:rPr lang="en-GB" dirty="0" smtClean="0"/>
              <a:t>)</a:t>
            </a:r>
          </a:p>
          <a:p>
            <a:r>
              <a:rPr lang="en-GB" dirty="0" smtClean="0"/>
              <a:t>Sort/Shuffle</a:t>
            </a:r>
            <a:endParaRPr lang="en-GB" dirty="0"/>
          </a:p>
          <a:p>
            <a:pPr lvl="1"/>
            <a:r>
              <a:rPr lang="en-GB" dirty="0"/>
              <a:t>Groups distances by reachable nodes</a:t>
            </a:r>
          </a:p>
          <a:p>
            <a:r>
              <a:rPr lang="en-GB" dirty="0"/>
              <a:t>Reducer:</a:t>
            </a:r>
          </a:p>
          <a:p>
            <a:pPr lvl="1"/>
            <a:r>
              <a:rPr lang="en-GB" dirty="0"/>
              <a:t>Selects minimum distance path for each reachable node</a:t>
            </a:r>
          </a:p>
          <a:p>
            <a:pPr lvl="1"/>
            <a:r>
              <a:rPr lang="en-GB" dirty="0"/>
              <a:t>Additional bookkeeping needed to keep track of actual path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2072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Multiple Iterations Needed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Each MapReduce iteration advances the “known frontier” by one hop</a:t>
            </a:r>
          </a:p>
          <a:p>
            <a:pPr lvl="1"/>
            <a:r>
              <a:rPr lang="en-GB" dirty="0" smtClean="0"/>
              <a:t>Subsequent </a:t>
            </a:r>
            <a:r>
              <a:rPr lang="en-GB" dirty="0"/>
              <a:t>iterations include more and more reachable nodes as frontier </a:t>
            </a:r>
            <a:r>
              <a:rPr lang="en-GB" dirty="0" smtClean="0"/>
              <a:t>expands</a:t>
            </a:r>
          </a:p>
          <a:p>
            <a:pPr lvl="1"/>
            <a:r>
              <a:rPr lang="en-GB" dirty="0" smtClean="0"/>
              <a:t>The input of Mapper is the output of Reducer in the previous iteration</a:t>
            </a:r>
            <a:endParaRPr lang="en-GB" dirty="0"/>
          </a:p>
          <a:p>
            <a:pPr lvl="1"/>
            <a:r>
              <a:rPr lang="en-GB" dirty="0"/>
              <a:t>Multiple iterations are needed to explore entire </a:t>
            </a:r>
            <a:r>
              <a:rPr lang="en-GB" dirty="0" smtClean="0"/>
              <a:t>graph</a:t>
            </a:r>
          </a:p>
          <a:p>
            <a:pPr lvl="1"/>
            <a:endParaRPr lang="en-GB" dirty="0"/>
          </a:p>
          <a:p>
            <a:r>
              <a:rPr lang="en-GB" dirty="0"/>
              <a:t>Preserving graph structure:</a:t>
            </a:r>
          </a:p>
          <a:p>
            <a:pPr lvl="1"/>
            <a:r>
              <a:rPr lang="en-GB" dirty="0">
                <a:solidFill>
                  <a:srgbClr val="FF0000"/>
                </a:solidFill>
              </a:rPr>
              <a:t>Problem: Where did the adjacency list go?</a:t>
            </a:r>
          </a:p>
          <a:p>
            <a:pPr lvl="1"/>
            <a:r>
              <a:rPr lang="en-GB" dirty="0"/>
              <a:t>Solution: mapper emits (</a:t>
            </a:r>
            <a:r>
              <a:rPr lang="en-GB" i="1" dirty="0"/>
              <a:t>n</a:t>
            </a:r>
            <a:r>
              <a:rPr lang="en-GB" dirty="0"/>
              <a:t>, adjacency list) as well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6227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BFS Pseudo-Code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14388" y="1093788"/>
            <a:ext cx="7661275" cy="490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0858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4287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17716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2288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</a:defRPr>
            </a:lvl6pPr>
            <a:lvl7pPr marL="26860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</a:defRPr>
            </a:lvl7pPr>
            <a:lvl8pPr marL="31432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</a:defRPr>
            </a:lvl8pPr>
            <a:lvl9pPr marL="36004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800" dirty="0"/>
              <a:t>Equal Edge </a:t>
            </a:r>
            <a:r>
              <a:rPr lang="en-GB" sz="1800" dirty="0" smtClean="0"/>
              <a:t>Weights (</a:t>
            </a:r>
            <a:r>
              <a:rPr lang="en-GB" sz="1800" dirty="0" smtClean="0">
                <a:solidFill>
                  <a:srgbClr val="FF0000"/>
                </a:solidFill>
              </a:rPr>
              <a:t>how to deal with weighted edges?</a:t>
            </a:r>
            <a:r>
              <a:rPr lang="en-GB" sz="1800" dirty="0" smtClean="0"/>
              <a:t>)</a:t>
            </a:r>
          </a:p>
          <a:p>
            <a:r>
              <a:rPr lang="en-GB" sz="1800" dirty="0" smtClean="0"/>
              <a:t>Only distances, no paths stored (</a:t>
            </a:r>
            <a:r>
              <a:rPr lang="en-GB" sz="1800" dirty="0" smtClean="0">
                <a:solidFill>
                  <a:srgbClr val="FF0000"/>
                </a:solidFill>
              </a:rPr>
              <a:t>how to obtain paths</a:t>
            </a:r>
            <a:r>
              <a:rPr lang="en-US" sz="1800" dirty="0" smtClean="0">
                <a:solidFill>
                  <a:srgbClr val="FF0000"/>
                </a:solidFill>
              </a:rPr>
              <a:t>?</a:t>
            </a:r>
            <a:r>
              <a:rPr lang="en-US" sz="1800" dirty="0" smtClean="0"/>
              <a:t>)</a:t>
            </a:r>
            <a:endParaRPr lang="en-GB" sz="1800" dirty="0" smtClean="0"/>
          </a:p>
          <a:p>
            <a:endParaRPr lang="en-AU" sz="1800" dirty="0"/>
          </a:p>
          <a:p>
            <a:endParaRPr lang="en-AU" sz="1800" kern="0" dirty="0"/>
          </a:p>
        </p:txBody>
      </p:sp>
      <p:sp>
        <p:nvSpPr>
          <p:cNvPr id="8" name="직사각형 4"/>
          <p:cNvSpPr/>
          <p:nvPr/>
        </p:nvSpPr>
        <p:spPr>
          <a:xfrm>
            <a:off x="1019175" y="1874838"/>
            <a:ext cx="754380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AU" dirty="0"/>
              <a:t>class Mapper</a:t>
            </a:r>
            <a:br>
              <a:rPr lang="en-AU" dirty="0"/>
            </a:br>
            <a:r>
              <a:rPr lang="en-AU" dirty="0"/>
              <a:t>    method Map(</a:t>
            </a:r>
            <a:r>
              <a:rPr lang="en-AU" dirty="0" err="1"/>
              <a:t>nid</a:t>
            </a:r>
            <a:r>
              <a:rPr lang="en-AU" dirty="0"/>
              <a:t> n, node N)</a:t>
            </a:r>
            <a:br>
              <a:rPr lang="en-AU" dirty="0"/>
            </a:br>
            <a:r>
              <a:rPr lang="en-AU" dirty="0"/>
              <a:t>    d ← </a:t>
            </a:r>
            <a:r>
              <a:rPr lang="en-AU" dirty="0" err="1"/>
              <a:t>N.Distance</a:t>
            </a:r>
            <a:r>
              <a:rPr lang="en-AU" dirty="0"/>
              <a:t/>
            </a:r>
            <a:br>
              <a:rPr lang="en-AU" dirty="0"/>
            </a:br>
            <a:r>
              <a:rPr lang="en-AU" dirty="0"/>
              <a:t>    Emit(</a:t>
            </a:r>
            <a:r>
              <a:rPr lang="en-AU" dirty="0" err="1"/>
              <a:t>nid</a:t>
            </a:r>
            <a:r>
              <a:rPr lang="en-AU" dirty="0"/>
              <a:t> </a:t>
            </a:r>
            <a:r>
              <a:rPr lang="en-AU" dirty="0" err="1"/>
              <a:t>n,N</a:t>
            </a:r>
            <a:r>
              <a:rPr lang="en-AU" dirty="0"/>
              <a:t>)                                  //Pass along graph </a:t>
            </a:r>
            <a:r>
              <a:rPr lang="en-AU" dirty="0" smtClean="0"/>
              <a:t>structure</a:t>
            </a:r>
            <a:br>
              <a:rPr lang="en-AU" dirty="0" smtClean="0"/>
            </a:br>
            <a:r>
              <a:rPr lang="en-AU" dirty="0"/>
              <a:t>    for all </a:t>
            </a:r>
            <a:r>
              <a:rPr lang="en-AU" dirty="0" err="1"/>
              <a:t>nodeid</a:t>
            </a:r>
            <a:r>
              <a:rPr lang="en-AU" dirty="0"/>
              <a:t> m ∈ </a:t>
            </a:r>
            <a:r>
              <a:rPr lang="en-AU" dirty="0" err="1"/>
              <a:t>N.AdjacencyList</a:t>
            </a:r>
            <a:r>
              <a:rPr lang="en-AU" dirty="0"/>
              <a:t> do</a:t>
            </a:r>
            <a:br>
              <a:rPr lang="en-AU" dirty="0"/>
            </a:br>
            <a:r>
              <a:rPr lang="en-AU" dirty="0"/>
              <a:t>        Emit(</a:t>
            </a:r>
            <a:r>
              <a:rPr lang="en-AU" dirty="0" err="1"/>
              <a:t>nid</a:t>
            </a:r>
            <a:r>
              <a:rPr lang="en-AU" dirty="0"/>
              <a:t> m, </a:t>
            </a:r>
            <a:r>
              <a:rPr lang="en-AU" dirty="0" smtClean="0"/>
              <a:t>d+1)</a:t>
            </a:r>
            <a:r>
              <a:rPr lang="en-AU" dirty="0"/>
              <a:t>                        </a:t>
            </a:r>
            <a:r>
              <a:rPr lang="en-AU" dirty="0" smtClean="0"/>
              <a:t>//</a:t>
            </a:r>
            <a:r>
              <a:rPr lang="en-AU" dirty="0"/>
              <a:t>Emit distances to reachable </a:t>
            </a:r>
            <a:r>
              <a:rPr lang="en-AU" dirty="0" smtClean="0"/>
              <a:t>nodes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9" name="직사각형 4"/>
          <p:cNvSpPr/>
          <p:nvPr/>
        </p:nvSpPr>
        <p:spPr>
          <a:xfrm>
            <a:off x="1019175" y="3596898"/>
            <a:ext cx="7543800" cy="28007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r>
              <a:rPr lang="en-AU" dirty="0"/>
              <a:t>class Reducer</a:t>
            </a:r>
            <a:br>
              <a:rPr lang="en-AU" dirty="0"/>
            </a:br>
            <a:r>
              <a:rPr lang="en-AU" dirty="0"/>
              <a:t>    method Reduce(</a:t>
            </a:r>
            <a:r>
              <a:rPr lang="en-AU" dirty="0" err="1"/>
              <a:t>nid</a:t>
            </a:r>
            <a:r>
              <a:rPr lang="en-AU" dirty="0"/>
              <a:t> m, [d1, d2, . . .])</a:t>
            </a:r>
            <a:br>
              <a:rPr lang="en-AU" dirty="0"/>
            </a:br>
            <a:r>
              <a:rPr lang="en-AU" dirty="0"/>
              <a:t>    </a:t>
            </a:r>
            <a:r>
              <a:rPr lang="en-AU" dirty="0" err="1"/>
              <a:t>d</a:t>
            </a:r>
            <a:r>
              <a:rPr lang="en-AU" baseline="-25000" dirty="0" err="1"/>
              <a:t>min</a:t>
            </a:r>
            <a:r>
              <a:rPr lang="en-AU" dirty="0"/>
              <a:t>←∞</a:t>
            </a:r>
            <a:br>
              <a:rPr lang="en-AU" dirty="0"/>
            </a:br>
            <a:r>
              <a:rPr lang="en-AU" dirty="0"/>
              <a:t>    M ← ∅</a:t>
            </a:r>
            <a:br>
              <a:rPr lang="en-AU" dirty="0"/>
            </a:br>
            <a:r>
              <a:rPr lang="en-AU" dirty="0"/>
              <a:t>    for all d ∈ counts [d1, d2, . . .] do</a:t>
            </a:r>
            <a:br>
              <a:rPr lang="en-AU" dirty="0"/>
            </a:br>
            <a:r>
              <a:rPr lang="en-AU" dirty="0"/>
              <a:t>        if </a:t>
            </a:r>
            <a:r>
              <a:rPr lang="en-AU" dirty="0" err="1"/>
              <a:t>IsNode</a:t>
            </a:r>
            <a:r>
              <a:rPr lang="en-AU" dirty="0"/>
              <a:t>(d) then</a:t>
            </a:r>
            <a:br>
              <a:rPr lang="en-AU" dirty="0"/>
            </a:br>
            <a:r>
              <a:rPr lang="en-AU" dirty="0"/>
              <a:t>            </a:t>
            </a:r>
            <a:r>
              <a:rPr lang="en-AU" dirty="0" smtClean="0"/>
              <a:t>M ← d		</a:t>
            </a:r>
            <a:r>
              <a:rPr lang="en-AU" dirty="0"/>
              <a:t>           //Recover graph structure</a:t>
            </a:r>
            <a:br>
              <a:rPr lang="en-AU" dirty="0"/>
            </a:br>
            <a:r>
              <a:rPr lang="en-AU" dirty="0"/>
              <a:t>        else if d &lt; </a:t>
            </a:r>
            <a:r>
              <a:rPr lang="en-AU" dirty="0" err="1"/>
              <a:t>d</a:t>
            </a:r>
            <a:r>
              <a:rPr lang="en-AU" baseline="-25000" dirty="0" err="1"/>
              <a:t>min</a:t>
            </a:r>
            <a:r>
              <a:rPr lang="en-AU" dirty="0"/>
              <a:t> then                  </a:t>
            </a:r>
            <a:r>
              <a:rPr lang="en-AU" dirty="0" smtClean="0"/>
              <a:t>   //</a:t>
            </a:r>
            <a:r>
              <a:rPr lang="en-AU" dirty="0"/>
              <a:t>Look for shorter distance</a:t>
            </a:r>
            <a:br>
              <a:rPr lang="en-AU" dirty="0"/>
            </a:br>
            <a:r>
              <a:rPr lang="en-AU" dirty="0"/>
              <a:t>            </a:t>
            </a:r>
            <a:r>
              <a:rPr lang="en-AU" dirty="0" err="1"/>
              <a:t>d</a:t>
            </a:r>
            <a:r>
              <a:rPr lang="en-AU" baseline="-25000" dirty="0" err="1"/>
              <a:t>min</a:t>
            </a:r>
            <a:r>
              <a:rPr lang="en-AU" dirty="0"/>
              <a:t> ← d</a:t>
            </a:r>
            <a:br>
              <a:rPr lang="en-AU" dirty="0"/>
            </a:br>
            <a:r>
              <a:rPr lang="en-AU" dirty="0"/>
              <a:t>    </a:t>
            </a:r>
            <a:r>
              <a:rPr lang="en-AU" dirty="0" err="1" smtClean="0"/>
              <a:t>M.Distance</a:t>
            </a:r>
            <a:r>
              <a:rPr lang="en-AU" dirty="0" smtClean="0"/>
              <a:t> ← </a:t>
            </a:r>
            <a:r>
              <a:rPr lang="en-AU" dirty="0" err="1"/>
              <a:t>d</a:t>
            </a:r>
            <a:r>
              <a:rPr lang="en-AU" baseline="-25000" dirty="0" err="1"/>
              <a:t>min</a:t>
            </a:r>
            <a:r>
              <a:rPr lang="en-AU" dirty="0"/>
              <a:t>                        </a:t>
            </a:r>
            <a:r>
              <a:rPr lang="en-AU" dirty="0" smtClean="0"/>
              <a:t>  //</a:t>
            </a:r>
            <a:r>
              <a:rPr lang="en-AU" dirty="0"/>
              <a:t>Update shortest distance</a:t>
            </a:r>
            <a:br>
              <a:rPr lang="en-AU" dirty="0"/>
            </a:br>
            <a:r>
              <a:rPr lang="en-AU" dirty="0"/>
              <a:t>    Emit(</a:t>
            </a:r>
            <a:r>
              <a:rPr lang="en-AU" dirty="0" err="1"/>
              <a:t>nid</a:t>
            </a:r>
            <a:r>
              <a:rPr lang="en-AU" dirty="0"/>
              <a:t> m, node M</a:t>
            </a:r>
            <a:r>
              <a:rPr lang="en-AU" dirty="0" smtClean="0"/>
              <a:t>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5534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Stopping Criterion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many iterations are needed in parallel BFS (equal edge weight case)?</a:t>
            </a:r>
          </a:p>
          <a:p>
            <a:r>
              <a:rPr lang="en-US" dirty="0" smtClean="0"/>
              <a:t>Convince yourself: when a node is first “discovered”, we’ve found the shortest path</a:t>
            </a:r>
          </a:p>
          <a:p>
            <a:r>
              <a:rPr lang="en-US" dirty="0" smtClean="0"/>
              <a:t>Now answer the question...</a:t>
            </a:r>
          </a:p>
          <a:p>
            <a:pPr lvl="1"/>
            <a:r>
              <a:rPr lang="en-AU" dirty="0" smtClean="0"/>
              <a:t>The </a:t>
            </a:r>
            <a:r>
              <a:rPr lang="en-AU" dirty="0"/>
              <a:t>diameter of the graph, or the greatest distance between </a:t>
            </a:r>
            <a:r>
              <a:rPr lang="en-AU" dirty="0" smtClean="0"/>
              <a:t>any pair </a:t>
            </a:r>
            <a:r>
              <a:rPr lang="en-AU" dirty="0"/>
              <a:t>of nodes</a:t>
            </a:r>
            <a:endParaRPr lang="en-US" dirty="0" smtClean="0"/>
          </a:p>
          <a:p>
            <a:pPr lvl="1"/>
            <a:r>
              <a:rPr lang="en-US" dirty="0" smtClean="0"/>
              <a:t>Six degrees of separation?</a:t>
            </a:r>
          </a:p>
          <a:p>
            <a:pPr lvl="2"/>
            <a:r>
              <a:rPr lang="en-AU" dirty="0"/>
              <a:t>If this is indeed true, then parallel </a:t>
            </a:r>
            <a:r>
              <a:rPr lang="en-AU" dirty="0" smtClean="0"/>
              <a:t>breadth-first </a:t>
            </a:r>
            <a:r>
              <a:rPr lang="en-AU" dirty="0"/>
              <a:t>search on the global social network would take at most six MapReduce iterations.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75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mplementation </a:t>
            </a:r>
            <a:r>
              <a:rPr lang="en-US" dirty="0"/>
              <a:t>in </a:t>
            </a:r>
            <a:r>
              <a:rPr lang="en-US" dirty="0" smtClean="0"/>
              <a:t>MapReduce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The actual checking of the termination condition must occur outside of MapReduce. </a:t>
            </a:r>
            <a:endParaRPr lang="en-AU" dirty="0" smtClean="0"/>
          </a:p>
          <a:p>
            <a:r>
              <a:rPr lang="en-US" altLang="zh-CN" dirty="0" smtClean="0"/>
              <a:t>The d</a:t>
            </a:r>
            <a:r>
              <a:rPr lang="en-AU" dirty="0" smtClean="0"/>
              <a:t>river (main) checks </a:t>
            </a:r>
            <a:r>
              <a:rPr lang="en-AU" dirty="0"/>
              <a:t>to see if a termination condition has been met, and if not, repeats. </a:t>
            </a:r>
            <a:endParaRPr lang="en-AU" dirty="0" smtClean="0"/>
          </a:p>
          <a:p>
            <a:r>
              <a:rPr lang="en-AU" dirty="0"/>
              <a:t>Hadoop provides a lightweight API </a:t>
            </a:r>
            <a:r>
              <a:rPr lang="en-AU" dirty="0" smtClean="0"/>
              <a:t>called “counters”. </a:t>
            </a:r>
          </a:p>
          <a:p>
            <a:pPr lvl="1"/>
            <a:r>
              <a:rPr lang="en-AU" dirty="0" smtClean="0"/>
              <a:t>It can be used for counting events that occur during execution, e.g., number of corrupt records</a:t>
            </a:r>
            <a:r>
              <a:rPr lang="en-AU" dirty="0"/>
              <a:t>, number of times a certain condition is met, or anything that the </a:t>
            </a:r>
            <a:r>
              <a:rPr lang="en-AU" dirty="0" smtClean="0"/>
              <a:t>programmer desires</a:t>
            </a:r>
            <a:r>
              <a:rPr lang="en-AU" dirty="0"/>
              <a:t>. </a:t>
            </a:r>
            <a:endParaRPr lang="en-AU" dirty="0" smtClean="0"/>
          </a:p>
          <a:p>
            <a:pPr lvl="1"/>
            <a:r>
              <a:rPr lang="en-AU" dirty="0" smtClean="0"/>
              <a:t>Counters </a:t>
            </a:r>
            <a:r>
              <a:rPr lang="en-AU" dirty="0"/>
              <a:t>can be </a:t>
            </a:r>
            <a:r>
              <a:rPr lang="en-AU" dirty="0" smtClean="0"/>
              <a:t>designed </a:t>
            </a:r>
            <a:r>
              <a:rPr lang="en-AU" dirty="0"/>
              <a:t>to count the number of nodes that have distances </a:t>
            </a:r>
            <a:r>
              <a:rPr lang="en-AU" dirty="0" smtClean="0"/>
              <a:t>of ∞ </a:t>
            </a:r>
            <a:r>
              <a:rPr lang="en-AU" dirty="0"/>
              <a:t>at the end of the job, the driver program can access the </a:t>
            </a:r>
            <a:r>
              <a:rPr lang="en-AU" dirty="0" smtClean="0"/>
              <a:t>final </a:t>
            </a:r>
            <a:r>
              <a:rPr lang="en-AU" dirty="0"/>
              <a:t>counter value </a:t>
            </a:r>
            <a:r>
              <a:rPr lang="en-AU" dirty="0" smtClean="0"/>
              <a:t>and check </a:t>
            </a:r>
            <a:r>
              <a:rPr lang="en-AU" dirty="0"/>
              <a:t>to see if another iteration is necessary</a:t>
            </a:r>
            <a:r>
              <a:rPr lang="en-AU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0375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What’s a Graph?</a:t>
            </a:r>
          </a:p>
        </p:txBody>
      </p:sp>
      <p:sp>
        <p:nvSpPr>
          <p:cNvPr id="73731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 = (V,E), where</a:t>
            </a:r>
          </a:p>
          <a:p>
            <a:pPr lvl="1"/>
            <a:r>
              <a:rPr lang="en-GB" dirty="0" smtClean="0"/>
              <a:t>V represents the set of vertices (nodes)</a:t>
            </a:r>
          </a:p>
          <a:p>
            <a:pPr lvl="1"/>
            <a:r>
              <a:rPr lang="en-GB" dirty="0" smtClean="0"/>
              <a:t>E represents the set of edges (links)</a:t>
            </a:r>
          </a:p>
          <a:p>
            <a:pPr lvl="1"/>
            <a:r>
              <a:rPr lang="en-GB" dirty="0" smtClean="0"/>
              <a:t>Both vertices and edges may contain additional information</a:t>
            </a:r>
          </a:p>
          <a:p>
            <a:r>
              <a:rPr lang="en-GB" dirty="0" smtClean="0"/>
              <a:t>Different types of graphs:</a:t>
            </a:r>
          </a:p>
          <a:p>
            <a:pPr lvl="1"/>
            <a:r>
              <a:rPr lang="en-GB" dirty="0" smtClean="0"/>
              <a:t>Directed vs. undirected edges</a:t>
            </a:r>
          </a:p>
          <a:p>
            <a:pPr lvl="1"/>
            <a:r>
              <a:rPr lang="en-GB" dirty="0" smtClean="0"/>
              <a:t>Presence or absence of cycles</a:t>
            </a:r>
          </a:p>
          <a:p>
            <a:r>
              <a:rPr lang="en-US" dirty="0" smtClean="0"/>
              <a:t>Graphs are everywhere:</a:t>
            </a:r>
          </a:p>
          <a:p>
            <a:pPr lvl="1"/>
            <a:r>
              <a:rPr lang="en-US" dirty="0" smtClean="0"/>
              <a:t>Hyperlink structure of the Web</a:t>
            </a:r>
          </a:p>
          <a:p>
            <a:pPr lvl="1"/>
            <a:r>
              <a:rPr lang="en-US" dirty="0" smtClean="0"/>
              <a:t>Physical structure of computers on the Internet</a:t>
            </a:r>
          </a:p>
          <a:p>
            <a:pPr lvl="1"/>
            <a:r>
              <a:rPr lang="en-US" dirty="0" smtClean="0"/>
              <a:t>Interstate highway system</a:t>
            </a:r>
          </a:p>
          <a:p>
            <a:pPr lvl="1"/>
            <a:r>
              <a:rPr lang="en-US" dirty="0" smtClean="0"/>
              <a:t>Social networks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3349420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Find the Shortest </a:t>
            </a:r>
            <a:r>
              <a:rPr lang="en-US" altLang="zh-CN" dirty="0" smtClean="0"/>
              <a:t>P</a:t>
            </a:r>
            <a:r>
              <a:rPr lang="en-US" dirty="0" smtClean="0"/>
              <a:t>ath?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T</a:t>
            </a:r>
            <a:r>
              <a:rPr lang="en-AU" dirty="0" smtClean="0"/>
              <a:t>he parallel breadth-</a:t>
            </a:r>
            <a:r>
              <a:rPr lang="en-US" altLang="zh-CN" dirty="0" smtClean="0"/>
              <a:t>first</a:t>
            </a:r>
            <a:r>
              <a:rPr lang="en-AU" dirty="0" smtClean="0"/>
              <a:t> </a:t>
            </a:r>
            <a:r>
              <a:rPr lang="en-AU" dirty="0"/>
              <a:t>search algorithm only </a:t>
            </a:r>
            <a:r>
              <a:rPr lang="en-AU" dirty="0" smtClean="0"/>
              <a:t>finds </a:t>
            </a:r>
            <a:r>
              <a:rPr lang="en-AU" dirty="0"/>
              <a:t>the shortest </a:t>
            </a:r>
            <a:r>
              <a:rPr lang="en-AU" dirty="0" smtClean="0"/>
              <a:t>distances.</a:t>
            </a:r>
          </a:p>
          <a:p>
            <a:endParaRPr lang="en-US" dirty="0"/>
          </a:p>
          <a:p>
            <a:r>
              <a:rPr lang="en-AU" dirty="0" smtClean="0"/>
              <a:t>Store “back-pointers” at </a:t>
            </a:r>
            <a:r>
              <a:rPr lang="en-AU" dirty="0"/>
              <a:t>each node, as with Dijkstra's </a:t>
            </a:r>
            <a:r>
              <a:rPr lang="en-AU" dirty="0" smtClean="0"/>
              <a:t>algorithm</a:t>
            </a:r>
          </a:p>
          <a:p>
            <a:pPr lvl="1"/>
            <a:r>
              <a:rPr lang="en-US" dirty="0" smtClean="0"/>
              <a:t>Not efficient to recover the path from the back-pointers</a:t>
            </a:r>
            <a:endParaRPr lang="en-US" dirty="0"/>
          </a:p>
          <a:p>
            <a:endParaRPr lang="en-US" dirty="0" smtClean="0"/>
          </a:p>
          <a:p>
            <a:r>
              <a:rPr lang="en-AU" dirty="0"/>
              <a:t>A </a:t>
            </a:r>
            <a:r>
              <a:rPr lang="en-AU" dirty="0" smtClean="0"/>
              <a:t>simpler approach </a:t>
            </a:r>
            <a:r>
              <a:rPr lang="en-AU" dirty="0"/>
              <a:t>is to emit paths along with distances in the mapper, so that each node </a:t>
            </a:r>
            <a:r>
              <a:rPr lang="en-AU" dirty="0" smtClean="0"/>
              <a:t>will have </a:t>
            </a:r>
            <a:r>
              <a:rPr lang="en-AU" dirty="0"/>
              <a:t>its shortest path easily accessible at all </a:t>
            </a:r>
            <a:r>
              <a:rPr lang="en-AU" dirty="0" smtClean="0"/>
              <a:t>times</a:t>
            </a:r>
          </a:p>
          <a:p>
            <a:pPr lvl="1"/>
            <a:r>
              <a:rPr lang="en-AU" dirty="0"/>
              <a:t>The additional space </a:t>
            </a:r>
            <a:r>
              <a:rPr lang="en-AU" dirty="0" smtClean="0"/>
              <a:t>requirement is acceptable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014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776" y="1276350"/>
            <a:ext cx="893444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  public </a:t>
            </a:r>
            <a:r>
              <a:rPr lang="en-US" sz="1400" dirty="0"/>
              <a:t>static class </a:t>
            </a:r>
            <a:r>
              <a:rPr lang="en-US" sz="1400" dirty="0" err="1"/>
              <a:t>TheMapper</a:t>
            </a:r>
            <a:r>
              <a:rPr lang="en-US" sz="1400" dirty="0"/>
              <a:t> extends Mapper&lt;</a:t>
            </a:r>
            <a:r>
              <a:rPr lang="en-US" sz="1400" dirty="0" err="1"/>
              <a:t>LongWritable</a:t>
            </a:r>
            <a:r>
              <a:rPr lang="en-US" sz="1400" dirty="0"/>
              <a:t>, Text, </a:t>
            </a:r>
            <a:r>
              <a:rPr lang="en-US" sz="1400" dirty="0" err="1"/>
              <a:t>LongWritable</a:t>
            </a:r>
            <a:r>
              <a:rPr lang="en-US" sz="1400" dirty="0"/>
              <a:t>, Text&gt; </a:t>
            </a:r>
            <a:r>
              <a:rPr lang="en-US" sz="1400" dirty="0" smtClean="0"/>
              <a:t>{ </a:t>
            </a:r>
            <a:endParaRPr lang="en-US" sz="1400" dirty="0"/>
          </a:p>
          <a:p>
            <a:r>
              <a:rPr lang="en-US" sz="1400" dirty="0"/>
              <a:t> </a:t>
            </a:r>
            <a:r>
              <a:rPr lang="en-US" sz="1400" dirty="0" smtClean="0"/>
              <a:t>     </a:t>
            </a:r>
            <a:r>
              <a:rPr lang="en-US" sz="1400" dirty="0"/>
              <a:t>public void map(</a:t>
            </a:r>
            <a:r>
              <a:rPr lang="en-US" sz="1400" dirty="0" err="1"/>
              <a:t>LongWritable</a:t>
            </a:r>
            <a:r>
              <a:rPr lang="en-US" sz="1400" dirty="0"/>
              <a:t> key, Text value, Context context) throws </a:t>
            </a:r>
            <a:r>
              <a:rPr lang="en-US" sz="1400" dirty="0" err="1"/>
              <a:t>IOException</a:t>
            </a:r>
            <a:r>
              <a:rPr lang="en-US" sz="1400" dirty="0"/>
              <a:t>, </a:t>
            </a:r>
            <a:r>
              <a:rPr lang="en-US" sz="1400" dirty="0" err="1"/>
              <a:t>InterruptedException</a:t>
            </a:r>
            <a:r>
              <a:rPr lang="en-US" sz="1400" dirty="0"/>
              <a:t> {</a:t>
            </a:r>
          </a:p>
          <a:p>
            <a:r>
              <a:rPr lang="en-US" sz="1400" dirty="0" smtClean="0"/>
              <a:t>          Text </a:t>
            </a:r>
            <a:r>
              <a:rPr lang="en-US" sz="1400" dirty="0"/>
              <a:t>word = new Text();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</a:t>
            </a:r>
            <a:r>
              <a:rPr lang="en-US" sz="1400" dirty="0"/>
              <a:t>String line = </a:t>
            </a:r>
            <a:r>
              <a:rPr lang="en-US" sz="1400" dirty="0" err="1"/>
              <a:t>value.toString</a:t>
            </a:r>
            <a:r>
              <a:rPr lang="en-US" sz="1400" dirty="0"/>
              <a:t>();//looks like 1 0 2:3: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</a:t>
            </a:r>
            <a:r>
              <a:rPr lang="en-US" sz="1400" dirty="0"/>
              <a:t>String[] </a:t>
            </a:r>
            <a:r>
              <a:rPr lang="en-US" sz="1400" dirty="0" err="1"/>
              <a:t>sp</a:t>
            </a:r>
            <a:r>
              <a:rPr lang="en-US" sz="1400" dirty="0"/>
              <a:t> = </a:t>
            </a:r>
            <a:r>
              <a:rPr lang="en-US" sz="1400" dirty="0" err="1"/>
              <a:t>line.split</a:t>
            </a:r>
            <a:r>
              <a:rPr lang="en-US" sz="1400" dirty="0"/>
              <a:t>(" ");//splits on space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</a:t>
            </a:r>
            <a:r>
              <a:rPr lang="en-US" sz="1400" dirty="0" err="1">
                <a:solidFill>
                  <a:srgbClr val="FF0000"/>
                </a:solidFill>
              </a:rPr>
              <a:t>int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distanceadd</a:t>
            </a:r>
            <a:r>
              <a:rPr lang="en-US" sz="1400" dirty="0">
                <a:solidFill>
                  <a:srgbClr val="FF0000"/>
                </a:solidFill>
              </a:rPr>
              <a:t> = </a:t>
            </a:r>
            <a:r>
              <a:rPr lang="en-US" sz="1400" dirty="0" err="1">
                <a:solidFill>
                  <a:srgbClr val="FF0000"/>
                </a:solidFill>
              </a:rPr>
              <a:t>Integer.parseInt</a:t>
            </a:r>
            <a:r>
              <a:rPr lang="en-US" sz="1400" dirty="0">
                <a:solidFill>
                  <a:srgbClr val="FF0000"/>
                </a:solidFill>
              </a:rPr>
              <a:t>(</a:t>
            </a:r>
            <a:r>
              <a:rPr lang="en-US" sz="1400" dirty="0" err="1">
                <a:solidFill>
                  <a:srgbClr val="FF0000"/>
                </a:solidFill>
              </a:rPr>
              <a:t>sp</a:t>
            </a:r>
            <a:r>
              <a:rPr lang="en-US" sz="1400" dirty="0">
                <a:solidFill>
                  <a:srgbClr val="FF0000"/>
                </a:solidFill>
              </a:rPr>
              <a:t>[1]) + 1;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</a:t>
            </a:r>
            <a:r>
              <a:rPr lang="en-US" sz="1400" dirty="0"/>
              <a:t>String[] </a:t>
            </a:r>
            <a:r>
              <a:rPr lang="en-US" sz="1400" dirty="0" err="1"/>
              <a:t>PointsTo</a:t>
            </a:r>
            <a:r>
              <a:rPr lang="en-US" sz="1400" dirty="0"/>
              <a:t> = </a:t>
            </a:r>
            <a:r>
              <a:rPr lang="en-US" sz="1400" dirty="0" err="1"/>
              <a:t>sp</a:t>
            </a:r>
            <a:r>
              <a:rPr lang="en-US" sz="1400" dirty="0"/>
              <a:t>[2].split(":");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</a:t>
            </a:r>
            <a:r>
              <a:rPr lang="en-US" sz="1400" dirty="0"/>
              <a:t>for(</a:t>
            </a:r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=0; </a:t>
            </a:r>
            <a:r>
              <a:rPr lang="en-US" sz="1400" dirty="0" err="1"/>
              <a:t>i</a:t>
            </a:r>
            <a:r>
              <a:rPr lang="en-US" sz="1400" dirty="0"/>
              <a:t>&lt;</a:t>
            </a:r>
            <a:r>
              <a:rPr lang="en-US" sz="1400" dirty="0" err="1"/>
              <a:t>PointsTo.length</a:t>
            </a:r>
            <a:r>
              <a:rPr lang="en-US" sz="1400" dirty="0"/>
              <a:t>; </a:t>
            </a:r>
            <a:r>
              <a:rPr lang="en-US" sz="1400" dirty="0" err="1"/>
              <a:t>i</a:t>
            </a:r>
            <a:r>
              <a:rPr lang="en-US" sz="1400" dirty="0"/>
              <a:t>++){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</a:t>
            </a:r>
            <a:r>
              <a:rPr lang="en-US" sz="1400" dirty="0" err="1"/>
              <a:t>word.set</a:t>
            </a:r>
            <a:r>
              <a:rPr lang="en-US" sz="1400" dirty="0"/>
              <a:t>("VALUE "+</a:t>
            </a:r>
            <a:r>
              <a:rPr lang="en-US" sz="1400" dirty="0" err="1"/>
              <a:t>distanceadd</a:t>
            </a:r>
            <a:r>
              <a:rPr lang="en-US" sz="1400" dirty="0"/>
              <a:t>);//tells me to look at distance value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</a:t>
            </a:r>
            <a:r>
              <a:rPr lang="en-US" sz="1400" dirty="0" err="1"/>
              <a:t>context.write</a:t>
            </a:r>
            <a:r>
              <a:rPr lang="en-US" sz="1400" dirty="0"/>
              <a:t>(new </a:t>
            </a:r>
            <a:r>
              <a:rPr lang="en-US" sz="1400" dirty="0" err="1"/>
              <a:t>LongWritable</a:t>
            </a:r>
            <a:r>
              <a:rPr lang="en-US" sz="1400" dirty="0"/>
              <a:t>(</a:t>
            </a:r>
            <a:r>
              <a:rPr lang="en-US" sz="1400" dirty="0" err="1"/>
              <a:t>Integer.parseInt</a:t>
            </a:r>
            <a:r>
              <a:rPr lang="en-US" sz="1400" dirty="0"/>
              <a:t>(</a:t>
            </a:r>
            <a:r>
              <a:rPr lang="en-US" sz="1400" dirty="0" err="1"/>
              <a:t>PointsTo</a:t>
            </a:r>
            <a:r>
              <a:rPr lang="en-US" sz="1400" dirty="0"/>
              <a:t>[</a:t>
            </a:r>
            <a:r>
              <a:rPr lang="en-US" sz="1400" dirty="0" err="1"/>
              <a:t>i</a:t>
            </a:r>
            <a:r>
              <a:rPr lang="en-US" sz="1400" dirty="0"/>
              <a:t>])), word);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</a:t>
            </a:r>
            <a:r>
              <a:rPr lang="en-US" sz="1400" dirty="0" err="1"/>
              <a:t>word.clear</a:t>
            </a:r>
            <a:r>
              <a:rPr lang="en-US" sz="1400" dirty="0"/>
              <a:t>()</a:t>
            </a:r>
            <a:r>
              <a:rPr lang="en-US" sz="1400" dirty="0" smtClean="0"/>
              <a:t>; }</a:t>
            </a:r>
            <a:endParaRPr lang="en-US" sz="1400" dirty="0"/>
          </a:p>
          <a:p>
            <a:r>
              <a:rPr lang="en-US" sz="1400" dirty="0"/>
              <a:t> </a:t>
            </a:r>
            <a:r>
              <a:rPr lang="en-US" sz="1400" dirty="0" smtClean="0"/>
              <a:t>         </a:t>
            </a:r>
            <a:r>
              <a:rPr lang="en-US" sz="1400" dirty="0"/>
              <a:t>//pass in current node's distance (if it is the lowest distance)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</a:t>
            </a:r>
            <a:r>
              <a:rPr lang="en-US" sz="1400" dirty="0" err="1"/>
              <a:t>word.set</a:t>
            </a:r>
            <a:r>
              <a:rPr lang="en-US" sz="1400" dirty="0"/>
              <a:t>("VALUE "+</a:t>
            </a:r>
            <a:r>
              <a:rPr lang="en-US" sz="1400" dirty="0" err="1"/>
              <a:t>sp</a:t>
            </a:r>
            <a:r>
              <a:rPr lang="en-US" sz="1400" dirty="0"/>
              <a:t>[1]);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</a:t>
            </a:r>
            <a:r>
              <a:rPr lang="en-US" sz="1400" dirty="0" err="1"/>
              <a:t>context.write</a:t>
            </a:r>
            <a:r>
              <a:rPr lang="en-US" sz="1400" dirty="0"/>
              <a:t>( new </a:t>
            </a:r>
            <a:r>
              <a:rPr lang="en-US" sz="1400" dirty="0" err="1"/>
              <a:t>LongWritable</a:t>
            </a:r>
            <a:r>
              <a:rPr lang="en-US" sz="1400" dirty="0"/>
              <a:t>( </a:t>
            </a:r>
            <a:r>
              <a:rPr lang="en-US" sz="1400" dirty="0" err="1"/>
              <a:t>Integer.parseInt</a:t>
            </a:r>
            <a:r>
              <a:rPr lang="en-US" sz="1400" dirty="0"/>
              <a:t>( </a:t>
            </a:r>
            <a:r>
              <a:rPr lang="en-US" sz="1400" dirty="0" err="1"/>
              <a:t>sp</a:t>
            </a:r>
            <a:r>
              <a:rPr lang="en-US" sz="1400" dirty="0"/>
              <a:t>[0] ) ), word );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</a:t>
            </a:r>
            <a:r>
              <a:rPr lang="en-US" sz="1400" dirty="0" err="1"/>
              <a:t>word.clear</a:t>
            </a:r>
            <a:r>
              <a:rPr lang="en-US" sz="1400" dirty="0"/>
              <a:t>()</a:t>
            </a:r>
            <a:r>
              <a:rPr lang="en-US" sz="1400" dirty="0" smtClean="0"/>
              <a:t>;</a:t>
            </a:r>
            <a:endParaRPr lang="en-US" sz="1400" dirty="0"/>
          </a:p>
          <a:p>
            <a:r>
              <a:rPr lang="en-US" sz="1400" dirty="0"/>
              <a:t> </a:t>
            </a:r>
            <a:r>
              <a:rPr lang="en-US" sz="1400" dirty="0" smtClean="0"/>
              <a:t>         </a:t>
            </a:r>
            <a:r>
              <a:rPr lang="en-US" sz="1400" dirty="0" err="1"/>
              <a:t>word.set</a:t>
            </a:r>
            <a:r>
              <a:rPr lang="en-US" sz="1400" dirty="0"/>
              <a:t>("NODES "+</a:t>
            </a:r>
            <a:r>
              <a:rPr lang="en-US" sz="1400" dirty="0" err="1"/>
              <a:t>sp</a:t>
            </a:r>
            <a:r>
              <a:rPr lang="en-US" sz="1400" dirty="0"/>
              <a:t>[2]);//tells me to append on the final tally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</a:t>
            </a:r>
            <a:r>
              <a:rPr lang="en-US" sz="1400" dirty="0" err="1"/>
              <a:t>context.write</a:t>
            </a:r>
            <a:r>
              <a:rPr lang="en-US" sz="1400" dirty="0"/>
              <a:t>( new </a:t>
            </a:r>
            <a:r>
              <a:rPr lang="en-US" sz="1400" dirty="0" err="1"/>
              <a:t>LongWritable</a:t>
            </a:r>
            <a:r>
              <a:rPr lang="en-US" sz="1400" dirty="0"/>
              <a:t>( </a:t>
            </a:r>
            <a:r>
              <a:rPr lang="en-US" sz="1400" dirty="0" err="1"/>
              <a:t>Integer.parseInt</a:t>
            </a:r>
            <a:r>
              <a:rPr lang="en-US" sz="1400" dirty="0"/>
              <a:t>( </a:t>
            </a:r>
            <a:r>
              <a:rPr lang="en-US" sz="1400" dirty="0" err="1"/>
              <a:t>sp</a:t>
            </a:r>
            <a:r>
              <a:rPr lang="en-US" sz="1400" dirty="0"/>
              <a:t>[0] ) ), word );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</a:t>
            </a:r>
            <a:r>
              <a:rPr lang="en-US" sz="1400" dirty="0" err="1"/>
              <a:t>word.clear</a:t>
            </a:r>
            <a:r>
              <a:rPr lang="en-US" sz="1400" dirty="0"/>
              <a:t>();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</a:t>
            </a:r>
            <a:r>
              <a:rPr lang="en-US" sz="1400" dirty="0"/>
              <a:t>}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</a:t>
            </a:r>
            <a:r>
              <a:rPr lang="en-US" sz="1400" dirty="0"/>
              <a:t>}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68350" y="117475"/>
            <a:ext cx="8077200" cy="609600"/>
          </a:xfrm>
        </p:spPr>
        <p:txBody>
          <a:bodyPr/>
          <a:lstStyle/>
          <a:p>
            <a:r>
              <a:rPr lang="en-US" altLang="zh-CN" dirty="0" smtClean="0"/>
              <a:t>Mapper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31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7675" y="1057275"/>
            <a:ext cx="805122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 public static class </a:t>
            </a:r>
            <a:r>
              <a:rPr lang="en-US" sz="1400" dirty="0" err="1"/>
              <a:t>TheReducer</a:t>
            </a:r>
            <a:r>
              <a:rPr lang="en-US" sz="1400" dirty="0"/>
              <a:t> extends Reducer&lt;</a:t>
            </a:r>
            <a:r>
              <a:rPr lang="en-US" sz="1400" dirty="0" err="1"/>
              <a:t>LongWritable</a:t>
            </a:r>
            <a:r>
              <a:rPr lang="en-US" sz="1400" dirty="0"/>
              <a:t>, Text, </a:t>
            </a:r>
            <a:r>
              <a:rPr lang="en-US" sz="1400" dirty="0" err="1"/>
              <a:t>LongWritable</a:t>
            </a:r>
            <a:r>
              <a:rPr lang="en-US" sz="1400" dirty="0"/>
              <a:t>, Text&gt; {</a:t>
            </a:r>
          </a:p>
          <a:p>
            <a:r>
              <a:rPr lang="en-US" sz="1400" dirty="0"/>
              <a:t>        public void reduce(</a:t>
            </a:r>
            <a:r>
              <a:rPr lang="en-US" sz="1400" dirty="0" err="1"/>
              <a:t>LongWritable</a:t>
            </a:r>
            <a:r>
              <a:rPr lang="en-US" sz="1400" dirty="0"/>
              <a:t> key, </a:t>
            </a:r>
            <a:r>
              <a:rPr lang="en-US" sz="1400" dirty="0" err="1"/>
              <a:t>Iterable</a:t>
            </a:r>
            <a:r>
              <a:rPr lang="en-US" sz="1400" dirty="0"/>
              <a:t>&lt;Text&gt; values, Context context) throws </a:t>
            </a:r>
            <a:r>
              <a:rPr lang="en-US" sz="1400" dirty="0" err="1"/>
              <a:t>IOException</a:t>
            </a:r>
            <a:r>
              <a:rPr lang="en-US" sz="1400" dirty="0"/>
              <a:t>, </a:t>
            </a:r>
            <a:r>
              <a:rPr lang="en-US" sz="1400" dirty="0" err="1"/>
              <a:t>InterruptedException</a:t>
            </a:r>
            <a:r>
              <a:rPr lang="en-US" sz="1400" dirty="0"/>
              <a:t> {</a:t>
            </a:r>
          </a:p>
          <a:p>
            <a:r>
              <a:rPr lang="en-US" sz="1400" dirty="0" smtClean="0"/>
              <a:t>            String </a:t>
            </a:r>
            <a:r>
              <a:rPr lang="en-US" sz="1400" dirty="0"/>
              <a:t>nodes = "UNMODED";</a:t>
            </a:r>
          </a:p>
          <a:p>
            <a:r>
              <a:rPr lang="en-US" sz="1400" dirty="0"/>
              <a:t>            Text word = new Text();</a:t>
            </a:r>
          </a:p>
          <a:p>
            <a:r>
              <a:rPr lang="en-US" sz="1400" dirty="0"/>
              <a:t>            </a:t>
            </a:r>
            <a:r>
              <a:rPr lang="en-US" sz="1400" dirty="0" err="1"/>
              <a:t>int</a:t>
            </a:r>
            <a:r>
              <a:rPr lang="en-US" sz="1400" dirty="0"/>
              <a:t> lowest = </a:t>
            </a:r>
            <a:r>
              <a:rPr lang="en-US" sz="1400" dirty="0" smtClean="0"/>
              <a:t>INFINITY;//</a:t>
            </a:r>
            <a:r>
              <a:rPr lang="en-US" sz="1400" dirty="0"/>
              <a:t>start at infinity</a:t>
            </a:r>
          </a:p>
          <a:p>
            <a:r>
              <a:rPr lang="en-US" sz="1400" dirty="0"/>
              <a:t> </a:t>
            </a:r>
          </a:p>
          <a:p>
            <a:r>
              <a:rPr lang="en-US" sz="1400" dirty="0"/>
              <a:t>            for (Text </a:t>
            </a:r>
            <a:r>
              <a:rPr lang="en-US" sz="1400" dirty="0" err="1"/>
              <a:t>val</a:t>
            </a:r>
            <a:r>
              <a:rPr lang="en-US" sz="1400" dirty="0"/>
              <a:t> : values) </a:t>
            </a:r>
            <a:r>
              <a:rPr lang="en-US" sz="1400" dirty="0" smtClean="0"/>
              <a:t>{</a:t>
            </a:r>
          </a:p>
          <a:p>
            <a:r>
              <a:rPr lang="en-US" sz="1400" dirty="0" smtClean="0"/>
              <a:t>                //</a:t>
            </a:r>
            <a:r>
              <a:rPr lang="en-US" sz="1400" dirty="0"/>
              <a:t>looks like NODES/VALUES 1 0 2:3:, we need to use the first as a key</a:t>
            </a:r>
          </a:p>
          <a:p>
            <a:r>
              <a:rPr lang="en-US" sz="1400" dirty="0"/>
              <a:t>                String[] </a:t>
            </a:r>
            <a:r>
              <a:rPr lang="en-US" sz="1400" dirty="0" err="1"/>
              <a:t>sp</a:t>
            </a:r>
            <a:r>
              <a:rPr lang="en-US" sz="1400" dirty="0"/>
              <a:t> = </a:t>
            </a:r>
            <a:r>
              <a:rPr lang="en-US" sz="1400" dirty="0" err="1"/>
              <a:t>val.toString</a:t>
            </a:r>
            <a:r>
              <a:rPr lang="en-US" sz="1400" dirty="0"/>
              <a:t>().split(" ");//splits on space</a:t>
            </a:r>
          </a:p>
          <a:p>
            <a:r>
              <a:rPr lang="en-US" sz="1400" dirty="0"/>
              <a:t>                //look at first value</a:t>
            </a:r>
          </a:p>
          <a:p>
            <a:r>
              <a:rPr lang="en-US" sz="1400" dirty="0"/>
              <a:t>                if(</a:t>
            </a:r>
            <a:r>
              <a:rPr lang="en-US" sz="1400" dirty="0" err="1"/>
              <a:t>sp</a:t>
            </a:r>
            <a:r>
              <a:rPr lang="en-US" sz="1400" dirty="0"/>
              <a:t>[0].</a:t>
            </a:r>
            <a:r>
              <a:rPr lang="en-US" sz="1400" dirty="0" err="1"/>
              <a:t>equalsIgnoreCase</a:t>
            </a:r>
            <a:r>
              <a:rPr lang="en-US" sz="1400" dirty="0"/>
              <a:t>("NODES")){</a:t>
            </a:r>
          </a:p>
          <a:p>
            <a:r>
              <a:rPr lang="en-US" sz="1400" dirty="0"/>
              <a:t>                    nodes = null;</a:t>
            </a:r>
          </a:p>
          <a:p>
            <a:r>
              <a:rPr lang="en-US" sz="1400" dirty="0"/>
              <a:t>                    nodes = </a:t>
            </a:r>
            <a:r>
              <a:rPr lang="en-US" sz="1400" dirty="0" err="1"/>
              <a:t>sp</a:t>
            </a:r>
            <a:r>
              <a:rPr lang="en-US" sz="1400" dirty="0"/>
              <a:t>[1];</a:t>
            </a:r>
          </a:p>
          <a:p>
            <a:r>
              <a:rPr lang="en-US" sz="1400" dirty="0"/>
              <a:t>                }else if(</a:t>
            </a:r>
            <a:r>
              <a:rPr lang="en-US" sz="1400" dirty="0" err="1"/>
              <a:t>sp</a:t>
            </a:r>
            <a:r>
              <a:rPr lang="en-US" sz="1400" dirty="0"/>
              <a:t>[0].</a:t>
            </a:r>
            <a:r>
              <a:rPr lang="en-US" sz="1400" dirty="0" err="1"/>
              <a:t>equalsIgnoreCase</a:t>
            </a:r>
            <a:r>
              <a:rPr lang="en-US" sz="1400" dirty="0"/>
              <a:t>("VALUE")){</a:t>
            </a:r>
          </a:p>
          <a:p>
            <a:r>
              <a:rPr lang="en-US" sz="1400" dirty="0"/>
              <a:t>                    </a:t>
            </a:r>
            <a:r>
              <a:rPr lang="en-US" sz="1400" dirty="0" err="1"/>
              <a:t>int</a:t>
            </a:r>
            <a:r>
              <a:rPr lang="en-US" sz="1400" dirty="0"/>
              <a:t> distance = </a:t>
            </a:r>
            <a:r>
              <a:rPr lang="en-US" sz="1400" dirty="0" err="1"/>
              <a:t>Integer.parseInt</a:t>
            </a:r>
            <a:r>
              <a:rPr lang="en-US" sz="1400" dirty="0"/>
              <a:t>(</a:t>
            </a:r>
            <a:r>
              <a:rPr lang="en-US" sz="1400" dirty="0" err="1"/>
              <a:t>sp</a:t>
            </a:r>
            <a:r>
              <a:rPr lang="en-US" sz="1400" dirty="0"/>
              <a:t>[1]);</a:t>
            </a:r>
          </a:p>
          <a:p>
            <a:r>
              <a:rPr lang="en-US" sz="1400" dirty="0"/>
              <a:t>                    </a:t>
            </a:r>
            <a:r>
              <a:rPr lang="en-US" sz="1400" dirty="0">
                <a:solidFill>
                  <a:srgbClr val="FF0000"/>
                </a:solidFill>
              </a:rPr>
              <a:t>lowest = </a:t>
            </a:r>
            <a:r>
              <a:rPr lang="en-US" sz="1400" dirty="0" err="1">
                <a:solidFill>
                  <a:srgbClr val="FF0000"/>
                </a:solidFill>
              </a:rPr>
              <a:t>Math.min</a:t>
            </a:r>
            <a:r>
              <a:rPr lang="en-US" sz="1400" dirty="0">
                <a:solidFill>
                  <a:srgbClr val="FF0000"/>
                </a:solidFill>
              </a:rPr>
              <a:t>(distance, lowest);</a:t>
            </a:r>
          </a:p>
          <a:p>
            <a:r>
              <a:rPr lang="en-US" sz="1400" dirty="0"/>
              <a:t>                }</a:t>
            </a:r>
          </a:p>
          <a:p>
            <a:r>
              <a:rPr lang="en-US" sz="1400" dirty="0"/>
              <a:t>            }</a:t>
            </a:r>
          </a:p>
          <a:p>
            <a:r>
              <a:rPr lang="en-US" sz="1400" dirty="0"/>
              <a:t>            </a:t>
            </a:r>
            <a:r>
              <a:rPr lang="en-US" sz="1400" dirty="0" err="1"/>
              <a:t>word.set</a:t>
            </a:r>
            <a:r>
              <a:rPr lang="en-US" sz="1400" dirty="0"/>
              <a:t>(lowest+" "+nodes);</a:t>
            </a:r>
          </a:p>
          <a:p>
            <a:r>
              <a:rPr lang="en-US" sz="1400" dirty="0"/>
              <a:t>            </a:t>
            </a:r>
            <a:r>
              <a:rPr lang="en-US" sz="1400" dirty="0" err="1"/>
              <a:t>context.write</a:t>
            </a:r>
            <a:r>
              <a:rPr lang="en-US" sz="1400" dirty="0"/>
              <a:t>(key, word);</a:t>
            </a:r>
          </a:p>
          <a:p>
            <a:r>
              <a:rPr lang="en-US" sz="1400" dirty="0"/>
              <a:t>            </a:t>
            </a:r>
            <a:r>
              <a:rPr lang="en-US" sz="1400" dirty="0" err="1"/>
              <a:t>word.clear</a:t>
            </a:r>
            <a:r>
              <a:rPr lang="en-US" sz="1400" dirty="0"/>
              <a:t>();</a:t>
            </a:r>
          </a:p>
          <a:p>
            <a:r>
              <a:rPr lang="en-US" sz="1400" dirty="0"/>
              <a:t>        </a:t>
            </a:r>
            <a:r>
              <a:rPr lang="en-US" sz="1400" dirty="0" smtClean="0"/>
              <a:t>}</a:t>
            </a:r>
          </a:p>
          <a:p>
            <a:r>
              <a:rPr lang="en-US" sz="1400" dirty="0" smtClean="0"/>
              <a:t>}</a:t>
            </a:r>
            <a:endParaRPr lang="en-US" sz="1400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68350" y="117475"/>
            <a:ext cx="8077200" cy="609600"/>
          </a:xfrm>
        </p:spPr>
        <p:txBody>
          <a:bodyPr/>
          <a:lstStyle/>
          <a:p>
            <a:r>
              <a:rPr lang="en-US" dirty="0" smtClean="0"/>
              <a:t>Reducer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048125" y="564168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 smtClean="0">
                <a:hlinkClick r:id="rId2"/>
              </a:rPr>
              <a:t>https</a:t>
            </a:r>
            <a:r>
              <a:rPr lang="en-AU" dirty="0">
                <a:hlinkClick r:id="rId2"/>
              </a:rPr>
              <a:t>://</a:t>
            </a:r>
            <a:r>
              <a:rPr lang="en-AU" dirty="0" smtClean="0">
                <a:hlinkClick r:id="rId2"/>
              </a:rPr>
              <a:t>github.com/himank/Graph-Algorithm-MapReduce/blob/master/src/DijikstraAlgo.java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243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BFS Pseudo-Code </a:t>
            </a:r>
            <a:r>
              <a:rPr lang="en-US" dirty="0" smtClean="0"/>
              <a:t>(</a:t>
            </a:r>
            <a:r>
              <a:rPr lang="en-GB" dirty="0" smtClean="0"/>
              <a:t>Weighted Edges</a:t>
            </a:r>
            <a:r>
              <a:rPr lang="en-US" dirty="0" smtClean="0"/>
              <a:t>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The adjacency lists, which were previously lists of node ids, must now </a:t>
            </a:r>
            <a:r>
              <a:rPr lang="en-AU" dirty="0" smtClean="0"/>
              <a:t>encode the </a:t>
            </a:r>
            <a:r>
              <a:rPr lang="en-AU" dirty="0"/>
              <a:t>edge distances as </a:t>
            </a:r>
            <a:r>
              <a:rPr lang="en-AU" dirty="0" smtClean="0"/>
              <a:t>well</a:t>
            </a:r>
          </a:p>
          <a:p>
            <a:pPr lvl="1"/>
            <a:r>
              <a:rPr lang="en-GB" dirty="0" smtClean="0"/>
              <a:t>Positive weights!</a:t>
            </a:r>
            <a:endParaRPr lang="en-AU" dirty="0" smtClean="0"/>
          </a:p>
          <a:p>
            <a:endParaRPr lang="en-US" dirty="0"/>
          </a:p>
          <a:p>
            <a:r>
              <a:rPr lang="en-AU" dirty="0"/>
              <a:t>In line 6 of the mapper </a:t>
            </a:r>
            <a:r>
              <a:rPr lang="en-AU" dirty="0" smtClean="0"/>
              <a:t>code, </a:t>
            </a:r>
            <a:r>
              <a:rPr lang="en-AU" dirty="0"/>
              <a:t>instead of </a:t>
            </a:r>
            <a:r>
              <a:rPr lang="en-AU" dirty="0" smtClean="0"/>
              <a:t>emitting d </a:t>
            </a:r>
            <a:r>
              <a:rPr lang="en-AU" dirty="0"/>
              <a:t>+ 1 as the value, we must now emit d + </a:t>
            </a:r>
            <a:r>
              <a:rPr lang="en-AU" dirty="0" smtClean="0"/>
              <a:t>w, </a:t>
            </a:r>
            <a:r>
              <a:rPr lang="en-AU" dirty="0"/>
              <a:t>where w is the edge </a:t>
            </a:r>
            <a:r>
              <a:rPr lang="en-AU" dirty="0" smtClean="0"/>
              <a:t>distance</a:t>
            </a:r>
          </a:p>
          <a:p>
            <a:endParaRPr lang="en-US" dirty="0"/>
          </a:p>
          <a:p>
            <a:r>
              <a:rPr lang="en-AU" b="1" dirty="0" smtClean="0">
                <a:solidFill>
                  <a:srgbClr val="FF0000"/>
                </a:solidFill>
              </a:rPr>
              <a:t>The </a:t>
            </a:r>
            <a:r>
              <a:rPr lang="en-AU" b="1" dirty="0">
                <a:solidFill>
                  <a:srgbClr val="FF0000"/>
                </a:solidFill>
              </a:rPr>
              <a:t>termination </a:t>
            </a:r>
            <a:r>
              <a:rPr lang="en-AU" b="1" dirty="0" smtClean="0">
                <a:solidFill>
                  <a:srgbClr val="FF0000"/>
                </a:solidFill>
              </a:rPr>
              <a:t>behaviour </a:t>
            </a:r>
            <a:r>
              <a:rPr lang="en-AU" b="1" dirty="0">
                <a:solidFill>
                  <a:srgbClr val="FF0000"/>
                </a:solidFill>
              </a:rPr>
              <a:t>is very </a:t>
            </a:r>
            <a:r>
              <a:rPr lang="en-AU" b="1" dirty="0" smtClean="0">
                <a:solidFill>
                  <a:srgbClr val="FF0000"/>
                </a:solidFill>
              </a:rPr>
              <a:t>different!</a:t>
            </a:r>
          </a:p>
          <a:p>
            <a:pPr lvl="1"/>
            <a:r>
              <a:rPr lang="en-US" dirty="0"/>
              <a:t>How many iterations are needed in parallel BFS (positive edge weight case)?</a:t>
            </a:r>
          </a:p>
          <a:p>
            <a:pPr lvl="1"/>
            <a:r>
              <a:rPr lang="en-US" dirty="0"/>
              <a:t>Convince yourself: when a node is first “discovered”, we’ve found the shortest path</a:t>
            </a:r>
          </a:p>
          <a:p>
            <a:pPr lvl="1"/>
            <a:endParaRPr lang="en-A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20517061">
            <a:off x="3083767" y="4613408"/>
            <a:ext cx="18918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Not true!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55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rc 16"/>
          <p:cNvSpPr/>
          <p:nvPr/>
        </p:nvSpPr>
        <p:spPr>
          <a:xfrm rot="1144159">
            <a:off x="1565169" y="904787"/>
            <a:ext cx="2971800" cy="2971800"/>
          </a:xfrm>
          <a:prstGeom prst="arc">
            <a:avLst/>
          </a:prstGeom>
          <a:noFill/>
          <a:ln w="25400" cap="flat" cmpd="sng" algn="ctr">
            <a:solidFill>
              <a:sysClr val="windowText" lastClr="000000"/>
            </a:solidFill>
            <a:prstDash val="lgDash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Complexities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681" y="1013937"/>
            <a:ext cx="7661275" cy="4903787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AU" dirty="0" smtClean="0"/>
              <a:t>Assume that </a:t>
            </a:r>
            <a:r>
              <a:rPr lang="en-AU" i="1" dirty="0" smtClean="0"/>
              <a:t>p</a:t>
            </a:r>
            <a:r>
              <a:rPr lang="en-AU" dirty="0" smtClean="0"/>
              <a:t> is the current processed node</a:t>
            </a:r>
          </a:p>
          <a:p>
            <a:pPr lvl="1"/>
            <a:r>
              <a:rPr lang="en-AU" dirty="0" smtClean="0"/>
              <a:t>In the current </a:t>
            </a:r>
            <a:r>
              <a:rPr lang="en-AU" dirty="0"/>
              <a:t>iteration, we just </a:t>
            </a:r>
            <a:r>
              <a:rPr lang="en-AU" dirty="0" smtClean="0"/>
              <a:t>“discovered” </a:t>
            </a:r>
            <a:r>
              <a:rPr lang="en-AU" dirty="0"/>
              <a:t>node r for the very </a:t>
            </a:r>
            <a:r>
              <a:rPr lang="en-AU" dirty="0" smtClean="0"/>
              <a:t>first time. </a:t>
            </a:r>
          </a:p>
          <a:p>
            <a:pPr lvl="1"/>
            <a:r>
              <a:rPr lang="en-AU" dirty="0" smtClean="0"/>
              <a:t>We've </a:t>
            </a:r>
            <a:r>
              <a:rPr lang="en-AU" dirty="0"/>
              <a:t>already discovered the shortest distance to node </a:t>
            </a:r>
            <a:r>
              <a:rPr lang="en-AU" i="1" dirty="0"/>
              <a:t>p</a:t>
            </a:r>
            <a:r>
              <a:rPr lang="en-AU" dirty="0"/>
              <a:t>, </a:t>
            </a:r>
            <a:r>
              <a:rPr lang="en-AU" dirty="0" smtClean="0"/>
              <a:t>and that </a:t>
            </a:r>
            <a:r>
              <a:rPr lang="en-AU" dirty="0"/>
              <a:t>the shortest distance to </a:t>
            </a:r>
            <a:r>
              <a:rPr lang="en-AU" i="1" dirty="0"/>
              <a:t>r</a:t>
            </a:r>
            <a:r>
              <a:rPr lang="en-AU" dirty="0"/>
              <a:t> </a:t>
            </a:r>
            <a:r>
              <a:rPr lang="en-AU" dirty="0">
                <a:solidFill>
                  <a:srgbClr val="FF0000"/>
                </a:solidFill>
              </a:rPr>
              <a:t>so far</a:t>
            </a:r>
            <a:r>
              <a:rPr lang="en-AU" dirty="0"/>
              <a:t> goes through </a:t>
            </a:r>
            <a:r>
              <a:rPr lang="en-AU" i="1" dirty="0" smtClean="0"/>
              <a:t>p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Is </a:t>
            </a:r>
            <a:r>
              <a:rPr lang="en-US" i="1" dirty="0" smtClean="0">
                <a:solidFill>
                  <a:srgbClr val="FF0000"/>
                </a:solidFill>
              </a:rPr>
              <a:t>s</a:t>
            </a:r>
            <a:r>
              <a:rPr lang="en-US" dirty="0" smtClean="0">
                <a:solidFill>
                  <a:srgbClr val="FF0000"/>
                </a:solidFill>
              </a:rPr>
              <a:t>-&gt;</a:t>
            </a:r>
            <a:r>
              <a:rPr lang="en-US" i="1" dirty="0" smtClean="0">
                <a:solidFill>
                  <a:srgbClr val="FF0000"/>
                </a:solidFill>
              </a:rPr>
              <a:t>p</a:t>
            </a:r>
            <a:r>
              <a:rPr lang="en-US" dirty="0" smtClean="0">
                <a:solidFill>
                  <a:srgbClr val="FF0000"/>
                </a:solidFill>
              </a:rPr>
              <a:t>-&gt;</a:t>
            </a:r>
            <a:r>
              <a:rPr lang="en-US" i="1" dirty="0" smtClean="0">
                <a:solidFill>
                  <a:srgbClr val="FF0000"/>
                </a:solidFill>
              </a:rPr>
              <a:t>r</a:t>
            </a:r>
            <a:r>
              <a:rPr lang="en-US" dirty="0" smtClean="0">
                <a:solidFill>
                  <a:srgbClr val="FF0000"/>
                </a:solidFill>
              </a:rPr>
              <a:t> the shortest path from </a:t>
            </a:r>
            <a:r>
              <a:rPr lang="en-US" i="1" dirty="0" smtClean="0">
                <a:solidFill>
                  <a:srgbClr val="FF0000"/>
                </a:solidFill>
              </a:rPr>
              <a:t>s</a:t>
            </a:r>
            <a:r>
              <a:rPr lang="en-US" dirty="0" smtClean="0">
                <a:solidFill>
                  <a:srgbClr val="FF0000"/>
                </a:solidFill>
              </a:rPr>
              <a:t> to </a:t>
            </a:r>
            <a:r>
              <a:rPr lang="en-US" i="1" dirty="0" smtClean="0">
                <a:solidFill>
                  <a:srgbClr val="FF0000"/>
                </a:solidFill>
              </a:rPr>
              <a:t>r</a:t>
            </a:r>
            <a:r>
              <a:rPr lang="en-US" dirty="0" smtClean="0">
                <a:solidFill>
                  <a:srgbClr val="FF0000"/>
                </a:solidFill>
              </a:rPr>
              <a:t>?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The shortest path from source </a:t>
            </a:r>
            <a:r>
              <a:rPr lang="en-AU" i="1" dirty="0"/>
              <a:t>s</a:t>
            </a:r>
            <a:r>
              <a:rPr lang="en-AU" dirty="0"/>
              <a:t> to node </a:t>
            </a:r>
            <a:r>
              <a:rPr lang="en-AU" i="1" dirty="0"/>
              <a:t>r</a:t>
            </a:r>
            <a:r>
              <a:rPr lang="en-AU" dirty="0"/>
              <a:t> may go outside the current search </a:t>
            </a:r>
            <a:r>
              <a:rPr lang="en-AU" dirty="0" smtClean="0"/>
              <a:t>frontier</a:t>
            </a:r>
          </a:p>
          <a:p>
            <a:pPr lvl="1"/>
            <a:r>
              <a:rPr lang="en-US" altLang="zh-CN" dirty="0" smtClean="0"/>
              <a:t>It is possible that </a:t>
            </a:r>
            <a:r>
              <a:rPr lang="en-US" i="1" dirty="0" smtClean="0"/>
              <a:t>p-&gt;q</a:t>
            </a:r>
            <a:r>
              <a:rPr lang="en-US" dirty="0" smtClean="0"/>
              <a:t>-&gt;</a:t>
            </a:r>
            <a:r>
              <a:rPr lang="en-US" i="1" dirty="0"/>
              <a:t>r </a:t>
            </a:r>
            <a:r>
              <a:rPr lang="en-US" dirty="0" smtClean="0"/>
              <a:t>is shorter than</a:t>
            </a:r>
            <a:r>
              <a:rPr lang="en-US" i="1" dirty="0" smtClean="0"/>
              <a:t> p</a:t>
            </a:r>
            <a:r>
              <a:rPr lang="en-US" dirty="0" smtClean="0"/>
              <a:t>-</a:t>
            </a:r>
            <a:r>
              <a:rPr lang="en-US" dirty="0"/>
              <a:t>&gt;</a:t>
            </a:r>
            <a:r>
              <a:rPr lang="en-US" i="1" dirty="0" smtClean="0"/>
              <a:t>r</a:t>
            </a:r>
            <a:r>
              <a:rPr lang="en-AU" dirty="0" smtClean="0"/>
              <a:t>! </a:t>
            </a:r>
          </a:p>
          <a:p>
            <a:pPr lvl="1"/>
            <a:r>
              <a:rPr lang="en-AU" dirty="0" smtClean="0"/>
              <a:t>We </a:t>
            </a:r>
            <a:r>
              <a:rPr lang="en-AU" dirty="0"/>
              <a:t>will not </a:t>
            </a:r>
            <a:r>
              <a:rPr lang="en-AU" dirty="0" smtClean="0"/>
              <a:t>find </a:t>
            </a:r>
            <a:r>
              <a:rPr lang="en-AU" dirty="0"/>
              <a:t>the shortest distance to </a:t>
            </a:r>
            <a:r>
              <a:rPr lang="en-AU" i="1" dirty="0"/>
              <a:t>r</a:t>
            </a:r>
            <a:r>
              <a:rPr lang="en-AU" dirty="0"/>
              <a:t> until the search frontier expands to cover </a:t>
            </a:r>
            <a:r>
              <a:rPr lang="en-AU" i="1" dirty="0"/>
              <a:t>q</a:t>
            </a:r>
            <a:r>
              <a:rPr lang="en-AU" dirty="0"/>
              <a:t>.</a:t>
            </a:r>
            <a:endParaRPr lang="en-US" dirty="0"/>
          </a:p>
          <a:p>
            <a:endParaRPr lang="en-AU" dirty="0"/>
          </a:p>
        </p:txBody>
      </p:sp>
      <p:cxnSp>
        <p:nvCxnSpPr>
          <p:cNvPr id="4" name="Straight Arrow Connector 77"/>
          <p:cNvCxnSpPr>
            <a:cxnSpLocks noChangeShapeType="1"/>
            <a:endCxn id="11" idx="2"/>
          </p:cNvCxnSpPr>
          <p:nvPr/>
        </p:nvCxnSpPr>
        <p:spPr bwMode="auto">
          <a:xfrm>
            <a:off x="2917719" y="2205336"/>
            <a:ext cx="990600" cy="120521"/>
          </a:xfrm>
          <a:prstGeom prst="straightConnector1">
            <a:avLst/>
          </a:prstGeom>
          <a:noFill/>
          <a:ln w="9525" algn="ctr">
            <a:solidFill>
              <a:sysClr val="windowText" lastClr="000000"/>
            </a:solidFill>
            <a:prstDash val="dash"/>
            <a:round/>
            <a:headEnd/>
            <a:tailEnd type="arrow" w="med" len="med"/>
          </a:ln>
        </p:spPr>
      </p:cxnSp>
      <p:cxnSp>
        <p:nvCxnSpPr>
          <p:cNvPr id="5" name="Straight Arrow Connector 77"/>
          <p:cNvCxnSpPr>
            <a:cxnSpLocks noChangeShapeType="1"/>
          </p:cNvCxnSpPr>
          <p:nvPr/>
        </p:nvCxnSpPr>
        <p:spPr bwMode="auto">
          <a:xfrm flipV="1">
            <a:off x="4213119" y="2281536"/>
            <a:ext cx="914400" cy="76200"/>
          </a:xfrm>
          <a:prstGeom prst="straightConnector1">
            <a:avLst/>
          </a:prstGeom>
          <a:noFill/>
          <a:ln w="9525" algn="ctr">
            <a:solidFill>
              <a:sysClr val="windowText" lastClr="000000"/>
            </a:solidFill>
            <a:prstDash val="dash"/>
            <a:round/>
            <a:headEnd/>
            <a:tailEnd type="arrow" w="med" len="med"/>
          </a:ln>
        </p:spPr>
      </p:cxnSp>
      <p:cxnSp>
        <p:nvCxnSpPr>
          <p:cNvPr id="6" name="Straight Arrow Connector 77"/>
          <p:cNvCxnSpPr>
            <a:cxnSpLocks noChangeShapeType="1"/>
            <a:endCxn id="10" idx="5"/>
          </p:cNvCxnSpPr>
          <p:nvPr/>
        </p:nvCxnSpPr>
        <p:spPr bwMode="auto">
          <a:xfrm rot="10800000">
            <a:off x="4460301" y="1766718"/>
            <a:ext cx="743418" cy="362418"/>
          </a:xfrm>
          <a:prstGeom prst="straightConnector1">
            <a:avLst/>
          </a:prstGeom>
          <a:noFill/>
          <a:ln w="9525" algn="ctr">
            <a:solidFill>
              <a:sysClr val="windowText" lastClr="000000"/>
            </a:solidFill>
            <a:prstDash val="dash"/>
            <a:round/>
            <a:headEnd/>
            <a:tailEnd type="arrow" w="med" len="med"/>
          </a:ln>
        </p:spPr>
      </p:cxnSp>
      <p:cxnSp>
        <p:nvCxnSpPr>
          <p:cNvPr id="7" name="Straight Arrow Connector 77"/>
          <p:cNvCxnSpPr>
            <a:cxnSpLocks noChangeShapeType="1"/>
          </p:cNvCxnSpPr>
          <p:nvPr/>
        </p:nvCxnSpPr>
        <p:spPr bwMode="auto">
          <a:xfrm rot="5400000" flipH="1" flipV="1">
            <a:off x="4022620" y="1938638"/>
            <a:ext cx="380998" cy="152399"/>
          </a:xfrm>
          <a:prstGeom prst="straightConnector1">
            <a:avLst/>
          </a:prstGeom>
          <a:noFill/>
          <a:ln w="9525" algn="ctr">
            <a:solidFill>
              <a:sysClr val="windowText" lastClr="000000"/>
            </a:solidFill>
            <a:round/>
            <a:headEnd/>
            <a:tailEnd type="arrow" w="med" len="med"/>
          </a:ln>
        </p:spPr>
      </p:cxnSp>
      <p:sp>
        <p:nvSpPr>
          <p:cNvPr id="8" name="Oval 7"/>
          <p:cNvSpPr/>
          <p:nvPr/>
        </p:nvSpPr>
        <p:spPr bwMode="auto">
          <a:xfrm>
            <a:off x="2689119" y="1976736"/>
            <a:ext cx="393441" cy="393441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25400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lIns="0" tIns="0" rIns="0" bIns="0" anchor="ctr"/>
          <a:lstStyle/>
          <a:p>
            <a:pPr algn="ctr" defTabSz="914400">
              <a:defRPr/>
            </a:pPr>
            <a:endParaRPr lang="en-US" sz="16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36719" y="2233137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</a:t>
            </a:r>
            <a:endParaRPr lang="en-US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4124478" y="1430895"/>
            <a:ext cx="393441" cy="393441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lIns="0" tIns="0" rIns="0" bIns="0" anchor="ctr"/>
          <a:lstStyle/>
          <a:p>
            <a:pPr algn="ctr" defTabSz="914400">
              <a:defRPr/>
            </a:pPr>
            <a:endParaRPr lang="en-US" sz="16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3908319" y="2129136"/>
            <a:ext cx="393441" cy="393441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lIns="0" tIns="0" rIns="0" bIns="0" anchor="ctr"/>
          <a:lstStyle/>
          <a:p>
            <a:pPr algn="ctr" defTabSz="914400">
              <a:defRPr/>
            </a:pPr>
            <a:endParaRPr lang="en-US" sz="16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127519" y="2040495"/>
            <a:ext cx="393441" cy="393441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lIns="0" tIns="0" rIns="0" bIns="0" anchor="ctr"/>
          <a:lstStyle/>
          <a:p>
            <a:pPr algn="ctr" defTabSz="914400">
              <a:defRPr/>
            </a:pPr>
            <a:endParaRPr lang="en-US" sz="16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19693" y="2510136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  <a:endParaRPr lang="en-US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5475" y="2385537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</a:t>
            </a:r>
            <a:endParaRPr lang="en-US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92941" y="1547337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</a:t>
            </a:r>
            <a:endParaRPr lang="en-US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32119" y="1013937"/>
            <a:ext cx="1260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search frontier</a:t>
            </a:r>
          </a:p>
        </p:txBody>
      </p:sp>
    </p:spTree>
    <p:extLst>
      <p:ext uri="{BB962C8B-B14F-4D97-AF65-F5344CB8AC3E}">
        <p14:creationId xmlns:p14="http://schemas.microsoft.com/office/powerpoint/2010/main" val="306264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</a:t>
            </a:r>
            <a:r>
              <a:rPr lang="en-US" altLang="zh-CN" dirty="0" smtClean="0"/>
              <a:t>M</a:t>
            </a:r>
            <a:r>
              <a:rPr lang="en-US" dirty="0" smtClean="0"/>
              <a:t>any </a:t>
            </a:r>
            <a:r>
              <a:rPr lang="en-US" altLang="zh-CN" dirty="0" smtClean="0"/>
              <a:t>I</a:t>
            </a:r>
            <a:r>
              <a:rPr lang="en-US" dirty="0" smtClean="0"/>
              <a:t>terations </a:t>
            </a:r>
            <a:r>
              <a:rPr lang="en-US" altLang="zh-CN" dirty="0" smtClean="0"/>
              <a:t>A</a:t>
            </a:r>
            <a:r>
              <a:rPr lang="en-US" dirty="0" smtClean="0"/>
              <a:t>re </a:t>
            </a:r>
            <a:r>
              <a:rPr lang="en-US" altLang="zh-CN" dirty="0" smtClean="0"/>
              <a:t>N</a:t>
            </a:r>
            <a:r>
              <a:rPr lang="en-US" dirty="0" smtClean="0"/>
              <a:t>eeded?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In </a:t>
            </a:r>
            <a:r>
              <a:rPr lang="en-AU" dirty="0"/>
              <a:t>the worst case, </a:t>
            </a:r>
            <a:r>
              <a:rPr lang="en-AU" dirty="0" smtClean="0"/>
              <a:t>we might </a:t>
            </a:r>
            <a:r>
              <a:rPr lang="en-AU" dirty="0"/>
              <a:t>need as many iterations as there are nodes in the graph minus one</a:t>
            </a:r>
          </a:p>
          <a:p>
            <a:pPr lvl="1"/>
            <a:r>
              <a:rPr lang="en-AU" dirty="0" smtClean="0"/>
              <a:t>A </a:t>
            </a:r>
            <a:r>
              <a:rPr lang="en-AU" dirty="0"/>
              <a:t>sample graph that elicits worst-case </a:t>
            </a:r>
            <a:r>
              <a:rPr lang="en-AU" dirty="0" smtClean="0"/>
              <a:t>behaviour </a:t>
            </a:r>
            <a:r>
              <a:rPr lang="en-AU" dirty="0"/>
              <a:t>for parallel </a:t>
            </a:r>
            <a:r>
              <a:rPr lang="en-AU" dirty="0" smtClean="0"/>
              <a:t>breadth-first </a:t>
            </a:r>
            <a:r>
              <a:rPr lang="en-AU" dirty="0"/>
              <a:t>search.</a:t>
            </a:r>
          </a:p>
          <a:p>
            <a:pPr lvl="1"/>
            <a:r>
              <a:rPr lang="en-AU" dirty="0"/>
              <a:t>Eight iterations are required to discover shortest distances to all nodes from </a:t>
            </a:r>
            <a:r>
              <a:rPr lang="en-AU" dirty="0" smtClean="0"/>
              <a:t>n</a:t>
            </a:r>
            <a:r>
              <a:rPr lang="en-AU" baseline="-25000" dirty="0" smtClean="0"/>
              <a:t>1</a:t>
            </a:r>
            <a:r>
              <a:rPr lang="en-AU" dirty="0"/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588966" y="3249393"/>
            <a:ext cx="3537352" cy="2423040"/>
            <a:chOff x="4997048" y="2514600"/>
            <a:chExt cx="3537352" cy="2423040"/>
          </a:xfrm>
        </p:grpSpPr>
        <p:cxnSp>
          <p:nvCxnSpPr>
            <p:cNvPr id="18" name="Straight Arrow Connector 77"/>
            <p:cNvCxnSpPr>
              <a:cxnSpLocks noChangeShapeType="1"/>
            </p:cNvCxnSpPr>
            <p:nvPr/>
          </p:nvCxnSpPr>
          <p:spPr bwMode="auto">
            <a:xfrm>
              <a:off x="6858000" y="2755641"/>
              <a:ext cx="533400" cy="76200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arrow" w="med" len="med"/>
            </a:ln>
          </p:spPr>
        </p:cxnSp>
        <p:cxnSp>
          <p:nvCxnSpPr>
            <p:cNvPr id="19" name="Straight Arrow Connector 77"/>
            <p:cNvCxnSpPr>
              <a:cxnSpLocks noChangeShapeType="1"/>
            </p:cNvCxnSpPr>
            <p:nvPr/>
          </p:nvCxnSpPr>
          <p:spPr bwMode="auto">
            <a:xfrm>
              <a:off x="7696200" y="2908041"/>
              <a:ext cx="457200" cy="228600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arrow" w="med" len="med"/>
            </a:ln>
          </p:spPr>
        </p:cxnSp>
        <p:cxnSp>
          <p:nvCxnSpPr>
            <p:cNvPr id="20" name="Straight Arrow Connector 77"/>
            <p:cNvCxnSpPr>
              <a:cxnSpLocks noChangeShapeType="1"/>
            </p:cNvCxnSpPr>
            <p:nvPr/>
          </p:nvCxnSpPr>
          <p:spPr bwMode="auto">
            <a:xfrm rot="5400000" flipH="1" flipV="1">
              <a:off x="6248400" y="2831841"/>
              <a:ext cx="304800" cy="304800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arrow" w="med" len="med"/>
            </a:ln>
          </p:spPr>
        </p:cxnSp>
        <p:cxnSp>
          <p:nvCxnSpPr>
            <p:cNvPr id="21" name="Straight Arrow Connector 77"/>
            <p:cNvCxnSpPr>
              <a:cxnSpLocks noChangeShapeType="1"/>
            </p:cNvCxnSpPr>
            <p:nvPr/>
          </p:nvCxnSpPr>
          <p:spPr bwMode="auto">
            <a:xfrm rot="10800000">
              <a:off x="6337042" y="3320921"/>
              <a:ext cx="444758" cy="272921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arrow" w="med" len="med"/>
            </a:ln>
          </p:spPr>
        </p:cxnSp>
        <p:cxnSp>
          <p:nvCxnSpPr>
            <p:cNvPr id="22" name="Straight Arrow Connector 77"/>
            <p:cNvCxnSpPr>
              <a:cxnSpLocks noChangeShapeType="1"/>
            </p:cNvCxnSpPr>
            <p:nvPr/>
          </p:nvCxnSpPr>
          <p:spPr bwMode="auto">
            <a:xfrm rot="16200000" flipV="1">
              <a:off x="6920902" y="3885344"/>
              <a:ext cx="426177" cy="210018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arrow" w="med" len="med"/>
            </a:ln>
          </p:spPr>
        </p:cxnSp>
        <p:cxnSp>
          <p:nvCxnSpPr>
            <p:cNvPr id="23" name="Straight Arrow Connector 77"/>
            <p:cNvCxnSpPr>
              <a:cxnSpLocks noChangeShapeType="1"/>
            </p:cNvCxnSpPr>
            <p:nvPr/>
          </p:nvCxnSpPr>
          <p:spPr bwMode="auto">
            <a:xfrm flipV="1">
              <a:off x="6705600" y="4432041"/>
              <a:ext cx="457200" cy="139959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arrow" w="med" len="med"/>
            </a:ln>
          </p:spPr>
        </p:cxnSp>
        <p:sp>
          <p:nvSpPr>
            <p:cNvPr id="24" name="Oval 23"/>
            <p:cNvSpPr/>
            <p:nvPr/>
          </p:nvSpPr>
          <p:spPr bwMode="auto">
            <a:xfrm>
              <a:off x="5257800" y="3429000"/>
              <a:ext cx="393441" cy="393441"/>
            </a:xfrm>
            <a:prstGeom prst="ellipse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5400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lIns="0" tIns="0" rIns="0" bIns="0" anchor="ctr"/>
            <a:lstStyle/>
            <a:p>
              <a:pPr algn="ctr" defTabSz="914400">
                <a:defRPr/>
              </a:pPr>
              <a:endParaRPr lang="en-US" sz="1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5" name="Straight Arrow Connector 77"/>
            <p:cNvCxnSpPr>
              <a:cxnSpLocks noChangeShapeType="1"/>
            </p:cNvCxnSpPr>
            <p:nvPr/>
          </p:nvCxnSpPr>
          <p:spPr bwMode="auto">
            <a:xfrm rot="16200000" flipH="1">
              <a:off x="5486400" y="3898641"/>
              <a:ext cx="304800" cy="152400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arrow" w="med" len="med"/>
            </a:ln>
          </p:spPr>
        </p:cxnSp>
        <p:sp>
          <p:nvSpPr>
            <p:cNvPr id="26" name="TextBox 25"/>
            <p:cNvSpPr txBox="1">
              <a:spLocks noChangeArrowheads="1"/>
            </p:cNvSpPr>
            <p:nvPr/>
          </p:nvSpPr>
          <p:spPr bwMode="auto">
            <a:xfrm>
              <a:off x="5562600" y="3212841"/>
              <a:ext cx="341760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997048" y="3621642"/>
              <a:ext cx="3369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1200" b="1" i="1" baseline="-25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5638800" y="4114800"/>
              <a:ext cx="393441" cy="393441"/>
            </a:xfrm>
            <a:prstGeom prst="ellipse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lIns="0" tIns="0" rIns="0" bIns="0" anchor="ctr"/>
            <a:lstStyle/>
            <a:p>
              <a:pPr algn="ctr" defTabSz="914400">
                <a:defRPr/>
              </a:pPr>
              <a:endParaRPr lang="en-US" sz="1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5943600" y="3048000"/>
              <a:ext cx="393441" cy="393441"/>
            </a:xfrm>
            <a:prstGeom prst="ellipse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lIns="0" tIns="0" rIns="0" bIns="0" anchor="ctr"/>
            <a:lstStyle/>
            <a:p>
              <a:pPr algn="ctr" defTabSz="914400">
                <a:defRPr/>
              </a:pPr>
              <a:endParaRPr lang="en-US" sz="1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6324600" y="4419600"/>
              <a:ext cx="393441" cy="393441"/>
            </a:xfrm>
            <a:prstGeom prst="ellipse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lIns="0" tIns="0" rIns="0" bIns="0" anchor="ctr"/>
            <a:lstStyle/>
            <a:p>
              <a:pPr algn="ctr" defTabSz="914400">
                <a:defRPr/>
              </a:pPr>
              <a:endParaRPr lang="en-US" sz="1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7150359" y="4127241"/>
              <a:ext cx="393441" cy="393441"/>
            </a:xfrm>
            <a:prstGeom prst="ellipse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lIns="0" tIns="0" rIns="0" bIns="0" anchor="ctr"/>
            <a:lstStyle/>
            <a:p>
              <a:pPr algn="ctr" defTabSz="914400">
                <a:defRPr/>
              </a:pPr>
              <a:endParaRPr lang="en-US" sz="1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6693159" y="3429000"/>
              <a:ext cx="393441" cy="393441"/>
            </a:xfrm>
            <a:prstGeom prst="ellipse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lIns="0" tIns="0" rIns="0" bIns="0" anchor="ctr"/>
            <a:lstStyle/>
            <a:p>
              <a:pPr algn="ctr" defTabSz="914400">
                <a:defRPr/>
              </a:pPr>
              <a:endParaRPr lang="en-US" sz="1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6540759" y="2514600"/>
              <a:ext cx="393441" cy="393441"/>
            </a:xfrm>
            <a:prstGeom prst="ellipse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lIns="0" tIns="0" rIns="0" bIns="0" anchor="ctr"/>
            <a:lstStyle/>
            <a:p>
              <a:pPr algn="ctr" defTabSz="914400">
                <a:defRPr/>
              </a:pPr>
              <a:endParaRPr lang="en-US" sz="1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7378959" y="2679441"/>
              <a:ext cx="393441" cy="393441"/>
            </a:xfrm>
            <a:prstGeom prst="ellipse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lIns="0" tIns="0" rIns="0" bIns="0" anchor="ctr"/>
            <a:lstStyle/>
            <a:p>
              <a:pPr algn="ctr" defTabSz="914400">
                <a:defRPr/>
              </a:pPr>
              <a:endParaRPr lang="en-US" sz="1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8140959" y="3039105"/>
              <a:ext cx="393441" cy="393441"/>
            </a:xfrm>
            <a:prstGeom prst="ellipse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lIns="0" tIns="0" rIns="0" bIns="0" anchor="ctr"/>
            <a:lstStyle/>
            <a:p>
              <a:pPr algn="ctr" defTabSz="914400">
                <a:defRPr/>
              </a:pPr>
              <a:endParaRPr lang="en-US" sz="1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6" name="Straight Arrow Connector 77"/>
            <p:cNvCxnSpPr>
              <a:cxnSpLocks noChangeShapeType="1"/>
            </p:cNvCxnSpPr>
            <p:nvPr/>
          </p:nvCxnSpPr>
          <p:spPr bwMode="auto">
            <a:xfrm flipV="1">
              <a:off x="5638800" y="3365241"/>
              <a:ext cx="304800" cy="152400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arrow" w="med" len="med"/>
            </a:ln>
          </p:spPr>
        </p:cxnSp>
        <p:cxnSp>
          <p:nvCxnSpPr>
            <p:cNvPr id="37" name="Straight Arrow Connector 77"/>
            <p:cNvCxnSpPr>
              <a:cxnSpLocks noChangeShapeType="1"/>
            </p:cNvCxnSpPr>
            <p:nvPr/>
          </p:nvCxnSpPr>
          <p:spPr bwMode="auto">
            <a:xfrm>
              <a:off x="6019800" y="4419600"/>
              <a:ext cx="304800" cy="152400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arrow" w="med" len="med"/>
            </a:ln>
          </p:spPr>
        </p:cxnSp>
        <p:sp>
          <p:nvSpPr>
            <p:cNvPr id="38" name="TextBox 37"/>
            <p:cNvSpPr txBox="1"/>
            <p:nvPr/>
          </p:nvSpPr>
          <p:spPr>
            <a:xfrm>
              <a:off x="5638800" y="4459842"/>
              <a:ext cx="3369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1200" b="1" i="1" baseline="-25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597248" y="4660641"/>
              <a:ext cx="3369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1200" b="1" i="1" baseline="-25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511648" y="4203441"/>
              <a:ext cx="3369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1200" b="1" i="1" baseline="-25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054448" y="3469242"/>
              <a:ext cx="3369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1200" b="1" i="1" baseline="-25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791200" y="2831841"/>
              <a:ext cx="3369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1200" b="1" i="1" baseline="-25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749648" y="2831841"/>
              <a:ext cx="3369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1200" b="1" i="1" baseline="-25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543800" y="3012042"/>
              <a:ext cx="3369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1200" b="1" i="1" baseline="-25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153400" y="3393042"/>
              <a:ext cx="3369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1200" b="1" i="1" baseline="-25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/>
            <p:cNvSpPr txBox="1">
              <a:spLocks noChangeArrowheads="1"/>
            </p:cNvSpPr>
            <p:nvPr/>
          </p:nvSpPr>
          <p:spPr bwMode="auto">
            <a:xfrm>
              <a:off x="5410200" y="3865631"/>
              <a:ext cx="26321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47" name="TextBox 46"/>
            <p:cNvSpPr txBox="1">
              <a:spLocks noChangeArrowheads="1"/>
            </p:cNvSpPr>
            <p:nvPr/>
          </p:nvSpPr>
          <p:spPr bwMode="auto">
            <a:xfrm>
              <a:off x="5985186" y="4432041"/>
              <a:ext cx="26321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48" name="TextBox 47"/>
            <p:cNvSpPr txBox="1">
              <a:spLocks noChangeArrowheads="1"/>
            </p:cNvSpPr>
            <p:nvPr/>
          </p:nvSpPr>
          <p:spPr bwMode="auto">
            <a:xfrm>
              <a:off x="6747186" y="4279641"/>
              <a:ext cx="26321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49" name="TextBox 48"/>
            <p:cNvSpPr txBox="1">
              <a:spLocks noChangeArrowheads="1"/>
            </p:cNvSpPr>
            <p:nvPr/>
          </p:nvSpPr>
          <p:spPr bwMode="auto">
            <a:xfrm>
              <a:off x="6934200" y="3898641"/>
              <a:ext cx="26321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50" name="TextBox 49"/>
            <p:cNvSpPr txBox="1">
              <a:spLocks noChangeArrowheads="1"/>
            </p:cNvSpPr>
            <p:nvPr/>
          </p:nvSpPr>
          <p:spPr bwMode="auto">
            <a:xfrm>
              <a:off x="6324600" y="3408431"/>
              <a:ext cx="26321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51" name="TextBox 50"/>
            <p:cNvSpPr txBox="1">
              <a:spLocks noChangeArrowheads="1"/>
            </p:cNvSpPr>
            <p:nvPr/>
          </p:nvSpPr>
          <p:spPr bwMode="auto">
            <a:xfrm>
              <a:off x="6213786" y="2755641"/>
              <a:ext cx="26321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52" name="TextBox 51"/>
            <p:cNvSpPr txBox="1">
              <a:spLocks noChangeArrowheads="1"/>
            </p:cNvSpPr>
            <p:nvPr/>
          </p:nvSpPr>
          <p:spPr bwMode="auto">
            <a:xfrm>
              <a:off x="7010400" y="2570231"/>
              <a:ext cx="26321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53" name="TextBox 52"/>
            <p:cNvSpPr txBox="1">
              <a:spLocks noChangeArrowheads="1"/>
            </p:cNvSpPr>
            <p:nvPr/>
          </p:nvSpPr>
          <p:spPr bwMode="auto">
            <a:xfrm>
              <a:off x="7848600" y="2798831"/>
              <a:ext cx="26321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884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(only distances)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 file:</a:t>
            </a:r>
          </a:p>
          <a:p>
            <a:pPr marL="0" indent="0">
              <a:buNone/>
            </a:pPr>
            <a:r>
              <a:rPr lang="pt-BR" dirty="0" smtClean="0"/>
              <a:t>  s  --&gt; </a:t>
            </a:r>
            <a:r>
              <a:rPr lang="pt-BR" dirty="0"/>
              <a:t>0 | </a:t>
            </a:r>
            <a:r>
              <a:rPr lang="pt-BR" dirty="0" smtClean="0"/>
              <a:t>n1: 10, n2: 5</a:t>
            </a:r>
          </a:p>
          <a:p>
            <a:pPr marL="0" indent="0">
              <a:buNone/>
            </a:pPr>
            <a:r>
              <a:rPr lang="pt-BR" dirty="0" smtClean="0"/>
              <a:t>n</a:t>
            </a:r>
            <a:r>
              <a:rPr lang="en-US" altLang="zh-CN" dirty="0" smtClean="0"/>
              <a:t>1</a:t>
            </a:r>
            <a:r>
              <a:rPr lang="pt-BR" dirty="0" smtClean="0"/>
              <a:t> </a:t>
            </a:r>
            <a:r>
              <a:rPr lang="pt-BR" dirty="0"/>
              <a:t>--&gt; ∞ | </a:t>
            </a:r>
            <a:r>
              <a:rPr lang="pt-BR" dirty="0" smtClean="0"/>
              <a:t>n</a:t>
            </a:r>
            <a:r>
              <a:rPr lang="en-US" altLang="zh-CN" dirty="0" smtClean="0"/>
              <a:t>2</a:t>
            </a:r>
            <a:r>
              <a:rPr lang="pt-BR" dirty="0" smtClean="0"/>
              <a:t>: </a:t>
            </a:r>
            <a:r>
              <a:rPr lang="en-US" altLang="zh-CN" dirty="0" smtClean="0"/>
              <a:t>2</a:t>
            </a:r>
            <a:r>
              <a:rPr lang="pt-BR" dirty="0" smtClean="0"/>
              <a:t>, n</a:t>
            </a:r>
            <a:r>
              <a:rPr lang="en-US" altLang="zh-CN" dirty="0" smtClean="0"/>
              <a:t>3</a:t>
            </a:r>
            <a:r>
              <a:rPr lang="pt-BR" dirty="0" smtClean="0"/>
              <a:t>:</a:t>
            </a:r>
            <a:r>
              <a:rPr lang="en-US" altLang="zh-CN" dirty="0" smtClean="0"/>
              <a:t>1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n</a:t>
            </a:r>
            <a:r>
              <a:rPr lang="en-US" altLang="zh-CN" dirty="0" smtClean="0"/>
              <a:t>2</a:t>
            </a:r>
            <a:r>
              <a:rPr lang="pt-BR" dirty="0" smtClean="0"/>
              <a:t> </a:t>
            </a:r>
            <a:r>
              <a:rPr lang="pt-BR" dirty="0"/>
              <a:t>--&gt; ∞ | </a:t>
            </a:r>
            <a:r>
              <a:rPr lang="pt-BR" dirty="0" smtClean="0"/>
              <a:t>n1: 3, n</a:t>
            </a:r>
            <a:r>
              <a:rPr lang="en-US" altLang="zh-CN" dirty="0" smtClean="0"/>
              <a:t>3</a:t>
            </a:r>
            <a:r>
              <a:rPr lang="pt-BR" dirty="0" smtClean="0"/>
              <a:t>:</a:t>
            </a:r>
            <a:r>
              <a:rPr lang="en-US" altLang="zh-CN" dirty="0" smtClean="0"/>
              <a:t>9</a:t>
            </a:r>
            <a:r>
              <a:rPr lang="zh-CN" altLang="en-US" dirty="0" smtClean="0"/>
              <a:t>，</a:t>
            </a:r>
            <a:r>
              <a:rPr lang="pt-BR" dirty="0"/>
              <a:t> </a:t>
            </a:r>
            <a:r>
              <a:rPr lang="pt-BR" dirty="0" smtClean="0"/>
              <a:t>n</a:t>
            </a:r>
            <a:r>
              <a:rPr lang="en-US" altLang="zh-CN" dirty="0" smtClean="0"/>
              <a:t>4</a:t>
            </a:r>
            <a:r>
              <a:rPr lang="pt-BR" dirty="0" smtClean="0"/>
              <a:t>:</a:t>
            </a:r>
            <a:r>
              <a:rPr lang="en-US" altLang="zh-CN" dirty="0" smtClean="0"/>
              <a:t>2</a:t>
            </a:r>
            <a:r>
              <a:rPr lang="zh-CN" altLang="en-US" dirty="0" smtClean="0"/>
              <a:t> 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n3 --&gt; </a:t>
            </a:r>
            <a:r>
              <a:rPr lang="pt-BR" dirty="0"/>
              <a:t>∞ </a:t>
            </a:r>
            <a:r>
              <a:rPr lang="pt-BR" dirty="0" smtClean="0"/>
              <a:t>| n4:4 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n4 </a:t>
            </a:r>
            <a:r>
              <a:rPr lang="pt-BR" dirty="0"/>
              <a:t>--&gt; ∞ | </a:t>
            </a:r>
            <a:r>
              <a:rPr lang="pt-BR" dirty="0" smtClean="0"/>
              <a:t>s:7, n3:6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964" y="2391155"/>
            <a:ext cx="4348561" cy="320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46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Iteration 1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Map: </a:t>
            </a:r>
          </a:p>
          <a:p>
            <a:pPr marL="0" indent="0">
              <a:buNone/>
            </a:pPr>
            <a:r>
              <a:rPr lang="pt-BR" dirty="0"/>
              <a:t>Read s  --&gt; 0 | n1: 10, n2: 5</a:t>
            </a:r>
          </a:p>
          <a:p>
            <a:pPr marL="0" indent="0">
              <a:buNone/>
            </a:pPr>
            <a:r>
              <a:rPr lang="pt-BR" dirty="0"/>
              <a:t>Emit: (n1, 10), (n2, 5), and the adjacency list	</a:t>
            </a:r>
            <a:r>
              <a:rPr lang="pt-BR" dirty="0" smtClean="0"/>
              <a:t>(</a:t>
            </a:r>
            <a:r>
              <a:rPr lang="pt-BR" dirty="0"/>
              <a:t>s, n1: 10, n2: 5</a:t>
            </a:r>
            <a:r>
              <a:rPr lang="pt-BR" dirty="0" smtClean="0"/>
              <a:t>)</a:t>
            </a:r>
          </a:p>
          <a:p>
            <a:pPr marL="0" indent="0">
              <a:buNone/>
            </a:pPr>
            <a:r>
              <a:rPr lang="pt-BR" i="1" dirty="0" smtClean="0">
                <a:solidFill>
                  <a:srgbClr val="FF0000"/>
                </a:solidFill>
              </a:rPr>
              <a:t>The other lists will also be read and emit, but they do not contribute, and thus ignored</a:t>
            </a:r>
            <a:endParaRPr lang="pt-BR" i="1" dirty="0">
              <a:solidFill>
                <a:srgbClr val="FF0000"/>
              </a:solidFill>
            </a:endParaRPr>
          </a:p>
          <a:p>
            <a:r>
              <a:rPr lang="pt-BR" dirty="0" smtClean="0"/>
              <a:t>Reduce: </a:t>
            </a:r>
          </a:p>
          <a:p>
            <a:pPr marL="0" indent="0">
              <a:buNone/>
            </a:pPr>
            <a:r>
              <a:rPr lang="pt-BR" dirty="0" smtClean="0"/>
              <a:t>Receives: </a:t>
            </a:r>
            <a:r>
              <a:rPr lang="pt-BR" dirty="0"/>
              <a:t>(n1, 10), (n2, 5), </a:t>
            </a:r>
            <a:r>
              <a:rPr lang="pt-BR" dirty="0" smtClean="0"/>
              <a:t>(s, &lt;0, (n1</a:t>
            </a:r>
            <a:r>
              <a:rPr lang="pt-BR" dirty="0"/>
              <a:t>: 10, n2: </a:t>
            </a:r>
            <a:r>
              <a:rPr lang="pt-BR" dirty="0" smtClean="0"/>
              <a:t>5)&gt;)</a:t>
            </a:r>
          </a:p>
          <a:p>
            <a:pPr marL="0" indent="0">
              <a:buNone/>
            </a:pPr>
            <a:r>
              <a:rPr lang="pt-BR" i="1" dirty="0">
                <a:solidFill>
                  <a:srgbClr val="FF0000"/>
                </a:solidFill>
              </a:rPr>
              <a:t>The </a:t>
            </a:r>
            <a:r>
              <a:rPr lang="pt-BR" i="1" dirty="0" smtClean="0">
                <a:solidFill>
                  <a:srgbClr val="FF0000"/>
                </a:solidFill>
              </a:rPr>
              <a:t>adjacency list of each node </a:t>
            </a:r>
            <a:r>
              <a:rPr lang="pt-BR" i="1" dirty="0">
                <a:solidFill>
                  <a:srgbClr val="FF0000"/>
                </a:solidFill>
              </a:rPr>
              <a:t>will also be </a:t>
            </a:r>
            <a:r>
              <a:rPr lang="pt-BR" i="1" dirty="0" smtClean="0">
                <a:solidFill>
                  <a:srgbClr val="FF0000"/>
                </a:solidFill>
              </a:rPr>
              <a:t>received, ignored in example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Emit: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 s  </a:t>
            </a:r>
            <a:r>
              <a:rPr lang="pt-BR" dirty="0"/>
              <a:t>--&gt; 0 | n1: 10, n2: 5</a:t>
            </a:r>
          </a:p>
          <a:p>
            <a:pPr marL="0" indent="0">
              <a:buNone/>
            </a:pPr>
            <a:r>
              <a:rPr lang="pt-BR" dirty="0" smtClean="0"/>
              <a:t>n</a:t>
            </a:r>
            <a:r>
              <a:rPr lang="en-US" altLang="zh-CN" dirty="0"/>
              <a:t>1</a:t>
            </a:r>
            <a:r>
              <a:rPr lang="pt-BR" dirty="0"/>
              <a:t> --&gt; </a:t>
            </a:r>
            <a:r>
              <a:rPr lang="pt-BR" dirty="0" smtClean="0"/>
              <a:t>10 </a:t>
            </a:r>
            <a:r>
              <a:rPr lang="pt-BR" dirty="0"/>
              <a:t>| n</a:t>
            </a:r>
            <a:r>
              <a:rPr lang="en-US" altLang="zh-CN" dirty="0"/>
              <a:t>2</a:t>
            </a:r>
            <a:r>
              <a:rPr lang="pt-BR" dirty="0"/>
              <a:t>: </a:t>
            </a:r>
            <a:r>
              <a:rPr lang="en-US" altLang="zh-CN" dirty="0"/>
              <a:t>2</a:t>
            </a:r>
            <a:r>
              <a:rPr lang="pt-BR" dirty="0"/>
              <a:t>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1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n</a:t>
            </a:r>
            <a:r>
              <a:rPr lang="en-US" altLang="zh-CN" dirty="0"/>
              <a:t>2</a:t>
            </a:r>
            <a:r>
              <a:rPr lang="pt-BR" dirty="0"/>
              <a:t> --&gt; </a:t>
            </a:r>
            <a:r>
              <a:rPr lang="pt-BR" dirty="0" smtClean="0"/>
              <a:t>5 </a:t>
            </a:r>
            <a:r>
              <a:rPr lang="pt-BR" dirty="0"/>
              <a:t>| n1: 3,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9</a:t>
            </a:r>
            <a:r>
              <a:rPr lang="zh-CN" altLang="en-US" dirty="0"/>
              <a:t>，</a:t>
            </a:r>
            <a:r>
              <a:rPr lang="pt-BR" dirty="0"/>
              <a:t> n</a:t>
            </a:r>
            <a:r>
              <a:rPr lang="en-US" altLang="zh-CN" dirty="0"/>
              <a:t>4</a:t>
            </a:r>
            <a:r>
              <a:rPr lang="pt-BR" dirty="0"/>
              <a:t>:</a:t>
            </a:r>
            <a:r>
              <a:rPr lang="en-US" altLang="zh-CN" dirty="0" smtClean="0"/>
              <a:t>2</a:t>
            </a:r>
            <a:endParaRPr lang="en-AU" dirty="0"/>
          </a:p>
          <a:p>
            <a:endParaRPr lang="en-A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392" y="3973730"/>
            <a:ext cx="3759258" cy="2766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604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Iteration 2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Map: </a:t>
            </a:r>
            <a:endParaRPr lang="en-US" dirty="0" smtClean="0"/>
          </a:p>
          <a:p>
            <a:pPr marL="0" indent="0">
              <a:buNone/>
            </a:pPr>
            <a:r>
              <a:rPr lang="pt-BR" dirty="0" smtClean="0"/>
              <a:t>Read: </a:t>
            </a:r>
            <a:r>
              <a:rPr lang="pt-BR" dirty="0"/>
              <a:t>n</a:t>
            </a:r>
            <a:r>
              <a:rPr lang="en-US" altLang="zh-CN" dirty="0"/>
              <a:t>1</a:t>
            </a:r>
            <a:r>
              <a:rPr lang="pt-BR" dirty="0"/>
              <a:t> --&gt; 10 | n</a:t>
            </a:r>
            <a:r>
              <a:rPr lang="en-US" altLang="zh-CN" dirty="0"/>
              <a:t>2</a:t>
            </a:r>
            <a:r>
              <a:rPr lang="pt-BR" dirty="0"/>
              <a:t>: </a:t>
            </a:r>
            <a:r>
              <a:rPr lang="en-US" altLang="zh-CN" dirty="0"/>
              <a:t>2</a:t>
            </a:r>
            <a:r>
              <a:rPr lang="pt-BR" dirty="0"/>
              <a:t>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1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Emit</a:t>
            </a:r>
            <a:r>
              <a:rPr lang="pt-BR" dirty="0"/>
              <a:t>: (</a:t>
            </a:r>
            <a:r>
              <a:rPr lang="pt-BR" dirty="0" smtClean="0"/>
              <a:t>n2, 12), </a:t>
            </a:r>
            <a:r>
              <a:rPr lang="pt-BR" dirty="0"/>
              <a:t>(</a:t>
            </a:r>
            <a:r>
              <a:rPr lang="pt-BR" dirty="0" smtClean="0"/>
              <a:t>n</a:t>
            </a:r>
            <a:r>
              <a:rPr lang="en-US" altLang="zh-CN" dirty="0" smtClean="0"/>
              <a:t>3</a:t>
            </a:r>
            <a:r>
              <a:rPr lang="pt-BR" dirty="0" smtClean="0"/>
              <a:t>, </a:t>
            </a:r>
            <a:r>
              <a:rPr lang="en-US" altLang="zh-CN" dirty="0" smtClean="0"/>
              <a:t>11</a:t>
            </a:r>
            <a:r>
              <a:rPr lang="pt-BR" dirty="0" smtClean="0"/>
              <a:t>), (n1, &lt;10, (n</a:t>
            </a:r>
            <a:r>
              <a:rPr lang="en-US" altLang="zh-CN" dirty="0"/>
              <a:t>2</a:t>
            </a:r>
            <a:r>
              <a:rPr lang="pt-BR" dirty="0"/>
              <a:t>: </a:t>
            </a:r>
            <a:r>
              <a:rPr lang="en-US" altLang="zh-CN" dirty="0"/>
              <a:t>2</a:t>
            </a:r>
            <a:r>
              <a:rPr lang="pt-BR" dirty="0"/>
              <a:t>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 smtClean="0"/>
              <a:t>1)&gt;)</a:t>
            </a:r>
            <a:r>
              <a:rPr lang="pt-BR" dirty="0" smtClean="0"/>
              <a:t> </a:t>
            </a:r>
          </a:p>
          <a:p>
            <a:pPr marL="0" indent="0">
              <a:buNone/>
            </a:pPr>
            <a:r>
              <a:rPr lang="pt-BR" dirty="0"/>
              <a:t>Read: </a:t>
            </a:r>
            <a:r>
              <a:rPr lang="pt-BR" dirty="0" smtClean="0"/>
              <a:t>n</a:t>
            </a:r>
            <a:r>
              <a:rPr lang="en-US" altLang="zh-CN" dirty="0"/>
              <a:t>2</a:t>
            </a:r>
            <a:r>
              <a:rPr lang="pt-BR" dirty="0"/>
              <a:t> --&gt; 5 | n1: 3,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9</a:t>
            </a:r>
            <a:r>
              <a:rPr lang="zh-CN" altLang="en-US" dirty="0"/>
              <a:t>，</a:t>
            </a:r>
            <a:r>
              <a:rPr lang="pt-BR" dirty="0"/>
              <a:t> n</a:t>
            </a:r>
            <a:r>
              <a:rPr lang="en-US" altLang="zh-CN" dirty="0"/>
              <a:t>4</a:t>
            </a:r>
            <a:r>
              <a:rPr lang="pt-BR" dirty="0"/>
              <a:t>:</a:t>
            </a:r>
            <a:r>
              <a:rPr lang="en-US" altLang="zh-CN" dirty="0" smtClean="0"/>
              <a:t>2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Emit: (</a:t>
            </a:r>
            <a:r>
              <a:rPr lang="pt-BR" dirty="0" smtClean="0"/>
              <a:t>n</a:t>
            </a:r>
            <a:r>
              <a:rPr lang="en-US" altLang="zh-CN" dirty="0" smtClean="0"/>
              <a:t>1</a:t>
            </a:r>
            <a:r>
              <a:rPr lang="pt-BR" dirty="0" smtClean="0"/>
              <a:t>, </a:t>
            </a:r>
            <a:r>
              <a:rPr lang="en-US" altLang="zh-CN" dirty="0" smtClean="0"/>
              <a:t>8</a:t>
            </a:r>
            <a:r>
              <a:rPr lang="pt-BR" dirty="0" smtClean="0"/>
              <a:t>), </a:t>
            </a:r>
            <a:r>
              <a:rPr lang="pt-BR" dirty="0"/>
              <a:t>(</a:t>
            </a:r>
            <a:r>
              <a:rPr lang="pt-BR" dirty="0" smtClean="0"/>
              <a:t>n</a:t>
            </a:r>
            <a:r>
              <a:rPr lang="en-US" altLang="zh-CN" dirty="0" smtClean="0"/>
              <a:t>3</a:t>
            </a:r>
            <a:r>
              <a:rPr lang="pt-BR" dirty="0" smtClean="0"/>
              <a:t>, </a:t>
            </a:r>
            <a:r>
              <a:rPr lang="en-US" altLang="zh-CN" dirty="0" smtClean="0"/>
              <a:t>14</a:t>
            </a:r>
            <a:r>
              <a:rPr lang="pt-BR" dirty="0" smtClean="0"/>
              <a:t>), </a:t>
            </a:r>
            <a:r>
              <a:rPr lang="pt-BR" dirty="0"/>
              <a:t>(</a:t>
            </a:r>
            <a:r>
              <a:rPr lang="pt-BR" dirty="0" smtClean="0"/>
              <a:t>n</a:t>
            </a:r>
            <a:r>
              <a:rPr lang="en-US" altLang="zh-CN" dirty="0" smtClean="0"/>
              <a:t>4</a:t>
            </a:r>
            <a:r>
              <a:rPr lang="pt-BR" dirty="0" smtClean="0"/>
              <a:t>, </a:t>
            </a:r>
            <a:r>
              <a:rPr lang="en-US" altLang="zh-CN" dirty="0" smtClean="0"/>
              <a:t>7</a:t>
            </a:r>
            <a:r>
              <a:rPr lang="pt-BR" dirty="0" smtClean="0"/>
              <a:t>)</a:t>
            </a:r>
            <a:r>
              <a:rPr lang="zh-CN" altLang="en-US" dirty="0" smtClean="0"/>
              <a:t>，</a:t>
            </a:r>
            <a:r>
              <a:rPr lang="en-US" altLang="zh-CN" dirty="0" smtClean="0"/>
              <a:t>(n2, &lt;5, (</a:t>
            </a:r>
            <a:r>
              <a:rPr lang="pt-BR" dirty="0" smtClean="0"/>
              <a:t>n1</a:t>
            </a:r>
            <a:r>
              <a:rPr lang="pt-BR" dirty="0"/>
              <a:t>: 3,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9</a:t>
            </a:r>
            <a:r>
              <a:rPr lang="zh-CN" altLang="en-US" dirty="0" smtClean="0"/>
              <a:t>，</a:t>
            </a:r>
            <a:r>
              <a:rPr lang="pt-BR" dirty="0" smtClean="0"/>
              <a:t>n</a:t>
            </a:r>
            <a:r>
              <a:rPr lang="en-US" altLang="zh-CN" dirty="0"/>
              <a:t>4</a:t>
            </a:r>
            <a:r>
              <a:rPr lang="pt-BR" dirty="0"/>
              <a:t>:</a:t>
            </a:r>
            <a:r>
              <a:rPr lang="en-US" altLang="zh-CN" dirty="0" smtClean="0"/>
              <a:t>2)&gt;)</a:t>
            </a:r>
          </a:p>
          <a:p>
            <a:pPr marL="0" indent="0">
              <a:buNone/>
            </a:pPr>
            <a:r>
              <a:rPr lang="pt-BR" i="1" dirty="0" smtClean="0">
                <a:solidFill>
                  <a:srgbClr val="FF0000"/>
                </a:solidFill>
              </a:rPr>
              <a:t>Ignore the processing of the other lists</a:t>
            </a:r>
          </a:p>
          <a:p>
            <a:r>
              <a:rPr lang="pt-BR" dirty="0" smtClean="0"/>
              <a:t>Reduce: </a:t>
            </a:r>
          </a:p>
          <a:p>
            <a:pPr marL="0" indent="0">
              <a:buNone/>
            </a:pPr>
            <a:r>
              <a:rPr lang="pt-BR" dirty="0" smtClean="0"/>
              <a:t>Receives: (</a:t>
            </a:r>
            <a:r>
              <a:rPr lang="pt-BR" dirty="0"/>
              <a:t>n1, </a:t>
            </a:r>
            <a:r>
              <a:rPr lang="pt-BR" dirty="0" smtClean="0"/>
              <a:t>(</a:t>
            </a:r>
            <a:r>
              <a:rPr lang="pt-BR" dirty="0" smtClean="0">
                <a:solidFill>
                  <a:srgbClr val="00B0F0"/>
                </a:solidFill>
              </a:rPr>
              <a:t>8</a:t>
            </a:r>
            <a:r>
              <a:rPr lang="pt-BR" dirty="0" smtClean="0"/>
              <a:t>, </a:t>
            </a:r>
            <a:r>
              <a:rPr lang="pt-BR" dirty="0"/>
              <a:t>&lt;10, </a:t>
            </a:r>
            <a:r>
              <a:rPr lang="pt-BR" dirty="0" smtClean="0"/>
              <a:t>(n</a:t>
            </a:r>
            <a:r>
              <a:rPr lang="en-US" altLang="zh-CN" dirty="0"/>
              <a:t>2</a:t>
            </a:r>
            <a:r>
              <a:rPr lang="pt-BR" dirty="0"/>
              <a:t>: </a:t>
            </a:r>
            <a:r>
              <a:rPr lang="en-US" altLang="zh-CN" dirty="0"/>
              <a:t>2</a:t>
            </a:r>
            <a:r>
              <a:rPr lang="pt-BR" dirty="0"/>
              <a:t>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 smtClean="0"/>
              <a:t>1)&gt;)</a:t>
            </a:r>
            <a:r>
              <a:rPr lang="pt-BR" dirty="0" smtClean="0"/>
              <a:t>), </a:t>
            </a:r>
            <a:r>
              <a:rPr lang="pt-BR" dirty="0"/>
              <a:t>(n2, </a:t>
            </a:r>
            <a:r>
              <a:rPr lang="pt-BR" dirty="0" smtClean="0"/>
              <a:t>(12, </a:t>
            </a:r>
            <a:r>
              <a:rPr lang="en-US" altLang="zh-CN" dirty="0"/>
              <a:t>&lt;</a:t>
            </a:r>
            <a:r>
              <a:rPr lang="en-US" altLang="zh-CN" dirty="0">
                <a:solidFill>
                  <a:srgbClr val="00B0F0"/>
                </a:solidFill>
              </a:rPr>
              <a:t>5</a:t>
            </a:r>
            <a:r>
              <a:rPr lang="en-US" altLang="zh-CN" dirty="0"/>
              <a:t>, </a:t>
            </a:r>
            <a:r>
              <a:rPr lang="pt-BR" dirty="0"/>
              <a:t>n1: 3,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9</a:t>
            </a:r>
            <a:r>
              <a:rPr lang="zh-CN" altLang="en-US" dirty="0"/>
              <a:t>，</a:t>
            </a:r>
            <a:r>
              <a:rPr lang="pt-BR" dirty="0"/>
              <a:t>n</a:t>
            </a:r>
            <a:r>
              <a:rPr lang="en-US" altLang="zh-CN" dirty="0"/>
              <a:t>4</a:t>
            </a:r>
            <a:r>
              <a:rPr lang="pt-BR" dirty="0"/>
              <a:t>:</a:t>
            </a:r>
            <a:r>
              <a:rPr lang="en-US" altLang="zh-CN" dirty="0"/>
              <a:t>2</a:t>
            </a:r>
            <a:r>
              <a:rPr lang="en-US" altLang="zh-CN" dirty="0" smtClean="0"/>
              <a:t>&gt;)</a:t>
            </a:r>
            <a:r>
              <a:rPr lang="pt-BR" dirty="0" smtClean="0"/>
              <a:t>), (n3, (</a:t>
            </a:r>
            <a:r>
              <a:rPr lang="pt-BR" dirty="0" smtClean="0">
                <a:solidFill>
                  <a:srgbClr val="00B0F0"/>
                </a:solidFill>
              </a:rPr>
              <a:t>11</a:t>
            </a:r>
            <a:r>
              <a:rPr lang="pt-BR" dirty="0" smtClean="0"/>
              <a:t>, 14)), (n4, </a:t>
            </a:r>
            <a:r>
              <a:rPr lang="pt-BR" dirty="0" smtClean="0">
                <a:solidFill>
                  <a:srgbClr val="00B0F0"/>
                </a:solidFill>
              </a:rPr>
              <a:t>7</a:t>
            </a:r>
            <a:r>
              <a:rPr lang="pt-BR" dirty="0" smtClean="0"/>
              <a:t>)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Emit: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n</a:t>
            </a:r>
            <a:r>
              <a:rPr lang="en-US" altLang="zh-CN" dirty="0"/>
              <a:t>1</a:t>
            </a:r>
            <a:r>
              <a:rPr lang="pt-BR" dirty="0"/>
              <a:t> --&gt; </a:t>
            </a:r>
            <a:r>
              <a:rPr lang="pt-BR" dirty="0" smtClean="0">
                <a:solidFill>
                  <a:srgbClr val="FF0000"/>
                </a:solidFill>
              </a:rPr>
              <a:t>8</a:t>
            </a:r>
            <a:r>
              <a:rPr lang="pt-BR" dirty="0" smtClean="0"/>
              <a:t> </a:t>
            </a:r>
            <a:r>
              <a:rPr lang="pt-BR" dirty="0"/>
              <a:t>| n</a:t>
            </a:r>
            <a:r>
              <a:rPr lang="en-US" altLang="zh-CN" dirty="0"/>
              <a:t>2</a:t>
            </a:r>
            <a:r>
              <a:rPr lang="pt-BR" dirty="0"/>
              <a:t>: </a:t>
            </a:r>
            <a:r>
              <a:rPr lang="en-US" altLang="zh-CN" dirty="0"/>
              <a:t>2</a:t>
            </a:r>
            <a:r>
              <a:rPr lang="pt-BR" dirty="0"/>
              <a:t>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1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n</a:t>
            </a:r>
            <a:r>
              <a:rPr lang="en-US" altLang="zh-CN" dirty="0"/>
              <a:t>2</a:t>
            </a:r>
            <a:r>
              <a:rPr lang="pt-BR" dirty="0"/>
              <a:t> --&gt; </a:t>
            </a:r>
            <a:r>
              <a:rPr lang="pt-BR" dirty="0" smtClean="0"/>
              <a:t>5 </a:t>
            </a:r>
            <a:r>
              <a:rPr lang="pt-BR" dirty="0"/>
              <a:t>| n1: 3,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9</a:t>
            </a:r>
            <a:r>
              <a:rPr lang="zh-CN" altLang="en-US" dirty="0"/>
              <a:t>，</a:t>
            </a:r>
            <a:r>
              <a:rPr lang="pt-BR" dirty="0"/>
              <a:t> n</a:t>
            </a:r>
            <a:r>
              <a:rPr lang="en-US" altLang="zh-CN" dirty="0"/>
              <a:t>4</a:t>
            </a:r>
            <a:r>
              <a:rPr lang="pt-BR" dirty="0"/>
              <a:t>:</a:t>
            </a:r>
            <a:r>
              <a:rPr lang="en-US" altLang="zh-CN" dirty="0" smtClean="0"/>
              <a:t>2</a:t>
            </a:r>
          </a:p>
          <a:p>
            <a:pPr marL="0" indent="0">
              <a:buNone/>
            </a:pPr>
            <a:r>
              <a:rPr lang="pt-BR" dirty="0" smtClean="0"/>
              <a:t>n</a:t>
            </a:r>
            <a:r>
              <a:rPr lang="en-US" altLang="zh-CN" dirty="0" smtClean="0"/>
              <a:t>3</a:t>
            </a:r>
            <a:r>
              <a:rPr lang="pt-BR" dirty="0" smtClean="0"/>
              <a:t> </a:t>
            </a:r>
            <a:r>
              <a:rPr lang="pt-BR" dirty="0"/>
              <a:t>--&gt; </a:t>
            </a:r>
            <a:r>
              <a:rPr lang="pt-BR" dirty="0" smtClean="0">
                <a:solidFill>
                  <a:srgbClr val="FF0000"/>
                </a:solidFill>
              </a:rPr>
              <a:t>11</a:t>
            </a:r>
            <a:r>
              <a:rPr lang="pt-BR" dirty="0" smtClean="0"/>
              <a:t> </a:t>
            </a:r>
            <a:r>
              <a:rPr lang="pt-BR" dirty="0"/>
              <a:t>| n4:4</a:t>
            </a:r>
            <a:endParaRPr lang="en-US" altLang="zh-CN" dirty="0" smtClean="0"/>
          </a:p>
          <a:p>
            <a:pPr marL="0" indent="0">
              <a:buNone/>
            </a:pPr>
            <a:r>
              <a:rPr lang="pt-BR" dirty="0" smtClean="0"/>
              <a:t>n</a:t>
            </a:r>
            <a:r>
              <a:rPr lang="en-US" altLang="zh-CN" dirty="0" smtClean="0"/>
              <a:t>4</a:t>
            </a:r>
            <a:r>
              <a:rPr lang="pt-BR" dirty="0" smtClean="0"/>
              <a:t> </a:t>
            </a:r>
            <a:r>
              <a:rPr lang="pt-BR" dirty="0"/>
              <a:t>--&gt; </a:t>
            </a:r>
            <a:r>
              <a:rPr lang="en-US" altLang="zh-CN" dirty="0" smtClean="0">
                <a:solidFill>
                  <a:srgbClr val="FF0000"/>
                </a:solidFill>
              </a:rPr>
              <a:t>7</a:t>
            </a:r>
            <a:r>
              <a:rPr lang="pt-BR" dirty="0" smtClean="0"/>
              <a:t> </a:t>
            </a:r>
            <a:r>
              <a:rPr lang="pt-BR" dirty="0"/>
              <a:t>| s:7, n3:6</a:t>
            </a:r>
            <a:endParaRPr lang="en-AU" dirty="0"/>
          </a:p>
          <a:p>
            <a:endParaRPr lang="en-A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199" y="4095750"/>
            <a:ext cx="3448051" cy="253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200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Iteration </a:t>
            </a:r>
            <a:r>
              <a:rPr lang="en-US" altLang="zh-CN" dirty="0" smtClean="0"/>
              <a:t>3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Map: </a:t>
            </a:r>
            <a:endParaRPr lang="en-US" dirty="0" smtClean="0"/>
          </a:p>
          <a:p>
            <a:pPr marL="0" indent="0">
              <a:buNone/>
            </a:pPr>
            <a:r>
              <a:rPr lang="pt-BR" dirty="0" smtClean="0"/>
              <a:t>Read: </a:t>
            </a:r>
            <a:r>
              <a:rPr lang="pt-BR" dirty="0"/>
              <a:t>n</a:t>
            </a:r>
            <a:r>
              <a:rPr lang="en-US" altLang="zh-CN" dirty="0"/>
              <a:t>1</a:t>
            </a:r>
            <a:r>
              <a:rPr lang="pt-BR" dirty="0"/>
              <a:t> --&gt; 8 | n</a:t>
            </a:r>
            <a:r>
              <a:rPr lang="en-US" altLang="zh-CN" dirty="0"/>
              <a:t>2</a:t>
            </a:r>
            <a:r>
              <a:rPr lang="pt-BR" dirty="0"/>
              <a:t>: </a:t>
            </a:r>
            <a:r>
              <a:rPr lang="en-US" altLang="zh-CN" dirty="0"/>
              <a:t>2</a:t>
            </a:r>
            <a:r>
              <a:rPr lang="pt-BR" dirty="0"/>
              <a:t>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1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Emit</a:t>
            </a:r>
            <a:r>
              <a:rPr lang="pt-BR" dirty="0"/>
              <a:t>: (</a:t>
            </a:r>
            <a:r>
              <a:rPr lang="pt-BR" dirty="0" smtClean="0"/>
              <a:t>n2, 10), </a:t>
            </a:r>
            <a:r>
              <a:rPr lang="pt-BR" dirty="0"/>
              <a:t>(</a:t>
            </a:r>
            <a:r>
              <a:rPr lang="pt-BR" dirty="0" smtClean="0"/>
              <a:t>n</a:t>
            </a:r>
            <a:r>
              <a:rPr lang="en-US" altLang="zh-CN" dirty="0" smtClean="0"/>
              <a:t>3</a:t>
            </a:r>
            <a:r>
              <a:rPr lang="pt-BR" dirty="0" smtClean="0"/>
              <a:t>, </a:t>
            </a:r>
            <a:r>
              <a:rPr lang="en-US" altLang="zh-CN" dirty="0" smtClean="0">
                <a:solidFill>
                  <a:srgbClr val="00B0F0"/>
                </a:solidFill>
              </a:rPr>
              <a:t>9</a:t>
            </a:r>
            <a:r>
              <a:rPr lang="pt-BR" dirty="0" smtClean="0"/>
              <a:t>), (n1, &lt;8, (n</a:t>
            </a:r>
            <a:r>
              <a:rPr lang="en-US" altLang="zh-CN" dirty="0"/>
              <a:t>2</a:t>
            </a:r>
            <a:r>
              <a:rPr lang="pt-BR" dirty="0"/>
              <a:t>: </a:t>
            </a:r>
            <a:r>
              <a:rPr lang="en-US" altLang="zh-CN" dirty="0"/>
              <a:t>2</a:t>
            </a:r>
            <a:r>
              <a:rPr lang="pt-BR" dirty="0"/>
              <a:t>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 smtClean="0"/>
              <a:t>1)&gt;)</a:t>
            </a:r>
            <a:r>
              <a:rPr lang="pt-BR" dirty="0" smtClean="0"/>
              <a:t> </a:t>
            </a:r>
          </a:p>
          <a:p>
            <a:pPr marL="0" indent="0">
              <a:buNone/>
            </a:pPr>
            <a:r>
              <a:rPr lang="pt-BR" dirty="0"/>
              <a:t>Read: n</a:t>
            </a:r>
            <a:r>
              <a:rPr lang="en-US" altLang="zh-CN" dirty="0"/>
              <a:t>2</a:t>
            </a:r>
            <a:r>
              <a:rPr lang="pt-BR" dirty="0"/>
              <a:t> --&gt; 5 | n1: 3,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9</a:t>
            </a:r>
            <a:r>
              <a:rPr lang="zh-CN" altLang="en-US" dirty="0"/>
              <a:t>，</a:t>
            </a:r>
            <a:r>
              <a:rPr lang="pt-BR" dirty="0"/>
              <a:t> n</a:t>
            </a:r>
            <a:r>
              <a:rPr lang="en-US" altLang="zh-CN" dirty="0"/>
              <a:t>4</a:t>
            </a:r>
            <a:r>
              <a:rPr lang="pt-BR" dirty="0"/>
              <a:t>:</a:t>
            </a:r>
            <a:r>
              <a:rPr lang="en-US" altLang="zh-CN" dirty="0" smtClean="0"/>
              <a:t>2 (</a:t>
            </a:r>
            <a:r>
              <a:rPr lang="en-US" altLang="zh-CN" b="1" dirty="0" smtClean="0">
                <a:solidFill>
                  <a:srgbClr val="FF0000"/>
                </a:solidFill>
              </a:rPr>
              <a:t>Again!</a:t>
            </a:r>
            <a:r>
              <a:rPr lang="en-US" altLang="zh-CN" dirty="0" smtClean="0"/>
              <a:t>)</a:t>
            </a:r>
            <a:endParaRPr lang="en-US" altLang="zh-CN" dirty="0"/>
          </a:p>
          <a:p>
            <a:pPr marL="0" indent="0">
              <a:buNone/>
            </a:pPr>
            <a:r>
              <a:rPr lang="pt-BR" dirty="0" smtClean="0"/>
              <a:t>Emit</a:t>
            </a:r>
            <a:r>
              <a:rPr lang="pt-BR" dirty="0"/>
              <a:t>: (</a:t>
            </a:r>
            <a:r>
              <a:rPr lang="pt-BR" dirty="0" smtClean="0"/>
              <a:t>n</a:t>
            </a:r>
            <a:r>
              <a:rPr lang="en-US" altLang="zh-CN" dirty="0" smtClean="0"/>
              <a:t>1</a:t>
            </a:r>
            <a:r>
              <a:rPr lang="pt-BR" dirty="0" smtClean="0"/>
              <a:t>, </a:t>
            </a:r>
            <a:r>
              <a:rPr lang="en-US" altLang="zh-CN" dirty="0" smtClean="0">
                <a:solidFill>
                  <a:srgbClr val="00B0F0"/>
                </a:solidFill>
              </a:rPr>
              <a:t>8</a:t>
            </a:r>
            <a:r>
              <a:rPr lang="pt-BR" dirty="0" smtClean="0"/>
              <a:t>), </a:t>
            </a:r>
            <a:r>
              <a:rPr lang="pt-BR" dirty="0"/>
              <a:t>(</a:t>
            </a:r>
            <a:r>
              <a:rPr lang="pt-BR" dirty="0" smtClean="0"/>
              <a:t>n</a:t>
            </a:r>
            <a:r>
              <a:rPr lang="en-US" altLang="zh-CN" dirty="0" smtClean="0"/>
              <a:t>3</a:t>
            </a:r>
            <a:r>
              <a:rPr lang="pt-BR" dirty="0" smtClean="0"/>
              <a:t>, </a:t>
            </a:r>
            <a:r>
              <a:rPr lang="en-US" altLang="zh-CN" dirty="0" smtClean="0"/>
              <a:t>14</a:t>
            </a:r>
            <a:r>
              <a:rPr lang="pt-BR" dirty="0" smtClean="0"/>
              <a:t>), </a:t>
            </a:r>
            <a:r>
              <a:rPr lang="pt-BR" dirty="0"/>
              <a:t>(</a:t>
            </a:r>
            <a:r>
              <a:rPr lang="pt-BR" dirty="0" smtClean="0"/>
              <a:t>n</a:t>
            </a:r>
            <a:r>
              <a:rPr lang="en-US" altLang="zh-CN" dirty="0" smtClean="0"/>
              <a:t>4</a:t>
            </a:r>
            <a:r>
              <a:rPr lang="pt-BR" dirty="0" smtClean="0"/>
              <a:t>, </a:t>
            </a:r>
            <a:r>
              <a:rPr lang="en-US" altLang="zh-CN" dirty="0" smtClean="0"/>
              <a:t>7</a:t>
            </a:r>
            <a:r>
              <a:rPr lang="pt-BR" dirty="0" smtClean="0"/>
              <a:t>)</a:t>
            </a:r>
            <a:r>
              <a:rPr lang="zh-CN" altLang="en-US" dirty="0" smtClean="0"/>
              <a:t>，</a:t>
            </a:r>
            <a:r>
              <a:rPr lang="en-US" altLang="zh-CN" dirty="0" smtClean="0"/>
              <a:t>(n2, &lt;</a:t>
            </a:r>
            <a:r>
              <a:rPr lang="en-US" altLang="zh-CN" dirty="0" smtClean="0">
                <a:solidFill>
                  <a:srgbClr val="00B0F0"/>
                </a:solidFill>
              </a:rPr>
              <a:t>5</a:t>
            </a:r>
            <a:r>
              <a:rPr lang="en-US" altLang="zh-CN" dirty="0" smtClean="0"/>
              <a:t>, (</a:t>
            </a:r>
            <a:r>
              <a:rPr lang="pt-BR" dirty="0" smtClean="0"/>
              <a:t>n1</a:t>
            </a:r>
            <a:r>
              <a:rPr lang="pt-BR" dirty="0"/>
              <a:t>: 3,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9</a:t>
            </a:r>
            <a:r>
              <a:rPr lang="zh-CN" altLang="en-US" dirty="0" smtClean="0"/>
              <a:t>，</a:t>
            </a:r>
            <a:r>
              <a:rPr lang="pt-BR" dirty="0" smtClean="0"/>
              <a:t>n</a:t>
            </a:r>
            <a:r>
              <a:rPr lang="en-US" altLang="zh-CN" dirty="0"/>
              <a:t>4</a:t>
            </a:r>
            <a:r>
              <a:rPr lang="pt-BR" dirty="0"/>
              <a:t>:</a:t>
            </a:r>
            <a:r>
              <a:rPr lang="en-US" altLang="zh-CN" dirty="0" smtClean="0"/>
              <a:t>2)&gt;)</a:t>
            </a:r>
          </a:p>
          <a:p>
            <a:pPr marL="0" indent="0">
              <a:buNone/>
            </a:pPr>
            <a:r>
              <a:rPr lang="pt-BR" dirty="0"/>
              <a:t>Read: n</a:t>
            </a:r>
            <a:r>
              <a:rPr lang="en-US" altLang="zh-CN" dirty="0"/>
              <a:t>3</a:t>
            </a:r>
            <a:r>
              <a:rPr lang="pt-BR" dirty="0"/>
              <a:t> --&gt; 11 | n4:4</a:t>
            </a:r>
            <a:endParaRPr lang="en-US" altLang="zh-CN" dirty="0"/>
          </a:p>
          <a:p>
            <a:pPr marL="0" indent="0">
              <a:buNone/>
            </a:pPr>
            <a:r>
              <a:rPr lang="pt-BR" dirty="0"/>
              <a:t>Emit: </a:t>
            </a:r>
            <a:r>
              <a:rPr lang="pt-BR" dirty="0" smtClean="0"/>
              <a:t>(</a:t>
            </a:r>
            <a:r>
              <a:rPr lang="pt-BR" dirty="0"/>
              <a:t>n</a:t>
            </a:r>
            <a:r>
              <a:rPr lang="en-US" altLang="zh-CN" dirty="0"/>
              <a:t>4</a:t>
            </a:r>
            <a:r>
              <a:rPr lang="pt-BR" dirty="0"/>
              <a:t>, </a:t>
            </a:r>
            <a:r>
              <a:rPr lang="en-US" altLang="zh-CN" dirty="0" smtClean="0"/>
              <a:t>15</a:t>
            </a:r>
            <a:r>
              <a:rPr lang="pt-BR" dirty="0" smtClean="0"/>
              <a:t>)</a:t>
            </a:r>
            <a:r>
              <a:rPr lang="zh-CN" altLang="en-US" dirty="0"/>
              <a:t>，</a:t>
            </a:r>
            <a:r>
              <a:rPr lang="en-US" altLang="zh-CN" dirty="0"/>
              <a:t>(</a:t>
            </a:r>
            <a:r>
              <a:rPr lang="en-US" altLang="zh-CN" dirty="0" smtClean="0"/>
              <a:t>n3, &lt;11, (</a:t>
            </a:r>
            <a:r>
              <a:rPr lang="pt-BR" dirty="0"/>
              <a:t>n4:4</a:t>
            </a:r>
            <a:r>
              <a:rPr lang="en-US" altLang="zh-CN" dirty="0" smtClean="0"/>
              <a:t>)&gt;)</a:t>
            </a:r>
          </a:p>
          <a:p>
            <a:pPr marL="0" indent="0">
              <a:buNone/>
            </a:pPr>
            <a:r>
              <a:rPr lang="pt-BR" dirty="0"/>
              <a:t>Read: n</a:t>
            </a:r>
            <a:r>
              <a:rPr lang="en-US" altLang="zh-CN" dirty="0"/>
              <a:t>4</a:t>
            </a:r>
            <a:r>
              <a:rPr lang="pt-BR" dirty="0"/>
              <a:t> --&gt; </a:t>
            </a:r>
            <a:r>
              <a:rPr lang="en-US" altLang="zh-CN" dirty="0"/>
              <a:t>7</a:t>
            </a:r>
            <a:r>
              <a:rPr lang="pt-BR" dirty="0"/>
              <a:t> | s:7, n3:6</a:t>
            </a:r>
            <a:endParaRPr lang="en-US" altLang="zh-CN" dirty="0"/>
          </a:p>
          <a:p>
            <a:pPr marL="0" indent="0">
              <a:buNone/>
            </a:pPr>
            <a:r>
              <a:rPr lang="pt-BR" dirty="0"/>
              <a:t>Emit: </a:t>
            </a:r>
            <a:r>
              <a:rPr lang="pt-BR" dirty="0" smtClean="0"/>
              <a:t>(</a:t>
            </a:r>
            <a:r>
              <a:rPr lang="en-US" dirty="0" smtClean="0"/>
              <a:t>s</a:t>
            </a:r>
            <a:r>
              <a:rPr lang="pt-BR" dirty="0" smtClean="0"/>
              <a:t>, </a:t>
            </a:r>
            <a:r>
              <a:rPr lang="en-US" altLang="zh-CN" dirty="0" smtClean="0"/>
              <a:t>14</a:t>
            </a:r>
            <a:r>
              <a:rPr lang="pt-BR" dirty="0" smtClean="0"/>
              <a:t>), </a:t>
            </a:r>
            <a:r>
              <a:rPr lang="pt-BR" dirty="0"/>
              <a:t>(n</a:t>
            </a:r>
            <a:r>
              <a:rPr lang="en-US" altLang="zh-CN" dirty="0"/>
              <a:t>3</a:t>
            </a:r>
            <a:r>
              <a:rPr lang="pt-BR" dirty="0"/>
              <a:t>, </a:t>
            </a:r>
            <a:r>
              <a:rPr lang="en-US" altLang="zh-CN" dirty="0" smtClean="0"/>
              <a:t>13</a:t>
            </a:r>
            <a:r>
              <a:rPr lang="pt-BR" dirty="0" smtClean="0"/>
              <a:t>), </a:t>
            </a:r>
            <a:r>
              <a:rPr lang="en-US" altLang="zh-CN" dirty="0" smtClean="0"/>
              <a:t>(n4, &lt;</a:t>
            </a:r>
            <a:r>
              <a:rPr lang="en-US" altLang="zh-CN" dirty="0" smtClean="0">
                <a:solidFill>
                  <a:srgbClr val="00B0F0"/>
                </a:solidFill>
              </a:rPr>
              <a:t>7</a:t>
            </a:r>
            <a:r>
              <a:rPr lang="en-US" altLang="zh-CN" dirty="0" smtClean="0"/>
              <a:t>, (</a:t>
            </a:r>
            <a:r>
              <a:rPr lang="pt-BR" dirty="0"/>
              <a:t>s:7, n3:6</a:t>
            </a:r>
            <a:r>
              <a:rPr lang="en-US" altLang="zh-CN" dirty="0" smtClean="0"/>
              <a:t>)&gt;)</a:t>
            </a:r>
            <a:endParaRPr lang="en-US" altLang="zh-CN" dirty="0"/>
          </a:p>
          <a:p>
            <a:r>
              <a:rPr lang="pt-BR" dirty="0" smtClean="0"/>
              <a:t>Reduce: </a:t>
            </a:r>
          </a:p>
          <a:p>
            <a:pPr marL="0" indent="0">
              <a:buNone/>
            </a:pPr>
            <a:r>
              <a:rPr lang="pt-BR" dirty="0" smtClean="0"/>
              <a:t>Emit: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n</a:t>
            </a:r>
            <a:r>
              <a:rPr lang="en-US" altLang="zh-CN" dirty="0"/>
              <a:t>1</a:t>
            </a:r>
            <a:r>
              <a:rPr lang="pt-BR" dirty="0"/>
              <a:t> --&gt; </a:t>
            </a:r>
            <a:r>
              <a:rPr lang="pt-BR" dirty="0" smtClean="0"/>
              <a:t>8 </a:t>
            </a:r>
            <a:r>
              <a:rPr lang="pt-BR" dirty="0"/>
              <a:t>| n</a:t>
            </a:r>
            <a:r>
              <a:rPr lang="en-US" altLang="zh-CN" dirty="0"/>
              <a:t>2</a:t>
            </a:r>
            <a:r>
              <a:rPr lang="pt-BR" dirty="0"/>
              <a:t>: </a:t>
            </a:r>
            <a:r>
              <a:rPr lang="en-US" altLang="zh-CN" dirty="0"/>
              <a:t>2</a:t>
            </a:r>
            <a:r>
              <a:rPr lang="pt-BR" dirty="0"/>
              <a:t>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1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n</a:t>
            </a:r>
            <a:r>
              <a:rPr lang="en-US" altLang="zh-CN" dirty="0"/>
              <a:t>2</a:t>
            </a:r>
            <a:r>
              <a:rPr lang="pt-BR" dirty="0"/>
              <a:t> --&gt; </a:t>
            </a:r>
            <a:r>
              <a:rPr lang="pt-BR" dirty="0" smtClean="0"/>
              <a:t>5 </a:t>
            </a:r>
            <a:r>
              <a:rPr lang="pt-BR" dirty="0"/>
              <a:t>| n1: 3,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9</a:t>
            </a:r>
            <a:r>
              <a:rPr lang="zh-CN" altLang="en-US" dirty="0"/>
              <a:t>，</a:t>
            </a:r>
            <a:r>
              <a:rPr lang="pt-BR" dirty="0"/>
              <a:t> n</a:t>
            </a:r>
            <a:r>
              <a:rPr lang="en-US" altLang="zh-CN" dirty="0"/>
              <a:t>4</a:t>
            </a:r>
            <a:r>
              <a:rPr lang="pt-BR" dirty="0"/>
              <a:t>:</a:t>
            </a:r>
            <a:r>
              <a:rPr lang="en-US" altLang="zh-CN" dirty="0" smtClean="0"/>
              <a:t>2</a:t>
            </a:r>
          </a:p>
          <a:p>
            <a:pPr marL="0" indent="0">
              <a:buNone/>
            </a:pPr>
            <a:r>
              <a:rPr lang="pt-BR" dirty="0" smtClean="0"/>
              <a:t>n</a:t>
            </a:r>
            <a:r>
              <a:rPr lang="en-US" altLang="zh-CN" dirty="0" smtClean="0"/>
              <a:t>3</a:t>
            </a:r>
            <a:r>
              <a:rPr lang="pt-BR" dirty="0" smtClean="0"/>
              <a:t> </a:t>
            </a:r>
            <a:r>
              <a:rPr lang="pt-BR" dirty="0"/>
              <a:t>--&gt; </a:t>
            </a:r>
            <a:r>
              <a:rPr lang="pt-BR" dirty="0" smtClean="0">
                <a:solidFill>
                  <a:srgbClr val="FF0000"/>
                </a:solidFill>
              </a:rPr>
              <a:t>9</a:t>
            </a:r>
            <a:r>
              <a:rPr lang="pt-BR" dirty="0" smtClean="0"/>
              <a:t> </a:t>
            </a:r>
            <a:r>
              <a:rPr lang="pt-BR" dirty="0"/>
              <a:t>| n4:4</a:t>
            </a:r>
            <a:endParaRPr lang="en-US" altLang="zh-CN" dirty="0" smtClean="0"/>
          </a:p>
          <a:p>
            <a:pPr marL="0" indent="0">
              <a:buNone/>
            </a:pPr>
            <a:r>
              <a:rPr lang="pt-BR" dirty="0" smtClean="0"/>
              <a:t>n</a:t>
            </a:r>
            <a:r>
              <a:rPr lang="en-US" altLang="zh-CN" dirty="0" smtClean="0"/>
              <a:t>4</a:t>
            </a:r>
            <a:r>
              <a:rPr lang="pt-BR" dirty="0" smtClean="0"/>
              <a:t> </a:t>
            </a:r>
            <a:r>
              <a:rPr lang="pt-BR" dirty="0"/>
              <a:t>--&gt; </a:t>
            </a:r>
            <a:r>
              <a:rPr lang="en-US" altLang="zh-CN" dirty="0" smtClean="0"/>
              <a:t>7</a:t>
            </a:r>
            <a:r>
              <a:rPr lang="pt-BR" dirty="0" smtClean="0"/>
              <a:t> </a:t>
            </a:r>
            <a:r>
              <a:rPr lang="pt-BR" dirty="0"/>
              <a:t>| s:7, n3:6</a:t>
            </a:r>
            <a:endParaRPr lang="en-AU" dirty="0"/>
          </a:p>
          <a:p>
            <a:endParaRPr lang="en-A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3" y="3405472"/>
            <a:ext cx="3630317" cy="2671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477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Graph Data: Social Networks</a:t>
            </a:r>
            <a:endParaRPr lang="en-US" dirty="0"/>
          </a:p>
        </p:txBody>
      </p:sp>
      <p:pic>
        <p:nvPicPr>
          <p:cNvPr id="5123" name="Picture 2" descr="http://24x7presence.files.wordpress.com/2010/12/white_noise_face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1354138"/>
            <a:ext cx="851852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838200" y="5824538"/>
            <a:ext cx="7467600" cy="676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latin typeface="Helvetica" panose="020B0604020202020204" pitchFamily="34" charset="0"/>
              </a:rPr>
              <a:t>Facebook social graph</a:t>
            </a:r>
          </a:p>
          <a:p>
            <a:pPr algn="ctr">
              <a:defRPr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</a:rPr>
              <a:t>4-degrees of separation [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</a:rPr>
              <a:t>Backstrom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</a:rPr>
              <a:t>-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</a:rPr>
              <a:t>Boldi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</a:rPr>
              <a:t>-Rosa-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</a:rPr>
              <a:t>Ugander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</a:rPr>
              <a:t>-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</a:rPr>
              <a:t>Vigna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</a:rPr>
              <a:t>, 2011]</a:t>
            </a:r>
          </a:p>
        </p:txBody>
      </p:sp>
    </p:spTree>
    <p:extLst>
      <p:ext uri="{BB962C8B-B14F-4D97-AF65-F5344CB8AC3E}">
        <p14:creationId xmlns:p14="http://schemas.microsoft.com/office/powerpoint/2010/main" val="36156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Iteration </a:t>
            </a:r>
            <a:r>
              <a:rPr lang="en-US" altLang="zh-CN" dirty="0" smtClean="0"/>
              <a:t>4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Map: </a:t>
            </a:r>
            <a:endParaRPr lang="en-US" dirty="0" smtClean="0"/>
          </a:p>
          <a:p>
            <a:pPr marL="0" indent="0">
              <a:buNone/>
            </a:pPr>
            <a:r>
              <a:rPr lang="pt-BR" dirty="0" smtClean="0"/>
              <a:t>Read: </a:t>
            </a:r>
            <a:r>
              <a:rPr lang="pt-BR" dirty="0"/>
              <a:t>n</a:t>
            </a:r>
            <a:r>
              <a:rPr lang="en-US" altLang="zh-CN" dirty="0"/>
              <a:t>1</a:t>
            </a:r>
            <a:r>
              <a:rPr lang="pt-BR" dirty="0"/>
              <a:t> --&gt; 8 | n</a:t>
            </a:r>
            <a:r>
              <a:rPr lang="en-US" altLang="zh-CN" dirty="0"/>
              <a:t>2</a:t>
            </a:r>
            <a:r>
              <a:rPr lang="pt-BR" dirty="0"/>
              <a:t>: </a:t>
            </a:r>
            <a:r>
              <a:rPr lang="en-US" altLang="zh-CN" dirty="0"/>
              <a:t>2</a:t>
            </a:r>
            <a:r>
              <a:rPr lang="pt-BR" dirty="0"/>
              <a:t>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 smtClean="0"/>
              <a:t>1 </a:t>
            </a:r>
            <a:r>
              <a:rPr lang="en-US" altLang="zh-CN" dirty="0"/>
              <a:t>(</a:t>
            </a:r>
            <a:r>
              <a:rPr lang="en-US" altLang="zh-CN" b="1" dirty="0">
                <a:solidFill>
                  <a:srgbClr val="FF0000"/>
                </a:solidFill>
              </a:rPr>
              <a:t>Again!</a:t>
            </a:r>
            <a:r>
              <a:rPr lang="en-US" altLang="zh-CN" dirty="0"/>
              <a:t>)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Emit</a:t>
            </a:r>
            <a:r>
              <a:rPr lang="pt-BR" dirty="0"/>
              <a:t>: (</a:t>
            </a:r>
            <a:r>
              <a:rPr lang="pt-BR" dirty="0" smtClean="0"/>
              <a:t>n2, 10), </a:t>
            </a:r>
            <a:r>
              <a:rPr lang="pt-BR" dirty="0"/>
              <a:t>(</a:t>
            </a:r>
            <a:r>
              <a:rPr lang="pt-BR" dirty="0" smtClean="0"/>
              <a:t>n</a:t>
            </a:r>
            <a:r>
              <a:rPr lang="en-US" altLang="zh-CN" dirty="0" smtClean="0"/>
              <a:t>3</a:t>
            </a:r>
            <a:r>
              <a:rPr lang="pt-BR" dirty="0" smtClean="0"/>
              <a:t>, </a:t>
            </a:r>
            <a:r>
              <a:rPr lang="en-US" altLang="zh-CN" dirty="0" smtClean="0">
                <a:solidFill>
                  <a:srgbClr val="00B0F0"/>
                </a:solidFill>
              </a:rPr>
              <a:t>9</a:t>
            </a:r>
            <a:r>
              <a:rPr lang="pt-BR" dirty="0" smtClean="0"/>
              <a:t>), (n1, &lt;8, (n</a:t>
            </a:r>
            <a:r>
              <a:rPr lang="en-US" altLang="zh-CN" dirty="0"/>
              <a:t>2</a:t>
            </a:r>
            <a:r>
              <a:rPr lang="pt-BR" dirty="0"/>
              <a:t>: </a:t>
            </a:r>
            <a:r>
              <a:rPr lang="en-US" altLang="zh-CN" dirty="0"/>
              <a:t>2</a:t>
            </a:r>
            <a:r>
              <a:rPr lang="pt-BR" dirty="0"/>
              <a:t>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 smtClean="0"/>
              <a:t>1)&gt;)</a:t>
            </a:r>
            <a:r>
              <a:rPr lang="pt-BR" dirty="0" smtClean="0"/>
              <a:t> </a:t>
            </a:r>
          </a:p>
          <a:p>
            <a:pPr marL="0" indent="0">
              <a:buNone/>
            </a:pPr>
            <a:r>
              <a:rPr lang="pt-BR" dirty="0"/>
              <a:t>Read: n</a:t>
            </a:r>
            <a:r>
              <a:rPr lang="en-US" altLang="zh-CN" dirty="0"/>
              <a:t>2</a:t>
            </a:r>
            <a:r>
              <a:rPr lang="pt-BR" dirty="0"/>
              <a:t> --&gt; 5 | n1: 3,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9</a:t>
            </a:r>
            <a:r>
              <a:rPr lang="zh-CN" altLang="en-US" dirty="0"/>
              <a:t>，</a:t>
            </a:r>
            <a:r>
              <a:rPr lang="pt-BR" dirty="0"/>
              <a:t> n</a:t>
            </a:r>
            <a:r>
              <a:rPr lang="en-US" altLang="zh-CN" dirty="0"/>
              <a:t>4</a:t>
            </a:r>
            <a:r>
              <a:rPr lang="pt-BR" dirty="0"/>
              <a:t>:</a:t>
            </a:r>
            <a:r>
              <a:rPr lang="en-US" altLang="zh-CN" dirty="0" smtClean="0"/>
              <a:t>2 (</a:t>
            </a:r>
            <a:r>
              <a:rPr lang="en-US" altLang="zh-CN" b="1" dirty="0" smtClean="0">
                <a:solidFill>
                  <a:srgbClr val="FF0000"/>
                </a:solidFill>
              </a:rPr>
              <a:t>Again!</a:t>
            </a:r>
            <a:r>
              <a:rPr lang="en-US" altLang="zh-CN" dirty="0" smtClean="0"/>
              <a:t>)</a:t>
            </a:r>
            <a:endParaRPr lang="en-US" altLang="zh-CN" dirty="0"/>
          </a:p>
          <a:p>
            <a:pPr marL="0" indent="0">
              <a:buNone/>
            </a:pPr>
            <a:r>
              <a:rPr lang="pt-BR" dirty="0" smtClean="0"/>
              <a:t>Emit</a:t>
            </a:r>
            <a:r>
              <a:rPr lang="pt-BR" dirty="0"/>
              <a:t>: (</a:t>
            </a:r>
            <a:r>
              <a:rPr lang="pt-BR" dirty="0" smtClean="0"/>
              <a:t>n</a:t>
            </a:r>
            <a:r>
              <a:rPr lang="en-US" altLang="zh-CN" dirty="0" smtClean="0"/>
              <a:t>1</a:t>
            </a:r>
            <a:r>
              <a:rPr lang="pt-BR" dirty="0" smtClean="0"/>
              <a:t>, </a:t>
            </a:r>
            <a:r>
              <a:rPr lang="en-US" altLang="zh-CN" dirty="0" smtClean="0">
                <a:solidFill>
                  <a:srgbClr val="00B0F0"/>
                </a:solidFill>
              </a:rPr>
              <a:t>8</a:t>
            </a:r>
            <a:r>
              <a:rPr lang="pt-BR" dirty="0" smtClean="0"/>
              <a:t>), </a:t>
            </a:r>
            <a:r>
              <a:rPr lang="pt-BR" dirty="0"/>
              <a:t>(</a:t>
            </a:r>
            <a:r>
              <a:rPr lang="pt-BR" dirty="0" smtClean="0"/>
              <a:t>n</a:t>
            </a:r>
            <a:r>
              <a:rPr lang="en-US" altLang="zh-CN" dirty="0" smtClean="0"/>
              <a:t>3</a:t>
            </a:r>
            <a:r>
              <a:rPr lang="pt-BR" dirty="0" smtClean="0"/>
              <a:t>, </a:t>
            </a:r>
            <a:r>
              <a:rPr lang="en-US" altLang="zh-CN" dirty="0" smtClean="0"/>
              <a:t>14</a:t>
            </a:r>
            <a:r>
              <a:rPr lang="pt-BR" dirty="0" smtClean="0"/>
              <a:t>), </a:t>
            </a:r>
            <a:r>
              <a:rPr lang="pt-BR" dirty="0"/>
              <a:t>(</a:t>
            </a:r>
            <a:r>
              <a:rPr lang="pt-BR" dirty="0" smtClean="0"/>
              <a:t>n</a:t>
            </a:r>
            <a:r>
              <a:rPr lang="en-US" altLang="zh-CN" dirty="0" smtClean="0"/>
              <a:t>4</a:t>
            </a:r>
            <a:r>
              <a:rPr lang="pt-BR" dirty="0" smtClean="0"/>
              <a:t>, </a:t>
            </a:r>
            <a:r>
              <a:rPr lang="en-US" altLang="zh-CN" dirty="0" smtClean="0"/>
              <a:t>7</a:t>
            </a:r>
            <a:r>
              <a:rPr lang="pt-BR" dirty="0" smtClean="0"/>
              <a:t>)</a:t>
            </a:r>
            <a:r>
              <a:rPr lang="zh-CN" altLang="en-US" dirty="0" smtClean="0"/>
              <a:t>，</a:t>
            </a:r>
            <a:r>
              <a:rPr lang="en-US" altLang="zh-CN" dirty="0" smtClean="0"/>
              <a:t>(n2, &lt;</a:t>
            </a:r>
            <a:r>
              <a:rPr lang="en-US" altLang="zh-CN" dirty="0" smtClean="0">
                <a:solidFill>
                  <a:srgbClr val="00B0F0"/>
                </a:solidFill>
              </a:rPr>
              <a:t>5</a:t>
            </a:r>
            <a:r>
              <a:rPr lang="en-US" altLang="zh-CN" dirty="0" smtClean="0"/>
              <a:t>, (</a:t>
            </a:r>
            <a:r>
              <a:rPr lang="pt-BR" dirty="0" smtClean="0"/>
              <a:t>n1</a:t>
            </a:r>
            <a:r>
              <a:rPr lang="pt-BR" dirty="0"/>
              <a:t>: 3,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9</a:t>
            </a:r>
            <a:r>
              <a:rPr lang="zh-CN" altLang="en-US" dirty="0" smtClean="0"/>
              <a:t>，</a:t>
            </a:r>
            <a:r>
              <a:rPr lang="pt-BR" dirty="0" smtClean="0"/>
              <a:t>n</a:t>
            </a:r>
            <a:r>
              <a:rPr lang="en-US" altLang="zh-CN" dirty="0"/>
              <a:t>4</a:t>
            </a:r>
            <a:r>
              <a:rPr lang="pt-BR" dirty="0"/>
              <a:t>:</a:t>
            </a:r>
            <a:r>
              <a:rPr lang="en-US" altLang="zh-CN" dirty="0" smtClean="0"/>
              <a:t>2)&gt;)</a:t>
            </a:r>
          </a:p>
          <a:p>
            <a:pPr marL="0" indent="0">
              <a:buNone/>
            </a:pPr>
            <a:r>
              <a:rPr lang="pt-BR" dirty="0"/>
              <a:t>Read: n</a:t>
            </a:r>
            <a:r>
              <a:rPr lang="en-US" altLang="zh-CN" dirty="0"/>
              <a:t>3</a:t>
            </a:r>
            <a:r>
              <a:rPr lang="pt-BR" dirty="0"/>
              <a:t> --&gt; </a:t>
            </a:r>
            <a:r>
              <a:rPr lang="en-US" altLang="zh-CN" dirty="0" smtClean="0"/>
              <a:t>9</a:t>
            </a:r>
            <a:r>
              <a:rPr lang="pt-BR" dirty="0" smtClean="0"/>
              <a:t> </a:t>
            </a:r>
            <a:r>
              <a:rPr lang="pt-BR" dirty="0"/>
              <a:t>| n4:4</a:t>
            </a:r>
            <a:endParaRPr lang="en-US" altLang="zh-CN" dirty="0"/>
          </a:p>
          <a:p>
            <a:pPr marL="0" indent="0">
              <a:buNone/>
            </a:pPr>
            <a:r>
              <a:rPr lang="pt-BR" dirty="0"/>
              <a:t>Emit: </a:t>
            </a:r>
            <a:r>
              <a:rPr lang="pt-BR" dirty="0" smtClean="0"/>
              <a:t>(</a:t>
            </a:r>
            <a:r>
              <a:rPr lang="pt-BR" dirty="0"/>
              <a:t>n</a:t>
            </a:r>
            <a:r>
              <a:rPr lang="en-US" altLang="zh-CN" dirty="0"/>
              <a:t>4</a:t>
            </a:r>
            <a:r>
              <a:rPr lang="pt-BR" dirty="0"/>
              <a:t>, </a:t>
            </a:r>
            <a:r>
              <a:rPr lang="en-US" altLang="zh-CN" dirty="0" smtClean="0"/>
              <a:t>13</a:t>
            </a:r>
            <a:r>
              <a:rPr lang="pt-BR" dirty="0" smtClean="0"/>
              <a:t>)</a:t>
            </a:r>
            <a:r>
              <a:rPr lang="zh-CN" altLang="en-US" dirty="0"/>
              <a:t>，</a:t>
            </a:r>
            <a:r>
              <a:rPr lang="en-US" altLang="zh-CN" dirty="0"/>
              <a:t>(</a:t>
            </a:r>
            <a:r>
              <a:rPr lang="en-US" altLang="zh-CN" dirty="0" smtClean="0"/>
              <a:t>n3, &lt;9, (</a:t>
            </a:r>
            <a:r>
              <a:rPr lang="pt-BR" dirty="0"/>
              <a:t>n4:4</a:t>
            </a:r>
            <a:r>
              <a:rPr lang="en-US" altLang="zh-CN" dirty="0" smtClean="0"/>
              <a:t>)&gt;)</a:t>
            </a:r>
          </a:p>
          <a:p>
            <a:pPr marL="0" indent="0">
              <a:buNone/>
            </a:pPr>
            <a:r>
              <a:rPr lang="pt-BR" dirty="0"/>
              <a:t>Read: n</a:t>
            </a:r>
            <a:r>
              <a:rPr lang="en-US" altLang="zh-CN" dirty="0"/>
              <a:t>4</a:t>
            </a:r>
            <a:r>
              <a:rPr lang="pt-BR" dirty="0"/>
              <a:t> --&gt; </a:t>
            </a:r>
            <a:r>
              <a:rPr lang="en-US" altLang="zh-CN" dirty="0"/>
              <a:t>7</a:t>
            </a:r>
            <a:r>
              <a:rPr lang="pt-BR" dirty="0"/>
              <a:t> | s:7, </a:t>
            </a:r>
            <a:r>
              <a:rPr lang="pt-BR" dirty="0" smtClean="0"/>
              <a:t>n3:6 </a:t>
            </a:r>
            <a:r>
              <a:rPr lang="en-US" altLang="zh-CN" dirty="0"/>
              <a:t>(</a:t>
            </a:r>
            <a:r>
              <a:rPr lang="en-US" altLang="zh-CN" b="1" dirty="0">
                <a:solidFill>
                  <a:srgbClr val="FF0000"/>
                </a:solidFill>
              </a:rPr>
              <a:t>Again!</a:t>
            </a:r>
            <a:r>
              <a:rPr lang="en-US" altLang="zh-CN" dirty="0"/>
              <a:t>)</a:t>
            </a:r>
          </a:p>
          <a:p>
            <a:pPr marL="0" indent="0">
              <a:buNone/>
            </a:pPr>
            <a:r>
              <a:rPr lang="pt-BR" dirty="0"/>
              <a:t>Emit: </a:t>
            </a:r>
            <a:r>
              <a:rPr lang="pt-BR" dirty="0" smtClean="0"/>
              <a:t>(</a:t>
            </a:r>
            <a:r>
              <a:rPr lang="en-US" dirty="0" smtClean="0"/>
              <a:t>s</a:t>
            </a:r>
            <a:r>
              <a:rPr lang="pt-BR" dirty="0" smtClean="0"/>
              <a:t>, </a:t>
            </a:r>
            <a:r>
              <a:rPr lang="en-US" altLang="zh-CN" dirty="0" smtClean="0"/>
              <a:t>14</a:t>
            </a:r>
            <a:r>
              <a:rPr lang="pt-BR" dirty="0" smtClean="0"/>
              <a:t>), </a:t>
            </a:r>
            <a:r>
              <a:rPr lang="pt-BR" dirty="0"/>
              <a:t>(n</a:t>
            </a:r>
            <a:r>
              <a:rPr lang="en-US" altLang="zh-CN" dirty="0"/>
              <a:t>3</a:t>
            </a:r>
            <a:r>
              <a:rPr lang="pt-BR" dirty="0"/>
              <a:t>, </a:t>
            </a:r>
            <a:r>
              <a:rPr lang="en-US" altLang="zh-CN" dirty="0" smtClean="0"/>
              <a:t>13</a:t>
            </a:r>
            <a:r>
              <a:rPr lang="pt-BR" dirty="0" smtClean="0"/>
              <a:t>), </a:t>
            </a:r>
            <a:r>
              <a:rPr lang="en-US" altLang="zh-CN" dirty="0" smtClean="0"/>
              <a:t>(n4, &lt;</a:t>
            </a:r>
            <a:r>
              <a:rPr lang="en-US" altLang="zh-CN" dirty="0" smtClean="0">
                <a:solidFill>
                  <a:srgbClr val="00B0F0"/>
                </a:solidFill>
              </a:rPr>
              <a:t>7</a:t>
            </a:r>
            <a:r>
              <a:rPr lang="en-US" altLang="zh-CN" dirty="0" smtClean="0"/>
              <a:t>, (</a:t>
            </a:r>
            <a:r>
              <a:rPr lang="pt-BR" dirty="0"/>
              <a:t>s:7, n3:6</a:t>
            </a:r>
            <a:r>
              <a:rPr lang="en-US" altLang="zh-CN" dirty="0" smtClean="0"/>
              <a:t>)&gt;)</a:t>
            </a:r>
            <a:endParaRPr lang="en-US" altLang="zh-CN" dirty="0"/>
          </a:p>
          <a:p>
            <a:r>
              <a:rPr lang="pt-BR" dirty="0" smtClean="0"/>
              <a:t>Reduce: </a:t>
            </a:r>
          </a:p>
          <a:p>
            <a:pPr marL="0" indent="0">
              <a:buNone/>
            </a:pPr>
            <a:r>
              <a:rPr lang="pt-BR" dirty="0" smtClean="0"/>
              <a:t>Emit: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n</a:t>
            </a:r>
            <a:r>
              <a:rPr lang="en-US" altLang="zh-CN" dirty="0"/>
              <a:t>1</a:t>
            </a:r>
            <a:r>
              <a:rPr lang="pt-BR" dirty="0"/>
              <a:t> --&gt; </a:t>
            </a:r>
            <a:r>
              <a:rPr lang="pt-BR" dirty="0" smtClean="0"/>
              <a:t>8 </a:t>
            </a:r>
            <a:r>
              <a:rPr lang="pt-BR" dirty="0"/>
              <a:t>| n</a:t>
            </a:r>
            <a:r>
              <a:rPr lang="en-US" altLang="zh-CN" dirty="0"/>
              <a:t>2</a:t>
            </a:r>
            <a:r>
              <a:rPr lang="pt-BR" dirty="0"/>
              <a:t>: </a:t>
            </a:r>
            <a:r>
              <a:rPr lang="en-US" altLang="zh-CN" dirty="0"/>
              <a:t>2</a:t>
            </a:r>
            <a:r>
              <a:rPr lang="pt-BR" dirty="0"/>
              <a:t>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1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n</a:t>
            </a:r>
            <a:r>
              <a:rPr lang="en-US" altLang="zh-CN" dirty="0"/>
              <a:t>2</a:t>
            </a:r>
            <a:r>
              <a:rPr lang="pt-BR" dirty="0"/>
              <a:t> --&gt; </a:t>
            </a:r>
            <a:r>
              <a:rPr lang="pt-BR" dirty="0" smtClean="0"/>
              <a:t>5 </a:t>
            </a:r>
            <a:r>
              <a:rPr lang="pt-BR" dirty="0"/>
              <a:t>| n1: 3, n</a:t>
            </a:r>
            <a:r>
              <a:rPr lang="en-US" altLang="zh-CN" dirty="0"/>
              <a:t>3</a:t>
            </a:r>
            <a:r>
              <a:rPr lang="pt-BR" dirty="0"/>
              <a:t>:</a:t>
            </a:r>
            <a:r>
              <a:rPr lang="en-US" altLang="zh-CN" dirty="0"/>
              <a:t>9</a:t>
            </a:r>
            <a:r>
              <a:rPr lang="zh-CN" altLang="en-US" dirty="0"/>
              <a:t>，</a:t>
            </a:r>
            <a:r>
              <a:rPr lang="pt-BR" dirty="0"/>
              <a:t> n</a:t>
            </a:r>
            <a:r>
              <a:rPr lang="en-US" altLang="zh-CN" dirty="0"/>
              <a:t>4</a:t>
            </a:r>
            <a:r>
              <a:rPr lang="pt-BR" dirty="0"/>
              <a:t>:</a:t>
            </a:r>
            <a:r>
              <a:rPr lang="en-US" altLang="zh-CN" dirty="0" smtClean="0"/>
              <a:t>2</a:t>
            </a:r>
          </a:p>
          <a:p>
            <a:pPr marL="0" indent="0">
              <a:buNone/>
            </a:pPr>
            <a:r>
              <a:rPr lang="pt-BR" dirty="0" smtClean="0"/>
              <a:t>n</a:t>
            </a:r>
            <a:r>
              <a:rPr lang="en-US" altLang="zh-CN" dirty="0" smtClean="0"/>
              <a:t>3</a:t>
            </a:r>
            <a:r>
              <a:rPr lang="pt-BR" dirty="0" smtClean="0"/>
              <a:t> </a:t>
            </a:r>
            <a:r>
              <a:rPr lang="pt-BR" dirty="0"/>
              <a:t>--&gt; </a:t>
            </a:r>
            <a:r>
              <a:rPr lang="pt-BR" dirty="0" smtClean="0"/>
              <a:t>9 </a:t>
            </a:r>
            <a:r>
              <a:rPr lang="pt-BR" dirty="0"/>
              <a:t>| n4:4</a:t>
            </a:r>
            <a:endParaRPr lang="en-US" altLang="zh-CN" dirty="0" smtClean="0"/>
          </a:p>
          <a:p>
            <a:pPr marL="0" indent="0">
              <a:buNone/>
            </a:pPr>
            <a:r>
              <a:rPr lang="pt-BR" dirty="0" smtClean="0"/>
              <a:t>n</a:t>
            </a:r>
            <a:r>
              <a:rPr lang="en-US" altLang="zh-CN" dirty="0" smtClean="0"/>
              <a:t>4</a:t>
            </a:r>
            <a:r>
              <a:rPr lang="pt-BR" dirty="0" smtClean="0"/>
              <a:t> </a:t>
            </a:r>
            <a:r>
              <a:rPr lang="pt-BR" dirty="0"/>
              <a:t>--&gt; </a:t>
            </a:r>
            <a:r>
              <a:rPr lang="en-US" altLang="zh-CN" dirty="0" smtClean="0"/>
              <a:t>7</a:t>
            </a:r>
            <a:r>
              <a:rPr lang="pt-BR" dirty="0" smtClean="0"/>
              <a:t> </a:t>
            </a:r>
            <a:r>
              <a:rPr lang="pt-BR" dirty="0"/>
              <a:t>| s:7, n3:6</a:t>
            </a:r>
            <a:endParaRPr lang="en-AU" dirty="0"/>
          </a:p>
          <a:p>
            <a:endParaRPr lang="en-A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3" y="3405472"/>
            <a:ext cx="3630317" cy="2671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03085" y="6164848"/>
            <a:ext cx="3254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800" b="1" dirty="0">
                <a:solidFill>
                  <a:srgbClr val="FF0000"/>
                </a:solidFill>
              </a:rPr>
              <a:t>No </a:t>
            </a:r>
            <a:r>
              <a:rPr lang="en-AU" sz="1800" b="1" dirty="0" smtClean="0">
                <a:solidFill>
                  <a:srgbClr val="FF0000"/>
                </a:solidFill>
              </a:rPr>
              <a:t>updates</a:t>
            </a:r>
            <a:r>
              <a:rPr lang="en-US" sz="1800" b="1" dirty="0" smtClean="0">
                <a:solidFill>
                  <a:srgbClr val="FF0000"/>
                </a:solidFill>
              </a:rPr>
              <a:t>. Terminate.</a:t>
            </a:r>
            <a:endParaRPr lang="en-AU" sz="18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48323" y="792748"/>
            <a:ext cx="32549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</a:rPr>
              <a:t>In order to avoid duplicated computations, you can use a status value to indicate whether the distance of the node has been modified in the previous iteration.</a:t>
            </a:r>
            <a:endParaRPr lang="en-AU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00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Comparison to Dijkstra</a:t>
            </a:r>
          </a:p>
        </p:txBody>
      </p:sp>
      <p:sp>
        <p:nvSpPr>
          <p:cNvPr id="96259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Dijkstra’s</a:t>
            </a:r>
            <a:r>
              <a:rPr lang="en-GB" dirty="0" smtClean="0"/>
              <a:t> algorithm is more efficient </a:t>
            </a:r>
          </a:p>
          <a:p>
            <a:pPr lvl="1"/>
            <a:r>
              <a:rPr lang="en-GB" dirty="0" smtClean="0"/>
              <a:t>At any step it only pursues edges from the minimum-cost path inside the frontier</a:t>
            </a:r>
          </a:p>
          <a:p>
            <a:r>
              <a:rPr lang="en-GB" dirty="0" smtClean="0"/>
              <a:t>MapReduce explores all paths in parallel</a:t>
            </a:r>
          </a:p>
          <a:p>
            <a:pPr lvl="1"/>
            <a:r>
              <a:rPr lang="en-GB" dirty="0" smtClean="0"/>
              <a:t>Lots of “waste”</a:t>
            </a:r>
          </a:p>
          <a:p>
            <a:pPr lvl="1"/>
            <a:r>
              <a:rPr lang="en-GB" dirty="0" smtClean="0"/>
              <a:t>Useful work is only done at the “frontier”</a:t>
            </a:r>
          </a:p>
          <a:p>
            <a:r>
              <a:rPr lang="en-GB" dirty="0" smtClean="0"/>
              <a:t>Why can’t we do better using MapReduce?</a:t>
            </a:r>
          </a:p>
        </p:txBody>
      </p:sp>
    </p:spTree>
    <p:extLst>
      <p:ext uri="{BB962C8B-B14F-4D97-AF65-F5344CB8AC3E}">
        <p14:creationId xmlns:p14="http://schemas.microsoft.com/office/powerpoint/2010/main" val="20419143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66725" y="2874963"/>
            <a:ext cx="8220075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9pPr>
          </a:lstStyle>
          <a:p>
            <a:pPr>
              <a:defRPr/>
            </a:pPr>
            <a:r>
              <a:rPr lang="en-US" altLang="zh-CN" kern="0" dirty="0" smtClean="0"/>
              <a:t>Problem 2: </a:t>
            </a:r>
            <a:r>
              <a:rPr lang="en-US" dirty="0" smtClean="0"/>
              <a:t>PageRank</a:t>
            </a:r>
            <a:endParaRPr lang="en-US" altLang="en-US" kern="0" dirty="0"/>
          </a:p>
        </p:txBody>
      </p:sp>
    </p:spTree>
    <p:extLst>
      <p:ext uri="{BB962C8B-B14F-4D97-AF65-F5344CB8AC3E}">
        <p14:creationId xmlns:p14="http://schemas.microsoft.com/office/powerpoint/2010/main" val="92211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Ranking Nodes on the Graph</a:t>
            </a:r>
            <a:endParaRPr lang="en-GB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All web pages are not equally “important”</a:t>
            </a:r>
          </a:p>
          <a:p>
            <a:pPr lvl="1"/>
            <a:r>
              <a:rPr lang="en-GB" altLang="en-US" smtClean="0"/>
              <a:t>http://xxx.github.io/ vs. http://www.unsw.edu.au/</a:t>
            </a:r>
          </a:p>
          <a:p>
            <a:endParaRPr lang="en-GB" altLang="en-US" smtClean="0"/>
          </a:p>
          <a:p>
            <a:r>
              <a:rPr lang="en-GB" altLang="en-US" smtClean="0"/>
              <a:t>There is large diversity in the web-graph node connectivity. Let’s rank the pages by the link structure!</a:t>
            </a:r>
          </a:p>
        </p:txBody>
      </p:sp>
      <p:pic>
        <p:nvPicPr>
          <p:cNvPr id="1024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3368675"/>
            <a:ext cx="4010025" cy="299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917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Links as Votes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altLang="en-US" smtClean="0"/>
              <a:t>Idea: Links as votes</a:t>
            </a:r>
          </a:p>
          <a:p>
            <a:pPr lvl="1"/>
            <a:r>
              <a:rPr lang="en-AU" altLang="en-US" smtClean="0"/>
              <a:t>Page is more important if it has more links</a:t>
            </a:r>
          </a:p>
          <a:p>
            <a:pPr lvl="1"/>
            <a:r>
              <a:rPr lang="en-AU" altLang="en-US" smtClean="0"/>
              <a:t>In-coming links? Out-going links?</a:t>
            </a:r>
          </a:p>
          <a:p>
            <a:endParaRPr lang="en-AU" altLang="en-US" smtClean="0"/>
          </a:p>
          <a:p>
            <a:r>
              <a:rPr lang="en-AU" altLang="en-US" smtClean="0"/>
              <a:t>Think of in-links as votes:</a:t>
            </a:r>
          </a:p>
          <a:p>
            <a:pPr lvl="1"/>
            <a:r>
              <a:rPr lang="en-GB" altLang="en-US" smtClean="0"/>
              <a:t>http://www.unsw.edu.au/</a:t>
            </a:r>
            <a:r>
              <a:rPr lang="en-AU" altLang="en-US" smtClean="0"/>
              <a:t> has 23,400 in-links</a:t>
            </a:r>
          </a:p>
          <a:p>
            <a:pPr lvl="1"/>
            <a:r>
              <a:rPr lang="en-GB" altLang="en-US" smtClean="0"/>
              <a:t>http://xxx.github.io/</a:t>
            </a:r>
            <a:r>
              <a:rPr lang="en-AU" altLang="en-US" smtClean="0"/>
              <a:t> has 1 in-link</a:t>
            </a:r>
          </a:p>
          <a:p>
            <a:endParaRPr lang="en-AU" altLang="en-US" smtClean="0"/>
          </a:p>
          <a:p>
            <a:r>
              <a:rPr lang="en-AU" altLang="en-US" smtClean="0"/>
              <a:t>Are all in-links equal?</a:t>
            </a:r>
          </a:p>
          <a:p>
            <a:pPr lvl="1"/>
            <a:r>
              <a:rPr lang="en-AU" altLang="en-US" smtClean="0"/>
              <a:t>Links from important pages count more</a:t>
            </a:r>
          </a:p>
          <a:p>
            <a:pPr lvl="1"/>
            <a:r>
              <a:rPr lang="en-AU" altLang="en-US" smtClean="0"/>
              <a:t>Recursive question! </a:t>
            </a:r>
          </a:p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89941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Example: PageRank Scores</a:t>
            </a:r>
            <a:endParaRPr lang="en-AU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4703763" y="2209800"/>
            <a:ext cx="1066800" cy="152400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4730750" y="2819400"/>
            <a:ext cx="990600" cy="76200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stCxn id="23" idx="1"/>
            <a:endCxn id="21" idx="5"/>
          </p:cNvCxnSpPr>
          <p:nvPr/>
        </p:nvCxnSpPr>
        <p:spPr>
          <a:xfrm flipH="1" flipV="1">
            <a:off x="4333875" y="3571875"/>
            <a:ext cx="627063" cy="779463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836738" y="3578225"/>
            <a:ext cx="596900" cy="739775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1127125" y="2730500"/>
            <a:ext cx="244475" cy="1481138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27" idx="0"/>
          </p:cNvCxnSpPr>
          <p:nvPr/>
        </p:nvCxnSpPr>
        <p:spPr>
          <a:xfrm flipV="1">
            <a:off x="2789238" y="3962400"/>
            <a:ext cx="274637" cy="1600200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27" idx="7"/>
          </p:cNvCxnSpPr>
          <p:nvPr/>
        </p:nvCxnSpPr>
        <p:spPr>
          <a:xfrm flipV="1">
            <a:off x="2982913" y="4953000"/>
            <a:ext cx="1817687" cy="690563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1998663" y="4602163"/>
            <a:ext cx="2828925" cy="138112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3390900" y="3989388"/>
            <a:ext cx="236538" cy="187483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800475" y="5133975"/>
            <a:ext cx="1139825" cy="790575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9" idx="7"/>
          </p:cNvCxnSpPr>
          <p:nvPr/>
        </p:nvCxnSpPr>
        <p:spPr>
          <a:xfrm flipV="1">
            <a:off x="4719638" y="5287963"/>
            <a:ext cx="461962" cy="720725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3962400" y="3859213"/>
            <a:ext cx="563563" cy="2117725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6750050" y="5195888"/>
            <a:ext cx="300038" cy="730250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1" idx="1"/>
          </p:cNvCxnSpPr>
          <p:nvPr/>
        </p:nvCxnSpPr>
        <p:spPr>
          <a:xfrm flipH="1" flipV="1">
            <a:off x="7315200" y="5183188"/>
            <a:ext cx="369888" cy="688975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24" idx="1"/>
          </p:cNvCxnSpPr>
          <p:nvPr/>
        </p:nvCxnSpPr>
        <p:spPr>
          <a:xfrm flipH="1" flipV="1">
            <a:off x="4648200" y="3200400"/>
            <a:ext cx="2228850" cy="1279525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5897563" y="4899025"/>
            <a:ext cx="873125" cy="53975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876925" y="4602163"/>
            <a:ext cx="873125" cy="68262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2057400" y="1295400"/>
            <a:ext cx="2667000" cy="2667000"/>
          </a:xfrm>
          <a:prstGeom prst="ellipse">
            <a:avLst/>
          </a:prstGeom>
          <a:solidFill>
            <a:schemeClr val="accent2"/>
          </a:solidFill>
          <a:ln w="762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B</a:t>
            </a:r>
          </a:p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38.4</a:t>
            </a:r>
          </a:p>
          <a:p>
            <a:pPr algn="ctr">
              <a:defRPr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15000" y="1295400"/>
            <a:ext cx="2667000" cy="2667000"/>
          </a:xfrm>
          <a:prstGeom prst="ellipse">
            <a:avLst/>
          </a:prstGeom>
          <a:solidFill>
            <a:schemeClr val="accent1"/>
          </a:solidFill>
          <a:ln w="762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C</a:t>
            </a:r>
          </a:p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34.3</a:t>
            </a:r>
          </a:p>
        </p:txBody>
      </p:sp>
      <p:sp>
        <p:nvSpPr>
          <p:cNvPr id="23" name="Oval 22"/>
          <p:cNvSpPr/>
          <p:nvPr/>
        </p:nvSpPr>
        <p:spPr>
          <a:xfrm>
            <a:off x="4800600" y="4191000"/>
            <a:ext cx="1096963" cy="1096963"/>
          </a:xfrm>
          <a:prstGeom prst="ellipse">
            <a:avLst/>
          </a:prstGeom>
          <a:solidFill>
            <a:schemeClr val="accent4"/>
          </a:solidFill>
          <a:ln w="76200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E</a:t>
            </a:r>
          </a:p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8.1</a:t>
            </a:r>
          </a:p>
        </p:txBody>
      </p:sp>
      <p:sp>
        <p:nvSpPr>
          <p:cNvPr id="24" name="Oval 23"/>
          <p:cNvSpPr/>
          <p:nvPr/>
        </p:nvSpPr>
        <p:spPr>
          <a:xfrm>
            <a:off x="6756400" y="4359275"/>
            <a:ext cx="822325" cy="823913"/>
          </a:xfrm>
          <a:prstGeom prst="ellips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accent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F</a:t>
            </a:r>
          </a:p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3.9</a:t>
            </a:r>
          </a:p>
        </p:txBody>
      </p:sp>
      <p:sp>
        <p:nvSpPr>
          <p:cNvPr id="25" name="Oval 24"/>
          <p:cNvSpPr/>
          <p:nvPr/>
        </p:nvSpPr>
        <p:spPr>
          <a:xfrm>
            <a:off x="1147763" y="4191000"/>
            <a:ext cx="823912" cy="822325"/>
          </a:xfrm>
          <a:prstGeom prst="ellipse">
            <a:avLst/>
          </a:prstGeom>
          <a:solidFill>
            <a:schemeClr val="accent3"/>
          </a:solidFill>
          <a:ln w="76200">
            <a:solidFill>
              <a:schemeClr val="accent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D</a:t>
            </a:r>
          </a:p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3.9</a:t>
            </a:r>
          </a:p>
        </p:txBody>
      </p:sp>
      <p:sp>
        <p:nvSpPr>
          <p:cNvPr id="26" name="Oval 25"/>
          <p:cNvSpPr/>
          <p:nvPr/>
        </p:nvSpPr>
        <p:spPr>
          <a:xfrm>
            <a:off x="762000" y="1979613"/>
            <a:ext cx="731838" cy="730250"/>
          </a:xfrm>
          <a:prstGeom prst="ellipse">
            <a:avLst/>
          </a:prstGeom>
          <a:solidFill>
            <a:schemeClr val="accent5"/>
          </a:solidFill>
          <a:ln w="76200">
            <a:solidFill>
              <a:schemeClr val="accent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A</a:t>
            </a:r>
          </a:p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3.3</a:t>
            </a:r>
          </a:p>
        </p:txBody>
      </p:sp>
      <p:sp>
        <p:nvSpPr>
          <p:cNvPr id="27" name="Oval 26"/>
          <p:cNvSpPr/>
          <p:nvPr/>
        </p:nvSpPr>
        <p:spPr>
          <a:xfrm>
            <a:off x="2514600" y="5562600"/>
            <a:ext cx="549275" cy="549275"/>
          </a:xfrm>
          <a:prstGeom prst="ellipse">
            <a:avLst/>
          </a:prstGeom>
          <a:solidFill>
            <a:schemeClr val="accent6"/>
          </a:solidFill>
          <a:ln w="76200">
            <a:solidFill>
              <a:schemeClr val="accent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1.6</a:t>
            </a:r>
          </a:p>
        </p:txBody>
      </p:sp>
      <p:sp>
        <p:nvSpPr>
          <p:cNvPr id="28" name="Oval 27"/>
          <p:cNvSpPr/>
          <p:nvPr/>
        </p:nvSpPr>
        <p:spPr>
          <a:xfrm>
            <a:off x="3352800" y="5837238"/>
            <a:ext cx="549275" cy="547687"/>
          </a:xfrm>
          <a:prstGeom prst="ellipse">
            <a:avLst/>
          </a:prstGeom>
          <a:solidFill>
            <a:schemeClr val="accent6"/>
          </a:solidFill>
          <a:ln w="76200">
            <a:solidFill>
              <a:schemeClr val="accent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1.6</a:t>
            </a:r>
          </a:p>
        </p:txBody>
      </p:sp>
      <p:sp>
        <p:nvSpPr>
          <p:cNvPr id="29" name="Oval 28"/>
          <p:cNvSpPr/>
          <p:nvPr/>
        </p:nvSpPr>
        <p:spPr>
          <a:xfrm>
            <a:off x="4251325" y="5927725"/>
            <a:ext cx="549275" cy="549275"/>
          </a:xfrm>
          <a:prstGeom prst="ellipse">
            <a:avLst/>
          </a:prstGeom>
          <a:solidFill>
            <a:schemeClr val="accent6"/>
          </a:solidFill>
          <a:ln w="76200">
            <a:solidFill>
              <a:schemeClr val="accent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1.6</a:t>
            </a:r>
          </a:p>
        </p:txBody>
      </p:sp>
      <p:sp>
        <p:nvSpPr>
          <p:cNvPr id="30" name="Oval 29"/>
          <p:cNvSpPr/>
          <p:nvPr/>
        </p:nvSpPr>
        <p:spPr>
          <a:xfrm>
            <a:off x="6384925" y="5878513"/>
            <a:ext cx="549275" cy="549275"/>
          </a:xfrm>
          <a:prstGeom prst="ellipse">
            <a:avLst/>
          </a:prstGeom>
          <a:solidFill>
            <a:schemeClr val="accent6"/>
          </a:solidFill>
          <a:ln w="76200">
            <a:solidFill>
              <a:schemeClr val="accent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1.6</a:t>
            </a:r>
          </a:p>
        </p:txBody>
      </p:sp>
      <p:sp>
        <p:nvSpPr>
          <p:cNvPr id="31" name="Oval 30"/>
          <p:cNvSpPr/>
          <p:nvPr/>
        </p:nvSpPr>
        <p:spPr>
          <a:xfrm>
            <a:off x="7604125" y="5791200"/>
            <a:ext cx="549275" cy="549275"/>
          </a:xfrm>
          <a:prstGeom prst="ellipse">
            <a:avLst/>
          </a:prstGeom>
          <a:solidFill>
            <a:schemeClr val="accent6"/>
          </a:solidFill>
          <a:ln w="76200">
            <a:solidFill>
              <a:schemeClr val="accent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1.6</a:t>
            </a:r>
          </a:p>
        </p:txBody>
      </p:sp>
    </p:spTree>
    <p:extLst>
      <p:ext uri="{BB962C8B-B14F-4D97-AF65-F5344CB8AC3E}">
        <p14:creationId xmlns:p14="http://schemas.microsoft.com/office/powerpoint/2010/main" val="393495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AU" dirty="0" smtClean="0"/>
              <a:t>Simple Recursive Formulation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xtLst/>
        </p:spPr>
        <p:txBody>
          <a:bodyPr/>
          <a:lstStyle/>
          <a:p>
            <a:pPr>
              <a:defRPr/>
            </a:pPr>
            <a:r>
              <a:rPr lang="en-US" dirty="0" smtClean="0"/>
              <a:t>Each link’s vote is proportional to the </a:t>
            </a:r>
            <a:r>
              <a:rPr lang="en-US" b="1" dirty="0" smtClean="0">
                <a:solidFill>
                  <a:srgbClr val="008000"/>
                </a:solidFill>
              </a:rPr>
              <a:t>importance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smtClean="0"/>
              <a:t>of its source page</a:t>
            </a:r>
          </a:p>
          <a:p>
            <a:pPr lvl="8"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If page </a:t>
            </a:r>
            <a:r>
              <a:rPr lang="en-US" b="1" i="1" dirty="0" smtClean="0">
                <a:solidFill>
                  <a:srgbClr val="FF0000"/>
                </a:solidFill>
              </a:rPr>
              <a:t>j</a:t>
            </a:r>
            <a:r>
              <a:rPr lang="en-US" dirty="0" smtClean="0"/>
              <a:t> with importance </a:t>
            </a:r>
            <a:r>
              <a:rPr lang="en-US" b="1" i="1" dirty="0" err="1" smtClean="0">
                <a:solidFill>
                  <a:srgbClr val="0000FF"/>
                </a:solidFill>
              </a:rPr>
              <a:t>r</a:t>
            </a:r>
            <a:r>
              <a:rPr lang="en-US" b="1" i="1" baseline="-25000" dirty="0" err="1" smtClean="0">
                <a:solidFill>
                  <a:srgbClr val="0000FF"/>
                </a:solidFill>
              </a:rPr>
              <a:t>j</a:t>
            </a:r>
            <a:r>
              <a:rPr lang="en-US" dirty="0" smtClean="0"/>
              <a:t> has </a:t>
            </a:r>
            <a:r>
              <a:rPr lang="en-US" b="1" i="1" dirty="0" smtClean="0">
                <a:solidFill>
                  <a:srgbClr val="0000FF"/>
                </a:solidFill>
              </a:rPr>
              <a:t>n</a:t>
            </a:r>
            <a:r>
              <a:rPr lang="en-US" dirty="0" smtClean="0"/>
              <a:t> out-links, each link gets </a:t>
            </a:r>
            <a:r>
              <a:rPr lang="en-US" b="1" i="1" dirty="0" err="1" smtClean="0">
                <a:solidFill>
                  <a:srgbClr val="0000FF"/>
                </a:solidFill>
              </a:rPr>
              <a:t>r</a:t>
            </a:r>
            <a:r>
              <a:rPr lang="en-US" b="1" i="1" baseline="-25000" dirty="0" err="1" smtClean="0">
                <a:solidFill>
                  <a:srgbClr val="0000FF"/>
                </a:solidFill>
              </a:rPr>
              <a:t>j</a:t>
            </a:r>
            <a:r>
              <a:rPr lang="en-US" b="1" i="1" baseline="-25000" dirty="0" smtClean="0">
                <a:solidFill>
                  <a:srgbClr val="0000FF"/>
                </a:solidFill>
              </a:rPr>
              <a:t> </a:t>
            </a:r>
            <a:r>
              <a:rPr lang="en-US" b="1" i="1" dirty="0" smtClean="0">
                <a:solidFill>
                  <a:srgbClr val="0000FF"/>
                </a:solidFill>
              </a:rPr>
              <a:t>/ n</a:t>
            </a:r>
            <a:r>
              <a:rPr lang="en-US" dirty="0" smtClean="0"/>
              <a:t> votes</a:t>
            </a:r>
          </a:p>
          <a:p>
            <a:pPr lvl="8"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Page </a:t>
            </a:r>
            <a:r>
              <a:rPr lang="en-US" b="1" i="1" dirty="0" smtClean="0">
                <a:solidFill>
                  <a:srgbClr val="FF0000"/>
                </a:solidFill>
              </a:rPr>
              <a:t>j</a:t>
            </a:r>
            <a:r>
              <a:rPr lang="en-US" dirty="0" smtClean="0"/>
              <a:t>’s own importance is the sum of the votes on its in-links</a:t>
            </a:r>
          </a:p>
          <a:p>
            <a:pPr>
              <a:defRPr/>
            </a:pPr>
            <a:endParaRPr lang="en-AU" dirty="0"/>
          </a:p>
        </p:txBody>
      </p:sp>
      <p:sp>
        <p:nvSpPr>
          <p:cNvPr id="4" name="Line 32"/>
          <p:cNvSpPr>
            <a:spLocks noChangeShapeType="1"/>
          </p:cNvSpPr>
          <p:nvPr/>
        </p:nvSpPr>
        <p:spPr bwMode="auto">
          <a:xfrm rot="5400000">
            <a:off x="4697413" y="4365625"/>
            <a:ext cx="533400" cy="381000"/>
          </a:xfrm>
          <a:prstGeom prst="line">
            <a:avLst/>
          </a:prstGeom>
          <a:ln w="28575">
            <a:headEnd type="none"/>
            <a:tailEnd type="triangl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rot="5400000" flipH="1">
            <a:off x="5372100" y="4125913"/>
            <a:ext cx="300037" cy="636588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rot="5400000" flipV="1">
            <a:off x="5001420" y="4517231"/>
            <a:ext cx="677862" cy="238125"/>
          </a:xfrm>
          <a:prstGeom prst="line">
            <a:avLst/>
          </a:prstGeom>
          <a:ln w="28575">
            <a:headEnd/>
            <a:tailEnd type="triangl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17"/>
          <p:cNvSpPr>
            <a:spLocks noChangeArrowheads="1"/>
          </p:cNvSpPr>
          <p:nvPr/>
        </p:nvSpPr>
        <p:spPr bwMode="auto">
          <a:xfrm rot="5400000">
            <a:off x="5066506" y="4174332"/>
            <a:ext cx="244475" cy="246062"/>
          </a:xfrm>
          <a:prstGeom prst="ellipse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rot="5400000" flipH="1">
            <a:off x="4846638" y="3875088"/>
            <a:ext cx="450850" cy="139700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 rot="5400000" flipH="1" flipV="1">
            <a:off x="5207001" y="3762375"/>
            <a:ext cx="519112" cy="388937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370" name="TextBox 9"/>
          <p:cNvSpPr txBox="1">
            <a:spLocks noChangeArrowheads="1"/>
          </p:cNvSpPr>
          <p:nvPr/>
        </p:nvSpPr>
        <p:spPr bwMode="auto">
          <a:xfrm>
            <a:off x="4829175" y="4002088"/>
            <a:ext cx="269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 b="1" i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</a:t>
            </a: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 rot="5400000" flipH="1">
            <a:off x="5803106" y="3521869"/>
            <a:ext cx="365125" cy="503238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Line 5"/>
          <p:cNvSpPr>
            <a:spLocks noChangeShapeType="1"/>
          </p:cNvSpPr>
          <p:nvPr/>
        </p:nvSpPr>
        <p:spPr bwMode="auto">
          <a:xfrm rot="5400000">
            <a:off x="5924550" y="3278188"/>
            <a:ext cx="122237" cy="503238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 rot="5400000" flipV="1">
            <a:off x="5444332" y="3331369"/>
            <a:ext cx="304800" cy="274637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 rot="5400000">
            <a:off x="4863306" y="3348832"/>
            <a:ext cx="350837" cy="133350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 rot="5400000" flipV="1">
            <a:off x="4682332" y="3331369"/>
            <a:ext cx="304800" cy="274637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5611813" y="3468688"/>
            <a:ext cx="246062" cy="244475"/>
          </a:xfrm>
          <a:prstGeom prst="ellipse">
            <a:avLst/>
          </a:prstGeom>
          <a:solidFill>
            <a:srgbClr val="008000"/>
          </a:solidFill>
          <a:ln w="12700"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bg1"/>
                </a:solidFill>
              </a:rPr>
              <a:t>k</a:t>
            </a:r>
          </a:p>
        </p:txBody>
      </p:sp>
      <p:sp>
        <p:nvSpPr>
          <p:cNvPr id="17" name="Oval 19"/>
          <p:cNvSpPr>
            <a:spLocks noChangeArrowheads="1"/>
          </p:cNvSpPr>
          <p:nvPr/>
        </p:nvSpPr>
        <p:spPr bwMode="auto">
          <a:xfrm>
            <a:off x="4849813" y="3468688"/>
            <a:ext cx="246062" cy="244475"/>
          </a:xfrm>
          <a:prstGeom prst="ellipse">
            <a:avLst/>
          </a:prstGeom>
          <a:solidFill>
            <a:srgbClr val="008000"/>
          </a:solidFill>
          <a:ln w="12700"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 err="1">
                <a:solidFill>
                  <a:schemeClr val="bg1"/>
                </a:solidFill>
              </a:rPr>
              <a:t>i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 rot="5400000" flipH="1">
            <a:off x="5833269" y="4756944"/>
            <a:ext cx="487362" cy="228600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Line 5"/>
          <p:cNvSpPr>
            <a:spLocks noChangeShapeType="1"/>
          </p:cNvSpPr>
          <p:nvPr/>
        </p:nvSpPr>
        <p:spPr bwMode="auto">
          <a:xfrm rot="5400000">
            <a:off x="6153150" y="4314825"/>
            <a:ext cx="122238" cy="503238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Line 5"/>
          <p:cNvSpPr>
            <a:spLocks noChangeShapeType="1"/>
          </p:cNvSpPr>
          <p:nvPr/>
        </p:nvSpPr>
        <p:spPr bwMode="auto">
          <a:xfrm rot="5400000" flipH="1" flipV="1">
            <a:off x="4317206" y="4947445"/>
            <a:ext cx="441325" cy="411162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 rot="5400000" flipH="1">
            <a:off x="4725194" y="4950619"/>
            <a:ext cx="365125" cy="328613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rot="5400000" flipV="1">
            <a:off x="4453732" y="4672806"/>
            <a:ext cx="304800" cy="274637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23" name="Oval 20"/>
          <p:cNvSpPr>
            <a:spLocks noChangeArrowheads="1"/>
          </p:cNvSpPr>
          <p:nvPr/>
        </p:nvSpPr>
        <p:spPr bwMode="auto">
          <a:xfrm rot="5400000">
            <a:off x="4620419" y="4823619"/>
            <a:ext cx="246063" cy="244475"/>
          </a:xfrm>
          <a:prstGeom prst="ellipse">
            <a:avLst/>
          </a:prstGeom>
          <a:solidFill>
            <a:srgbClr val="00B0F0"/>
          </a:solidFill>
          <a:ln w="12700"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" name="Oval 15"/>
          <p:cNvSpPr>
            <a:spLocks noChangeArrowheads="1"/>
          </p:cNvSpPr>
          <p:nvPr/>
        </p:nvSpPr>
        <p:spPr bwMode="auto">
          <a:xfrm rot="5400000">
            <a:off x="5839619" y="4518819"/>
            <a:ext cx="246063" cy="244475"/>
          </a:xfrm>
          <a:prstGeom prst="ellipse">
            <a:avLst/>
          </a:prstGeom>
          <a:solidFill>
            <a:srgbClr val="00B0F0"/>
          </a:solidFill>
          <a:ln w="12700"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 rot="5400000">
            <a:off x="5382419" y="4976019"/>
            <a:ext cx="246063" cy="244475"/>
          </a:xfrm>
          <a:prstGeom prst="ellipse">
            <a:avLst/>
          </a:prstGeom>
          <a:solidFill>
            <a:srgbClr val="00B0F0"/>
          </a:solidFill>
          <a:ln w="12700"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6" name="Line 5"/>
          <p:cNvSpPr>
            <a:spLocks noChangeShapeType="1"/>
          </p:cNvSpPr>
          <p:nvPr/>
        </p:nvSpPr>
        <p:spPr bwMode="auto">
          <a:xfrm rot="5400000" flipH="1" flipV="1">
            <a:off x="5976937" y="4321176"/>
            <a:ext cx="246063" cy="182562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7" name="Line 5"/>
          <p:cNvSpPr>
            <a:spLocks noChangeShapeType="1"/>
          </p:cNvSpPr>
          <p:nvPr/>
        </p:nvSpPr>
        <p:spPr bwMode="auto">
          <a:xfrm rot="5400000" flipH="1" flipV="1">
            <a:off x="5672138" y="3298825"/>
            <a:ext cx="247650" cy="92075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8" name="Line 5"/>
          <p:cNvSpPr>
            <a:spLocks noChangeShapeType="1"/>
          </p:cNvSpPr>
          <p:nvPr/>
        </p:nvSpPr>
        <p:spPr bwMode="auto">
          <a:xfrm rot="5400000" flipH="1" flipV="1">
            <a:off x="5634037" y="4833938"/>
            <a:ext cx="169863" cy="242888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9" name="Line 5"/>
          <p:cNvSpPr>
            <a:spLocks noChangeShapeType="1"/>
          </p:cNvSpPr>
          <p:nvPr/>
        </p:nvSpPr>
        <p:spPr bwMode="auto">
          <a:xfrm rot="5400000">
            <a:off x="4386263" y="4830762"/>
            <a:ext cx="103188" cy="366713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0" name="Line 5"/>
          <p:cNvSpPr>
            <a:spLocks noChangeShapeType="1"/>
          </p:cNvSpPr>
          <p:nvPr/>
        </p:nvSpPr>
        <p:spPr bwMode="auto">
          <a:xfrm rot="5400000">
            <a:off x="5308600" y="5292726"/>
            <a:ext cx="231775" cy="82550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1" name="Line 5"/>
          <p:cNvSpPr>
            <a:spLocks noChangeShapeType="1"/>
          </p:cNvSpPr>
          <p:nvPr/>
        </p:nvSpPr>
        <p:spPr bwMode="auto">
          <a:xfrm rot="5400000">
            <a:off x="4648201" y="3617912"/>
            <a:ext cx="190500" cy="244475"/>
          </a:xfrm>
          <a:prstGeom prst="line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392" name="Rectangle 31"/>
          <p:cNvSpPr>
            <a:spLocks noChangeArrowheads="1"/>
          </p:cNvSpPr>
          <p:nvPr/>
        </p:nvSpPr>
        <p:spPr bwMode="auto">
          <a:xfrm>
            <a:off x="5454650" y="4117975"/>
            <a:ext cx="482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 i="1">
                <a:solidFill>
                  <a:srgbClr val="0000FF"/>
                </a:solidFill>
              </a:rPr>
              <a:t>r</a:t>
            </a:r>
            <a:r>
              <a:rPr kumimoji="0" lang="en-US" altLang="en-US" b="1" i="1" baseline="-25000">
                <a:solidFill>
                  <a:srgbClr val="0000FF"/>
                </a:solidFill>
              </a:rPr>
              <a:t>j</a:t>
            </a:r>
            <a:r>
              <a:rPr kumimoji="0" lang="en-US" altLang="en-US" b="1" i="1">
                <a:solidFill>
                  <a:srgbClr val="0000FF"/>
                </a:solidFill>
              </a:rPr>
              <a:t>/3</a:t>
            </a:r>
            <a:endParaRPr kumimoji="0" lang="en-US" altLang="en-US"/>
          </a:p>
        </p:txBody>
      </p:sp>
      <p:sp>
        <p:nvSpPr>
          <p:cNvPr id="15393" name="Rectangle 32"/>
          <p:cNvSpPr>
            <a:spLocks noChangeArrowheads="1"/>
          </p:cNvSpPr>
          <p:nvPr/>
        </p:nvSpPr>
        <p:spPr bwMode="auto">
          <a:xfrm>
            <a:off x="5349875" y="4556125"/>
            <a:ext cx="481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 i="1">
                <a:solidFill>
                  <a:srgbClr val="0000FF"/>
                </a:solidFill>
              </a:rPr>
              <a:t>r</a:t>
            </a:r>
            <a:r>
              <a:rPr kumimoji="0" lang="en-US" altLang="en-US" b="1" i="1" baseline="-25000">
                <a:solidFill>
                  <a:srgbClr val="0000FF"/>
                </a:solidFill>
              </a:rPr>
              <a:t>j</a:t>
            </a:r>
            <a:r>
              <a:rPr kumimoji="0" lang="en-US" altLang="en-US" b="1" i="1">
                <a:solidFill>
                  <a:srgbClr val="0000FF"/>
                </a:solidFill>
              </a:rPr>
              <a:t>/3</a:t>
            </a:r>
            <a:endParaRPr kumimoji="0" lang="en-US" altLang="en-US"/>
          </a:p>
        </p:txBody>
      </p:sp>
      <p:sp>
        <p:nvSpPr>
          <p:cNvPr id="15394" name="Rectangle 33"/>
          <p:cNvSpPr>
            <a:spLocks noChangeArrowheads="1"/>
          </p:cNvSpPr>
          <p:nvPr/>
        </p:nvSpPr>
        <p:spPr bwMode="auto">
          <a:xfrm>
            <a:off x="4789488" y="4546600"/>
            <a:ext cx="4810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 i="1">
                <a:solidFill>
                  <a:srgbClr val="0000FF"/>
                </a:solidFill>
              </a:rPr>
              <a:t>r</a:t>
            </a:r>
            <a:r>
              <a:rPr kumimoji="0" lang="en-US" altLang="en-US" b="1" i="1" baseline="-25000">
                <a:solidFill>
                  <a:srgbClr val="0000FF"/>
                </a:solidFill>
              </a:rPr>
              <a:t>j</a:t>
            </a:r>
            <a:r>
              <a:rPr kumimoji="0" lang="en-US" altLang="en-US" b="1" i="1">
                <a:solidFill>
                  <a:srgbClr val="0000FF"/>
                </a:solidFill>
              </a:rPr>
              <a:t>/3</a:t>
            </a:r>
            <a:endParaRPr kumimoji="0" lang="en-US" altLang="en-US"/>
          </a:p>
        </p:txBody>
      </p:sp>
      <p:sp>
        <p:nvSpPr>
          <p:cNvPr id="15395" name="TextBox 34"/>
          <p:cNvSpPr txBox="1">
            <a:spLocks noChangeArrowheads="1"/>
          </p:cNvSpPr>
          <p:nvPr/>
        </p:nvSpPr>
        <p:spPr bwMode="auto">
          <a:xfrm>
            <a:off x="2198688" y="4225925"/>
            <a:ext cx="17891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 b="1" i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kumimoji="0" lang="en-US" altLang="en-US" sz="2400" b="1" i="1" baseline="-25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 </a:t>
            </a:r>
            <a:r>
              <a:rPr kumimoji="0" lang="en-US" altLang="en-US" sz="2400" b="1" i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altLang="en-US" sz="2400" b="1" i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kumimoji="0" lang="en-US" altLang="en-US" sz="2400" b="1" i="1" baseline="-25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kumimoji="0" lang="en-US" altLang="en-US" sz="2400" b="1" i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/3</a:t>
            </a:r>
            <a:r>
              <a:rPr kumimoji="0" lang="en-US" altLang="en-US" sz="2400" b="1" i="1">
                <a:latin typeface="Arial" pitchFamily="34" charset="0"/>
                <a:cs typeface="Arial" pitchFamily="34" charset="0"/>
              </a:rPr>
              <a:t>+</a:t>
            </a:r>
            <a:r>
              <a:rPr kumimoji="0" lang="en-US" altLang="en-US" sz="2400" b="1" i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kumimoji="0" lang="en-US" altLang="en-US" sz="2400" b="1" i="1" baseline="-25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kumimoji="0" lang="en-US" altLang="en-US" sz="2400" b="1" i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/4</a:t>
            </a:r>
          </a:p>
        </p:txBody>
      </p:sp>
      <p:sp>
        <p:nvSpPr>
          <p:cNvPr id="15396" name="Rectangle 35"/>
          <p:cNvSpPr>
            <a:spLocks noChangeArrowheads="1"/>
          </p:cNvSpPr>
          <p:nvPr/>
        </p:nvSpPr>
        <p:spPr bwMode="auto">
          <a:xfrm>
            <a:off x="4997450" y="3606800"/>
            <a:ext cx="509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 i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kumimoji="0" lang="en-US" altLang="en-US" b="1" i="1" baseline="-25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kumimoji="0" lang="en-US" altLang="en-US" b="1" i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/3</a:t>
            </a:r>
          </a:p>
        </p:txBody>
      </p:sp>
      <p:sp>
        <p:nvSpPr>
          <p:cNvPr id="15397" name="Rectangle 36"/>
          <p:cNvSpPr>
            <a:spLocks noChangeArrowheads="1"/>
          </p:cNvSpPr>
          <p:nvPr/>
        </p:nvSpPr>
        <p:spPr bwMode="auto">
          <a:xfrm>
            <a:off x="5475288" y="3697288"/>
            <a:ext cx="552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 i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kumimoji="0" lang="en-US" altLang="en-US" b="1" i="1" baseline="-25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kumimoji="0" lang="en-US" altLang="en-US" b="1" i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48649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PageRank: The “Flow” Model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388" y="1093788"/>
            <a:ext cx="4500562" cy="4903787"/>
          </a:xfrm>
        </p:spPr>
        <p:txBody>
          <a:bodyPr/>
          <a:lstStyle/>
          <a:p>
            <a:r>
              <a:rPr lang="en-AU" altLang="en-US" smtClean="0"/>
              <a:t>A “vote” from an important page is worth more</a:t>
            </a:r>
          </a:p>
          <a:p>
            <a:endParaRPr lang="en-AU" altLang="en-US" smtClean="0"/>
          </a:p>
          <a:p>
            <a:r>
              <a:rPr lang="en-AU" altLang="en-US" smtClean="0"/>
              <a:t>A page is important if it is pointed to by other important pages</a:t>
            </a:r>
          </a:p>
          <a:p>
            <a:endParaRPr lang="en-AU" altLang="en-US" smtClean="0"/>
          </a:p>
          <a:p>
            <a:r>
              <a:rPr lang="en-AU" altLang="en-US" smtClean="0"/>
              <a:t>Define a “rank” </a:t>
            </a:r>
            <a:r>
              <a:rPr lang="en-AU" altLang="en-US" i="1" smtClean="0"/>
              <a:t>r</a:t>
            </a:r>
            <a:r>
              <a:rPr lang="en-AU" altLang="en-US" i="1" baseline="-25000" smtClean="0"/>
              <a:t>j</a:t>
            </a:r>
            <a:r>
              <a:rPr lang="en-AU" altLang="en-US" smtClean="0"/>
              <a:t> for page j</a:t>
            </a:r>
          </a:p>
          <a:p>
            <a:endParaRPr lang="en-AU" altLang="en-US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049463" y="3379788"/>
          <a:ext cx="2111375" cy="143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3" imgW="634725" imgH="431613" progId="Equation.3">
                  <p:embed/>
                </p:oleObj>
              </mc:Choice>
              <mc:Fallback>
                <p:oleObj name="Equation" r:id="rId3" imgW="634725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9463" y="3379788"/>
                        <a:ext cx="2111375" cy="1436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514475" y="5076825"/>
            <a:ext cx="3004284" cy="369332"/>
          </a:xfrm>
          <a:prstGeom prst="rect">
            <a:avLst/>
          </a:prstGeom>
          <a:blipFill rotWithShape="1">
            <a:blip r:embed="rId5"/>
            <a:stretch>
              <a:fillRect t="-5000" b="-13333"/>
            </a:stretch>
          </a:blipFill>
        </p:spPr>
        <p:txBody>
          <a:bodyPr/>
          <a:lstStyle/>
          <a:p>
            <a:pPr>
              <a:defRPr/>
            </a:pPr>
            <a:r>
              <a:rPr lang="en-AU">
                <a:noFill/>
              </a:rPr>
              <a:t> </a:t>
            </a:r>
          </a:p>
        </p:txBody>
      </p:sp>
      <p:grpSp>
        <p:nvGrpSpPr>
          <p:cNvPr id="16390" name="Group 5"/>
          <p:cNvGrpSpPr>
            <a:grpSpLocks/>
          </p:cNvGrpSpPr>
          <p:nvPr/>
        </p:nvGrpSpPr>
        <p:grpSpPr bwMode="auto">
          <a:xfrm>
            <a:off x="5832475" y="1060450"/>
            <a:ext cx="2495550" cy="2900363"/>
            <a:chOff x="6572250" y="1905000"/>
            <a:chExt cx="2495550" cy="2900065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7486650" y="2590730"/>
              <a:ext cx="457200" cy="457153"/>
            </a:xfrm>
            <a:prstGeom prst="ellipse">
              <a:avLst/>
            </a:prstGeom>
            <a:solidFill>
              <a:srgbClr val="FF0000"/>
            </a:solidFill>
            <a:ln>
              <a:noFill/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</a:p>
          </p:txBody>
        </p:sp>
        <p:sp>
          <p:nvSpPr>
            <p:cNvPr id="8" name="Oval 5"/>
            <p:cNvSpPr>
              <a:spLocks noChangeArrowheads="1"/>
            </p:cNvSpPr>
            <p:nvPr/>
          </p:nvSpPr>
          <p:spPr bwMode="auto">
            <a:xfrm>
              <a:off x="8610600" y="4114573"/>
              <a:ext cx="457200" cy="457153"/>
            </a:xfrm>
            <a:prstGeom prst="ellipse">
              <a:avLst/>
            </a:prstGeom>
            <a:solidFill>
              <a:srgbClr val="FF0000"/>
            </a:solidFill>
            <a:ln>
              <a:noFill/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Times New Roman" charset="0"/>
                </a:rPr>
                <a:t>m</a:t>
              </a:r>
            </a:p>
          </p:txBody>
        </p:sp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6572250" y="4114573"/>
              <a:ext cx="457200" cy="457153"/>
            </a:xfrm>
            <a:prstGeom prst="ellipse">
              <a:avLst/>
            </a:prstGeom>
            <a:solidFill>
              <a:srgbClr val="FF0000"/>
            </a:solidFill>
            <a:ln>
              <a:noFill/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16396" name="Line 7"/>
            <p:cNvSpPr>
              <a:spLocks noChangeShapeType="1"/>
            </p:cNvSpPr>
            <p:nvPr/>
          </p:nvSpPr>
          <p:spPr bwMode="auto">
            <a:xfrm flipV="1">
              <a:off x="6877050" y="2971800"/>
              <a:ext cx="685799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6397" name="Line 8"/>
            <p:cNvSpPr>
              <a:spLocks noChangeShapeType="1"/>
            </p:cNvSpPr>
            <p:nvPr/>
          </p:nvSpPr>
          <p:spPr bwMode="auto">
            <a:xfrm flipH="1">
              <a:off x="6953250" y="3048000"/>
              <a:ext cx="68580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6398" name="Line 9"/>
            <p:cNvSpPr>
              <a:spLocks noChangeShapeType="1"/>
            </p:cNvSpPr>
            <p:nvPr/>
          </p:nvSpPr>
          <p:spPr bwMode="auto">
            <a:xfrm flipH="1">
              <a:off x="7029450" y="4267200"/>
              <a:ext cx="1600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6399" name="Line 10"/>
            <p:cNvSpPr>
              <a:spLocks noChangeShapeType="1"/>
            </p:cNvSpPr>
            <p:nvPr/>
          </p:nvSpPr>
          <p:spPr bwMode="auto">
            <a:xfrm>
              <a:off x="7010399" y="4419600"/>
              <a:ext cx="1600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cxnSp>
          <p:nvCxnSpPr>
            <p:cNvPr id="16400" name="AutoShape 11"/>
            <p:cNvCxnSpPr>
              <a:cxnSpLocks noChangeShapeType="1"/>
              <a:stCxn id="7" idx="6"/>
              <a:endCxn id="7" idx="2"/>
            </p:cNvCxnSpPr>
            <p:nvPr/>
          </p:nvCxnSpPr>
          <p:spPr bwMode="auto">
            <a:xfrm flipH="1">
              <a:off x="7486649" y="2819400"/>
              <a:ext cx="457200" cy="1588"/>
            </a:xfrm>
            <a:prstGeom prst="curvedConnector5">
              <a:avLst>
                <a:gd name="adj1" fmla="val -50000"/>
                <a:gd name="adj2" fmla="val -30501269"/>
                <a:gd name="adj3" fmla="val 1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401" name="Text Box 16"/>
            <p:cNvSpPr txBox="1">
              <a:spLocks noChangeArrowheads="1"/>
            </p:cNvSpPr>
            <p:nvPr/>
          </p:nvSpPr>
          <p:spPr bwMode="auto">
            <a:xfrm>
              <a:off x="7165975" y="4343400"/>
              <a:ext cx="5597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2400">
                  <a:latin typeface="Times New Roman" pitchFamily="18" charset="0"/>
                  <a:cs typeface="Times New Roman" pitchFamily="18" charset="0"/>
                </a:rPr>
                <a:t>a/2</a:t>
              </a:r>
            </a:p>
          </p:txBody>
        </p:sp>
        <p:sp>
          <p:nvSpPr>
            <p:cNvPr id="16402" name="Text Box 17"/>
            <p:cNvSpPr txBox="1">
              <a:spLocks noChangeArrowheads="1"/>
            </p:cNvSpPr>
            <p:nvPr/>
          </p:nvSpPr>
          <p:spPr bwMode="auto">
            <a:xfrm>
              <a:off x="7239000" y="3505200"/>
              <a:ext cx="57740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2400">
                  <a:latin typeface="Times New Roman" pitchFamily="18" charset="0"/>
                  <a:cs typeface="Times New Roman" pitchFamily="18" charset="0"/>
                </a:rPr>
                <a:t>y/2</a:t>
              </a:r>
            </a:p>
          </p:txBody>
        </p:sp>
        <p:sp>
          <p:nvSpPr>
            <p:cNvPr id="16403" name="Text Box 19"/>
            <p:cNvSpPr txBox="1">
              <a:spLocks noChangeArrowheads="1"/>
            </p:cNvSpPr>
            <p:nvPr/>
          </p:nvSpPr>
          <p:spPr bwMode="auto">
            <a:xfrm>
              <a:off x="6705600" y="3200400"/>
              <a:ext cx="57740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2400">
                  <a:latin typeface="Times New Roman" pitchFamily="18" charset="0"/>
                  <a:cs typeface="Times New Roman" pitchFamily="18" charset="0"/>
                </a:rPr>
                <a:t>a/2</a:t>
              </a:r>
            </a:p>
          </p:txBody>
        </p:sp>
        <p:sp>
          <p:nvSpPr>
            <p:cNvPr id="16404" name="Text Box 20"/>
            <p:cNvSpPr txBox="1">
              <a:spLocks noChangeArrowheads="1"/>
            </p:cNvSpPr>
            <p:nvPr/>
          </p:nvSpPr>
          <p:spPr bwMode="auto">
            <a:xfrm>
              <a:off x="7696200" y="3886200"/>
              <a:ext cx="42351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2400">
                  <a:latin typeface="Times New Roman" pitchFamily="18" charset="0"/>
                  <a:cs typeface="Times New Roman" pitchFamily="18" charset="0"/>
                </a:rPr>
                <a:t>m</a:t>
              </a:r>
            </a:p>
          </p:txBody>
        </p:sp>
        <p:sp>
          <p:nvSpPr>
            <p:cNvPr id="16405" name="Text Box 17"/>
            <p:cNvSpPr txBox="1">
              <a:spLocks noChangeArrowheads="1"/>
            </p:cNvSpPr>
            <p:nvPr/>
          </p:nvSpPr>
          <p:spPr bwMode="auto">
            <a:xfrm>
              <a:off x="7391400" y="1905000"/>
              <a:ext cx="57740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2400">
                  <a:latin typeface="Times New Roman" pitchFamily="18" charset="0"/>
                  <a:cs typeface="Times New Roman" pitchFamily="18" charset="0"/>
                </a:rPr>
                <a:t>y/2</a:t>
              </a:r>
            </a:p>
          </p:txBody>
        </p:sp>
      </p:grp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661025" y="4108450"/>
            <a:ext cx="1965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>
                <a:solidFill>
                  <a:srgbClr val="008000"/>
                </a:solidFill>
              </a:rPr>
              <a:t>“Flow” equations: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5584825" y="4413250"/>
            <a:ext cx="25146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=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/2 +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/2</a:t>
            </a:r>
          </a:p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=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/2 +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=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/2</a:t>
            </a:r>
          </a:p>
        </p:txBody>
      </p:sp>
    </p:spTree>
    <p:extLst>
      <p:ext uri="{BB962C8B-B14F-4D97-AF65-F5344CB8AC3E}">
        <p14:creationId xmlns:p14="http://schemas.microsoft.com/office/powerpoint/2010/main" val="428568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Solving the Flow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3 equations, 3 unknowns, no constants</a:t>
                </a:r>
              </a:p>
              <a:p>
                <a:pPr lvl="1"/>
                <a:r>
                  <a:rPr lang="en-US" dirty="0"/>
                  <a:t>No unique solution</a:t>
                </a:r>
              </a:p>
              <a:p>
                <a:pPr lvl="1"/>
                <a:r>
                  <a:rPr lang="en-US" dirty="0"/>
                  <a:t>All solutions equivalent modulo the scale </a:t>
                </a:r>
                <a:r>
                  <a:rPr lang="en-US" dirty="0" smtClean="0"/>
                  <a:t>factor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Additional constraint forces uniqueness: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𝒓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sub>
                    </m:sSub>
                    <m:r>
                      <a:rPr lang="en-US" b="1" i="1" dirty="0">
                        <a:latin typeface="Cambria Math"/>
                        <a:cs typeface="Arial" pitchFamily="34" charset="0"/>
                      </a:rPr>
                      <m:t> +</m:t>
                    </m:r>
                    <m:sSub>
                      <m:sSubPr>
                        <m:ctrlPr>
                          <a:rPr lang="en-US" b="1" i="1" dirty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𝒓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sub>
                    </m:sSub>
                    <m:r>
                      <a:rPr lang="en-US" b="1" i="1" dirty="0">
                        <a:latin typeface="Cambria Math"/>
                        <a:cs typeface="Arial" pitchFamily="34" charset="0"/>
                      </a:rPr>
                      <m:t>+ </m:t>
                    </m:r>
                    <m:sSub>
                      <m:sSubPr>
                        <m:ctrlPr>
                          <a:rPr lang="en-US" b="1" i="1" dirty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1" i="1" dirty="0" err="1">
                            <a:latin typeface="Cambria Math"/>
                            <a:cs typeface="Arial" pitchFamily="34" charset="0"/>
                          </a:rPr>
                          <m:t>𝒓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𝒎</m:t>
                        </m:r>
                      </m:sub>
                    </m:sSub>
                    <m:r>
                      <a:rPr lang="en-US" b="1" i="1" dirty="0">
                        <a:latin typeface="Cambria Math"/>
                        <a:cs typeface="Arial" pitchFamily="34" charset="0"/>
                      </a:rPr>
                      <m:t> = </m:t>
                    </m:r>
                    <m:r>
                      <a:rPr lang="en-US" b="1" i="1" dirty="0">
                        <a:latin typeface="Cambria Math"/>
                        <a:cs typeface="Arial" pitchFamily="34" charset="0"/>
                      </a:rPr>
                      <m:t>𝟏</m:t>
                    </m:r>
                  </m:oMath>
                </a14:m>
                <a:endParaRPr lang="en-US" b="1" i="1" dirty="0">
                  <a:latin typeface="Arial" pitchFamily="34" charset="0"/>
                  <a:cs typeface="Arial" pitchFamily="34" charset="0"/>
                </a:endParaRPr>
              </a:p>
              <a:p>
                <a:pPr lvl="1"/>
                <a:r>
                  <a:rPr lang="en-US" b="1" dirty="0">
                    <a:solidFill>
                      <a:srgbClr val="008000"/>
                    </a:solidFill>
                    <a:cs typeface="Arial" pitchFamily="34" charset="0"/>
                  </a:rPr>
                  <a:t>Solution:</a:t>
                </a:r>
                <a:r>
                  <a:rPr lang="en-US" b="1" dirty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𝒓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sub>
                    </m:sSub>
                    <m:r>
                      <a:rPr lang="en-US" b="1" i="1" dirty="0">
                        <a:latin typeface="Cambria Math"/>
                        <a:cs typeface="Arial" pitchFamily="34" charset="0"/>
                      </a:rPr>
                      <m:t> =</m:t>
                    </m:r>
                    <m:f>
                      <m:fPr>
                        <m:ctrlPr>
                          <a:rPr lang="en-US" b="1" i="1" dirty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den>
                    </m:f>
                    <m:r>
                      <a:rPr lang="en-US" b="1" i="1" dirty="0">
                        <a:latin typeface="Cambria Math"/>
                        <a:cs typeface="Arial" pitchFamily="34" charset="0"/>
                      </a:rPr>
                      <m:t>,  </m:t>
                    </m:r>
                    <m:sSub>
                      <m:sSubPr>
                        <m:ctrlPr>
                          <a:rPr lang="en-US" b="1" i="1" dirty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1" i="1" dirty="0" err="1">
                            <a:latin typeface="Cambria Math"/>
                            <a:cs typeface="Arial" pitchFamily="34" charset="0"/>
                          </a:rPr>
                          <m:t>𝒓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sub>
                    </m:sSub>
                    <m:r>
                      <a:rPr lang="en-US" b="1" i="1" dirty="0">
                        <a:latin typeface="Cambria Math"/>
                        <a:cs typeface="Arial" pitchFamily="34" charset="0"/>
                      </a:rPr>
                      <m:t> =</m:t>
                    </m:r>
                    <m:f>
                      <m:fPr>
                        <m:ctrlPr>
                          <a:rPr lang="en-US" b="1" i="1" dirty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den>
                    </m:f>
                    <m:r>
                      <a:rPr lang="en-US" b="1" i="1" dirty="0">
                        <a:latin typeface="Cambria Math"/>
                        <a:cs typeface="Arial" pitchFamily="34" charset="0"/>
                      </a:rPr>
                      <m:t>,  </m:t>
                    </m:r>
                    <m:sSub>
                      <m:sSubPr>
                        <m:ctrlPr>
                          <a:rPr lang="en-US" b="1" i="1" dirty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1" i="1" dirty="0" err="1">
                            <a:latin typeface="Cambria Math"/>
                            <a:cs typeface="Arial" pitchFamily="34" charset="0"/>
                          </a:rPr>
                          <m:t>𝒓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𝒎</m:t>
                        </m:r>
                      </m:sub>
                    </m:sSub>
                    <m:r>
                      <a:rPr lang="en-US" b="1" i="1" dirty="0">
                        <a:latin typeface="Cambria Math"/>
                        <a:cs typeface="Arial" pitchFamily="34" charset="0"/>
                      </a:rPr>
                      <m:t> =</m:t>
                    </m:r>
                    <m:f>
                      <m:fPr>
                        <m:ctrlPr>
                          <a:rPr lang="en-US" b="1" i="1" dirty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b="1" i="1" dirty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en-US" b="1" dirty="0">
                  <a:latin typeface="Arial" pitchFamily="34" charset="0"/>
                  <a:cs typeface="Arial" pitchFamily="34" charset="0"/>
                </a:endParaRPr>
              </a:p>
              <a:p>
                <a:endParaRPr lang="en-US" b="1" dirty="0" smtClean="0">
                  <a:solidFill>
                    <a:srgbClr val="D60093"/>
                  </a:solidFill>
                </a:endParaRPr>
              </a:p>
              <a:p>
                <a:r>
                  <a:rPr lang="en-US" dirty="0"/>
                  <a:t>Gaussian elimination method works for small examples, but we need a better method for large web-size graphs</a:t>
                </a:r>
              </a:p>
              <a:p>
                <a:endParaRPr lang="en-US" b="1" dirty="0" smtClean="0">
                  <a:solidFill>
                    <a:srgbClr val="0000FF"/>
                  </a:solidFill>
                </a:endParaRPr>
              </a:p>
              <a:p>
                <a:r>
                  <a:rPr lang="en-US" dirty="0"/>
                  <a:t>We need a new formulation!</a:t>
                </a:r>
              </a:p>
              <a:p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398" t="-6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324600" y="1077913"/>
            <a:ext cx="2514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altLang="en-US" sz="2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= </a:t>
            </a:r>
            <a:r>
              <a:rPr kumimoji="0" lang="en-US" altLang="en-US" sz="2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altLang="en-US" sz="2000" b="1" baseline="-25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/2 + </a:t>
            </a:r>
            <a:r>
              <a:rPr kumimoji="0" lang="en-US" altLang="en-US" sz="2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/2</a:t>
            </a:r>
          </a:p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= </a:t>
            </a:r>
            <a:r>
              <a:rPr kumimoji="0" lang="en-US" altLang="en-US" sz="2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altLang="en-US" sz="2000" b="1" baseline="-25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/2 + </a:t>
            </a:r>
            <a:r>
              <a:rPr kumimoji="0" lang="en-US" altLang="en-US" sz="2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kumimoji="0" lang="en-US" altLang="en-US" sz="2000" b="1" baseline="-25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altLang="en-US" sz="2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altLang="en-US" sz="2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/2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308725" y="862013"/>
            <a:ext cx="1768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>
                <a:solidFill>
                  <a:srgbClr val="008000"/>
                </a:solidFill>
              </a:rPr>
              <a:t>Flow equations:</a:t>
            </a:r>
          </a:p>
        </p:txBody>
      </p:sp>
    </p:spTree>
    <p:extLst>
      <p:ext uri="{BB962C8B-B14F-4D97-AF65-F5344CB8AC3E}">
        <p14:creationId xmlns:p14="http://schemas.microsoft.com/office/powerpoint/2010/main" val="18595737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PageRank: Matrix Formulation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80000"/>
                  </a:lnSpc>
                </a:pPr>
                <a:r>
                  <a:rPr lang="en-US" dirty="0"/>
                  <a:t>Stochastic adjacency matrix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en-US" dirty="0"/>
              </a:p>
              <a:p>
                <a:pPr lvl="1">
                  <a:lnSpc>
                    <a:spcPct val="80000"/>
                  </a:lnSpc>
                </a:pPr>
                <a:r>
                  <a:rPr lang="en-US" dirty="0"/>
                  <a:t>Let page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𝑖</m:t>
                    </m:r>
                  </m:oMath>
                </a14:m>
                <a:r>
                  <a:rPr lang="en-US" dirty="0"/>
                  <a:t> has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𝑑</m:t>
                    </m:r>
                    <m:r>
                      <a:rPr lang="en-US" i="1" baseline="-25000" dirty="0">
                        <a:latin typeface="Cambria Math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/>
                  <a:t>out-links</a:t>
                </a:r>
              </a:p>
              <a:p>
                <a:pPr lvl="1">
                  <a:lnSpc>
                    <a:spcPct val="80000"/>
                  </a:lnSpc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𝑖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 →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𝑗</m:t>
                    </m:r>
                  </m:oMath>
                </a14:m>
                <a:r>
                  <a:rPr lang="en-US" dirty="0"/>
                  <a:t>, then 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/>
                        <a:cs typeface="Times New Roman" pitchFamily="18" charset="0"/>
                      </a:rPr>
                      <m:t>𝑀</m:t>
                    </m:r>
                    <m:r>
                      <a:rPr lang="en-US" sz="3200" i="1" baseline="-25000" dirty="0" err="1">
                        <a:latin typeface="Cambria Math"/>
                        <a:cs typeface="Times New Roman" pitchFamily="18" charset="0"/>
                      </a:rPr>
                      <m:t>𝑗</m:t>
                    </m:r>
                    <m:r>
                      <a:rPr lang="en-US" sz="3200" i="1" baseline="-25000" dirty="0">
                        <a:latin typeface="Cambria Math"/>
                        <a:cs typeface="Times New Roman" pitchFamily="18" charset="0"/>
                      </a:rPr>
                      <m:t>𝑖</m:t>
                    </m:r>
                    <m:r>
                      <a:rPr lang="en-US" sz="3200" i="1" dirty="0">
                        <a:latin typeface="Cambria Math"/>
                      </a:rPr>
                      <m:t> </m:t>
                    </m:r>
                    <m:r>
                      <a:rPr lang="en-US" sz="3200" i="1" dirty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3200" i="1" dirty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i="1" dirty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 dirty="0" err="1">
                            <a:latin typeface="Cambria Math"/>
                            <a:cs typeface="Times New Roman" pitchFamily="18" charset="0"/>
                          </a:rPr>
                          <m:t>𝑑</m:t>
                        </m:r>
                        <m:r>
                          <a:rPr lang="en-US" sz="3200" i="1" baseline="-25000" dirty="0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</m:den>
                    </m:f>
                  </m:oMath>
                </a14:m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dirty="0"/>
                  <a:t>else  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/>
                        <a:cs typeface="Times New Roman" pitchFamily="18" charset="0"/>
                      </a:rPr>
                      <m:t>𝑀</m:t>
                    </m:r>
                    <m:r>
                      <a:rPr lang="en-US" sz="3200" i="1" baseline="-25000" dirty="0" err="1">
                        <a:latin typeface="Cambria Math"/>
                        <a:cs typeface="Times New Roman" pitchFamily="18" charset="0"/>
                      </a:rPr>
                      <m:t>𝑗</m:t>
                    </m:r>
                    <m:r>
                      <a:rPr lang="en-US" sz="3200" i="1" baseline="-25000" dirty="0">
                        <a:latin typeface="Cambria Math"/>
                        <a:cs typeface="Times New Roman" pitchFamily="18" charset="0"/>
                      </a:rPr>
                      <m:t>𝑖</m:t>
                    </m:r>
                    <m:r>
                      <a:rPr lang="en-US" sz="3200" i="1" dirty="0">
                        <a:latin typeface="Cambria Math"/>
                        <a:cs typeface="Times New Roman" pitchFamily="18" charset="0"/>
                      </a:rPr>
                      <m:t> = 0</m:t>
                    </m:r>
                  </m:oMath>
                </a14:m>
                <a:endParaRPr lang="en-US" i="1" dirty="0">
                  <a:latin typeface="Times New Roman" pitchFamily="18" charset="0"/>
                  <a:cs typeface="Times New Roman" pitchFamily="18" charset="0"/>
                </a:endParaRPr>
              </a:p>
              <a:p>
                <a:pPr lvl="2">
                  <a:lnSpc>
                    <a:spcPct val="80000"/>
                  </a:lnSpc>
                </a:pPr>
                <a:endParaRPr lang="en-US" b="1" i="1" dirty="0" smtClean="0">
                  <a:latin typeface="Cambria Math"/>
                </a:endParaRPr>
              </a:p>
              <a:p>
                <a:pPr lvl="2">
                  <a:lnSpc>
                    <a:spcPct val="80000"/>
                  </a:lnSpc>
                </a:pPr>
                <a14:m>
                  <m:oMath xmlns:m="http://schemas.openxmlformats.org/officeDocument/2006/math">
                    <m:r>
                      <a:rPr lang="en-US" b="1" i="1" dirty="0">
                        <a:latin typeface="Cambria Math"/>
                      </a:rPr>
                      <m:t>𝑴</m:t>
                    </m:r>
                  </m:oMath>
                </a14:m>
                <a:r>
                  <a:rPr lang="en-US" dirty="0"/>
                  <a:t> is a </a:t>
                </a:r>
                <a:r>
                  <a:rPr lang="en-US" b="1" dirty="0"/>
                  <a:t>column stochastic matrix</a:t>
                </a:r>
              </a:p>
              <a:p>
                <a:pPr lvl="3">
                  <a:lnSpc>
                    <a:spcPct val="80000"/>
                  </a:lnSpc>
                </a:pPr>
                <a:r>
                  <a:rPr lang="en-US" dirty="0"/>
                  <a:t>Columns sum to 1</a:t>
                </a:r>
              </a:p>
              <a:p>
                <a:pPr>
                  <a:lnSpc>
                    <a:spcPct val="80000"/>
                  </a:lnSpc>
                </a:pPr>
                <a:endParaRPr lang="en-US" b="1" dirty="0" smtClean="0">
                  <a:solidFill>
                    <a:srgbClr val="008000"/>
                  </a:solidFill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US" b="1" dirty="0" smtClean="0">
                    <a:solidFill>
                      <a:srgbClr val="008000"/>
                    </a:solidFill>
                  </a:rPr>
                  <a:t>Rank </a:t>
                </a:r>
                <a:r>
                  <a:rPr lang="en-US" b="1" dirty="0">
                    <a:solidFill>
                      <a:srgbClr val="008000"/>
                    </a:solidFill>
                  </a:rPr>
                  <a:t>vector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008000"/>
                        </a:solidFill>
                        <a:latin typeface="Cambria Math"/>
                        <a:cs typeface="Times New Roman" pitchFamily="18" charset="0"/>
                      </a:rPr>
                      <m:t>𝒓</m:t>
                    </m:r>
                  </m:oMath>
                </a14:m>
                <a:r>
                  <a:rPr lang="en-US" b="1" dirty="0">
                    <a:solidFill>
                      <a:srgbClr val="008000"/>
                    </a:solidFill>
                  </a:rPr>
                  <a:t>:</a:t>
                </a:r>
                <a:r>
                  <a:rPr lang="en-US" dirty="0">
                    <a:solidFill>
                      <a:srgbClr val="008000"/>
                    </a:solidFill>
                  </a:rPr>
                  <a:t> </a:t>
                </a:r>
                <a:r>
                  <a:rPr lang="en-US" dirty="0"/>
                  <a:t>vector with an entry per page</a:t>
                </a:r>
              </a:p>
              <a:p>
                <a:pPr lvl="1">
                  <a:lnSpc>
                    <a:spcPct val="80000"/>
                  </a:lnSpc>
                </a:pP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𝑟</m:t>
                    </m:r>
                    <m:r>
                      <a:rPr lang="en-US" i="1" baseline="-25000" dirty="0" err="1">
                        <a:latin typeface="Cambria Math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dirty="0"/>
                  <a:t> is the importance score of page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𝑖</m:t>
                    </m:r>
                  </m:oMath>
                </a14:m>
                <a:endParaRPr lang="en-US" dirty="0"/>
              </a:p>
              <a:p>
                <a:pPr lvl="1">
                  <a:lnSpc>
                    <a:spcPct val="80000"/>
                  </a:lnSpc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dirty="0">
                            <a:latin typeface="Cambria Math"/>
                          </a:rPr>
                        </m:ctrlPr>
                      </m:naryPr>
                      <m:sub>
                        <m:r>
                          <a:rPr lang="en-US" i="1" dirty="0">
                            <a:latin typeface="Cambria Math"/>
                          </a:rPr>
                          <m:t>𝑖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i="1" dirty="0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i="1" dirty="0">
                                <a:latin typeface="Cambria Math"/>
                              </a:rPr>
                              <m:t>𝑖</m:t>
                            </m:r>
                          </m:sub>
                          <m:sup/>
                        </m:sSubSup>
                        <m:r>
                          <a:rPr lang="en-US" i="1" dirty="0">
                            <a:latin typeface="Cambria Math"/>
                          </a:rPr>
                          <m:t>=1</m:t>
                        </m:r>
                      </m:e>
                    </m:nary>
                  </m:oMath>
                </a14:m>
                <a:endParaRPr lang="en-US" sz="1000" i="1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dirty="0" smtClean="0"/>
              </a:p>
              <a:p>
                <a:r>
                  <a:rPr lang="en-US" dirty="0" smtClean="0"/>
                  <a:t>The </a:t>
                </a:r>
                <a:r>
                  <a:rPr lang="en-US" dirty="0"/>
                  <a:t>flow equations can be written </a:t>
                </a:r>
                <a:br>
                  <a:rPr lang="en-US" dirty="0"/>
                </a:br>
                <a:r>
                  <a:rPr lang="en-US" dirty="0">
                    <a:solidFill>
                      <a:schemeClr val="accent3"/>
                    </a:solidFill>
                  </a:rPr>
                  <a:t>			</a:t>
                </a:r>
                <a14:m>
                  <m:oMath xmlns:m="http://schemas.openxmlformats.org/officeDocument/2006/math">
                    <m:r>
                      <a:rPr lang="en-US" sz="4000" b="1" i="1" dirty="0">
                        <a:solidFill>
                          <a:srgbClr val="0000FF"/>
                        </a:solidFill>
                        <a:latin typeface="Cambria Math"/>
                        <a:cs typeface="Times New Roman" pitchFamily="18" charset="0"/>
                      </a:rPr>
                      <m:t>𝒓</m:t>
                    </m:r>
                    <m:r>
                      <a:rPr lang="en-US" sz="4000" b="1" i="1" dirty="0">
                        <a:solidFill>
                          <a:srgbClr val="0000FF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4000" i="1" dirty="0">
                        <a:solidFill>
                          <a:srgbClr val="0000FF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4000" b="1" i="1" dirty="0">
                        <a:solidFill>
                          <a:srgbClr val="0000FF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4000" b="1" i="1" dirty="0">
                        <a:solidFill>
                          <a:srgbClr val="0000FF"/>
                        </a:solidFill>
                        <a:latin typeface="Cambria Math"/>
                        <a:cs typeface="Times New Roman" pitchFamily="18" charset="0"/>
                      </a:rPr>
                      <m:t>𝑴</m:t>
                    </m:r>
                    <m:r>
                      <a:rPr lang="en-US" sz="4000" b="1" i="1" dirty="0">
                        <a:solidFill>
                          <a:srgbClr val="0000FF"/>
                        </a:solidFill>
                        <a:latin typeface="Cambria Math"/>
                        <a:cs typeface="Times New Roman" pitchFamily="18" charset="0"/>
                      </a:rPr>
                      <m:t>⋅ </m:t>
                    </m:r>
                    <m:r>
                      <a:rPr lang="en-US" sz="4000" b="1" i="1" dirty="0">
                        <a:solidFill>
                          <a:srgbClr val="0000FF"/>
                        </a:solidFill>
                        <a:latin typeface="Cambria Math"/>
                        <a:cs typeface="Times New Roman" pitchFamily="18" charset="0"/>
                      </a:rPr>
                      <m:t>𝒓</m:t>
                    </m:r>
                  </m:oMath>
                </a14:m>
                <a:endParaRPr lang="en-US" sz="40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lnSpc>
                    <a:spcPct val="80000"/>
                  </a:lnSpc>
                  <a:buNone/>
                </a:pPr>
                <a:endParaRPr lang="en-US" i="1" dirty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lnSpc>
                    <a:spcPct val="80000"/>
                  </a:lnSpc>
                </a:pPr>
                <a:endParaRPr lang="en-US" dirty="0"/>
              </a:p>
              <a:p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398" t="-173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656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Data: Technological Networks</a:t>
            </a:r>
            <a:endParaRPr lang="en-A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060" y="1133475"/>
            <a:ext cx="4931229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39198" y="5210254"/>
            <a:ext cx="51989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Seven Bridges of </a:t>
            </a:r>
            <a:r>
              <a:rPr lang="en-US" sz="2000" b="1" dirty="0" err="1" smtClean="0"/>
              <a:t>Königsberg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[Euler, 1735]</a:t>
            </a:r>
          </a:p>
          <a:p>
            <a:pPr algn="ctr"/>
            <a:r>
              <a:rPr lang="en-US" sz="1400" dirty="0" smtClean="0"/>
              <a:t>Return </a:t>
            </a:r>
            <a:r>
              <a:rPr lang="en-US" sz="1400" dirty="0"/>
              <a:t>to the starting point by traveling each link of the graph once and only once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5232400"/>
            <a:ext cx="17526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3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Remember the flow equation:</a:t>
                </a:r>
              </a:p>
              <a:p>
                <a:endParaRPr lang="en-US" b="1" dirty="0"/>
              </a:p>
              <a:p>
                <a:r>
                  <a:rPr lang="en-US" dirty="0"/>
                  <a:t>Flow equation in the matrix form</a:t>
                </a:r>
              </a:p>
              <a:p>
                <a:pPr marL="11887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0000FF"/>
                          </a:solidFill>
                          <a:latin typeface="Cambria Math"/>
                          <a:cs typeface="Times New Roman" pitchFamily="18" charset="0"/>
                        </a:rPr>
                        <m:t>𝑴</m:t>
                      </m:r>
                      <m:r>
                        <a:rPr lang="en-US" b="1" i="1" dirty="0">
                          <a:solidFill>
                            <a:srgbClr val="0000FF"/>
                          </a:solidFill>
                          <a:latin typeface="Cambria Math"/>
                          <a:cs typeface="Times New Roman" pitchFamily="18" charset="0"/>
                        </a:rPr>
                        <m:t>⋅ </m:t>
                      </m:r>
                      <m:r>
                        <a:rPr lang="en-US" b="1" i="1" dirty="0">
                          <a:solidFill>
                            <a:srgbClr val="0000FF"/>
                          </a:solidFill>
                          <a:latin typeface="Cambria Math"/>
                          <a:cs typeface="Times New Roman" pitchFamily="18" charset="0"/>
                        </a:rPr>
                        <m:t>𝒓</m:t>
                      </m:r>
                      <m:r>
                        <a:rPr lang="en-US" b="1" i="1" dirty="0">
                          <a:solidFill>
                            <a:srgbClr val="0000FF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b="1" i="1" dirty="0">
                          <a:solidFill>
                            <a:srgbClr val="0000FF"/>
                          </a:solidFill>
                          <a:latin typeface="Cambria Math"/>
                          <a:cs typeface="Times New Roman" pitchFamily="18" charset="0"/>
                        </a:rPr>
                        <m:t>𝒓</m:t>
                      </m:r>
                    </m:oMath>
                  </m:oMathPara>
                </a14:m>
                <a:endParaRPr lang="en-US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1"/>
                <a:r>
                  <a:rPr lang="en-US" dirty="0"/>
                  <a:t>Suppose page </a:t>
                </a:r>
                <a:r>
                  <a:rPr lang="en-US" i="1" dirty="0" err="1"/>
                  <a:t>i</a:t>
                </a:r>
                <a:r>
                  <a:rPr lang="en-US" dirty="0"/>
                  <a:t> links to 3 pages, including </a:t>
                </a:r>
                <a:r>
                  <a:rPr lang="en-US" i="1" dirty="0"/>
                  <a:t>j</a:t>
                </a:r>
              </a:p>
              <a:p>
                <a:pPr marL="118872" indent="0">
                  <a:buNone/>
                </a:pPr>
                <a:endParaRPr lang="en-US" b="1" dirty="0">
                  <a:solidFill>
                    <a:srgbClr val="008000"/>
                  </a:solidFill>
                </a:endParaRPr>
              </a:p>
              <a:p>
                <a:pPr>
                  <a:buNone/>
                </a:pPr>
                <a:endParaRPr lang="en-US" dirty="0"/>
              </a:p>
              <a:p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398" t="-6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4689475" y="790575"/>
          <a:ext cx="156845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4" imgW="634725" imgH="431613" progId="Equation.3">
                  <p:embed/>
                </p:oleObj>
              </mc:Choice>
              <mc:Fallback>
                <p:oleObj name="Equation" r:id="rId4" imgW="634725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9475" y="790575"/>
                        <a:ext cx="156845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1347788" y="3107392"/>
            <a:ext cx="2325688" cy="3330577"/>
            <a:chOff x="1243" y="1152"/>
            <a:chExt cx="1465" cy="2098"/>
          </a:xfrm>
        </p:grpSpPr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1412" y="1462"/>
              <a:ext cx="1296" cy="124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1243" y="1680"/>
              <a:ext cx="1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 smtClean="0">
                  <a:latin typeface="Times New Roman" pitchFamily="18" charset="0"/>
                </a:rPr>
                <a:t>j</a:t>
              </a:r>
              <a:endParaRPr lang="en-US" sz="2400" b="1" i="1" dirty="0">
                <a:latin typeface="Times New Roman" pitchFamily="18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2095" y="1152"/>
              <a:ext cx="1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 err="1" smtClean="0">
                  <a:latin typeface="Times New Roman" pitchFamily="18" charset="0"/>
                </a:rPr>
                <a:t>i</a:t>
              </a:r>
              <a:endParaRPr lang="en-US" sz="2400" b="1" dirty="0">
                <a:latin typeface="Times New Roman" pitchFamily="1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412" y="1846"/>
              <a:ext cx="12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b="1" dirty="0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180" y="1462"/>
              <a:ext cx="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1910" y="2843"/>
              <a:ext cx="349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 b="1" i="1" dirty="0">
                  <a:solidFill>
                    <a:srgbClr val="008000"/>
                  </a:solidFill>
                  <a:latin typeface="Corbel" pitchFamily="34" charset="0"/>
                </a:rPr>
                <a:t>M</a:t>
              </a:r>
            </a:p>
          </p:txBody>
        </p:sp>
      </p:grpSp>
      <p:grpSp>
        <p:nvGrpSpPr>
          <p:cNvPr id="12" name="Group 20"/>
          <p:cNvGrpSpPr>
            <a:grpSpLocks/>
          </p:cNvGrpSpPr>
          <p:nvPr/>
        </p:nvGrpSpPr>
        <p:grpSpPr bwMode="auto">
          <a:xfrm>
            <a:off x="5073667" y="3564592"/>
            <a:ext cx="349251" cy="2882902"/>
            <a:chOff x="3590" y="1440"/>
            <a:chExt cx="220" cy="1816"/>
          </a:xfrm>
        </p:grpSpPr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3600" y="1440"/>
              <a:ext cx="192" cy="1344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14" name="Text Box 17"/>
            <p:cNvSpPr txBox="1">
              <a:spLocks noChangeArrowheads="1"/>
            </p:cNvSpPr>
            <p:nvPr/>
          </p:nvSpPr>
          <p:spPr bwMode="auto">
            <a:xfrm>
              <a:off x="3590" y="2849"/>
              <a:ext cx="220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 b="1" i="1" dirty="0">
                  <a:solidFill>
                    <a:srgbClr val="008000"/>
                  </a:solidFill>
                  <a:latin typeface="Corbel" pitchFamily="34" charset="0"/>
                </a:rPr>
                <a:t>r</a:t>
              </a:r>
            </a:p>
          </p:txBody>
        </p:sp>
      </p:grp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6902450" y="5791200"/>
            <a:ext cx="3497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rgbClr val="008000"/>
                </a:solidFill>
                <a:latin typeface="Corbel" pitchFamily="34" charset="0"/>
              </a:rPr>
              <a:t>r</a:t>
            </a:r>
          </a:p>
        </p:txBody>
      </p:sp>
      <p:grpSp>
        <p:nvGrpSpPr>
          <p:cNvPr id="16" name="Group 25"/>
          <p:cNvGrpSpPr>
            <a:grpSpLocks/>
          </p:cNvGrpSpPr>
          <p:nvPr/>
        </p:nvGrpSpPr>
        <p:grpSpPr bwMode="auto">
          <a:xfrm>
            <a:off x="5988058" y="3564592"/>
            <a:ext cx="1555752" cy="2133600"/>
            <a:chOff x="4166" y="1440"/>
            <a:chExt cx="980" cy="1344"/>
          </a:xfrm>
        </p:grpSpPr>
        <p:grpSp>
          <p:nvGrpSpPr>
            <p:cNvPr id="17" name="Group 22"/>
            <p:cNvGrpSpPr>
              <a:grpSpLocks/>
            </p:cNvGrpSpPr>
            <p:nvPr/>
          </p:nvGrpSpPr>
          <p:grpSpPr bwMode="auto">
            <a:xfrm>
              <a:off x="4166" y="1440"/>
              <a:ext cx="778" cy="1344"/>
              <a:chOff x="4166" y="1440"/>
              <a:chExt cx="778" cy="1344"/>
            </a:xfrm>
          </p:grpSpPr>
          <p:sp>
            <p:nvSpPr>
              <p:cNvPr id="20" name="Rectangle 13"/>
              <p:cNvSpPr>
                <a:spLocks noChangeArrowheads="1"/>
              </p:cNvSpPr>
              <p:nvPr/>
            </p:nvSpPr>
            <p:spPr bwMode="auto">
              <a:xfrm>
                <a:off x="4752" y="1440"/>
                <a:ext cx="192" cy="1344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orbel" pitchFamily="34" charset="0"/>
                </a:endParaRPr>
              </a:p>
            </p:txBody>
          </p:sp>
          <p:sp>
            <p:nvSpPr>
              <p:cNvPr id="21" name="Text Box 15"/>
              <p:cNvSpPr txBox="1">
                <a:spLocks noChangeArrowheads="1"/>
              </p:cNvSpPr>
              <p:nvPr/>
            </p:nvSpPr>
            <p:spPr bwMode="auto">
              <a:xfrm>
                <a:off x="4166" y="1927"/>
                <a:ext cx="270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solidFill>
                      <a:srgbClr val="008000"/>
                    </a:solidFill>
                    <a:latin typeface="Corbel" pitchFamily="34" charset="0"/>
                  </a:rPr>
                  <a:t>=</a:t>
                </a:r>
              </a:p>
            </p:txBody>
          </p:sp>
        </p:grp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4752" y="1835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ectangle 24"/>
            <p:cNvSpPr>
              <a:spLocks noChangeArrowheads="1"/>
            </p:cNvSpPr>
            <p:nvPr/>
          </p:nvSpPr>
          <p:spPr bwMode="auto">
            <a:xfrm>
              <a:off x="4927" y="1688"/>
              <a:ext cx="21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 err="1" smtClean="0">
                  <a:latin typeface="Corbel" pitchFamily="34" charset="0"/>
                </a:rPr>
                <a:t>r</a:t>
              </a:r>
              <a:r>
                <a:rPr lang="en-US" sz="2400" b="1" i="1" baseline="-25000" dirty="0" err="1" smtClean="0">
                  <a:latin typeface="Corbel" pitchFamily="34" charset="0"/>
                </a:rPr>
                <a:t>j</a:t>
              </a:r>
              <a:endParaRPr lang="en-US" sz="2400" b="1" i="1" baseline="-25000" dirty="0">
                <a:latin typeface="Corbel" pitchFamily="34" charset="0"/>
              </a:endParaRPr>
            </a:p>
          </p:txBody>
        </p:sp>
      </p:grpSp>
      <p:grpSp>
        <p:nvGrpSpPr>
          <p:cNvPr id="22" name="Group 14"/>
          <p:cNvGrpSpPr>
            <a:grpSpLocks/>
          </p:cNvGrpSpPr>
          <p:nvPr/>
        </p:nvGrpSpPr>
        <p:grpSpPr bwMode="auto">
          <a:xfrm>
            <a:off x="820493" y="4286977"/>
            <a:ext cx="1927225" cy="1312863"/>
            <a:chOff x="933" y="1872"/>
            <a:chExt cx="1214" cy="827"/>
          </a:xfrm>
        </p:grpSpPr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933" y="2411"/>
              <a:ext cx="36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008000"/>
                  </a:solidFill>
                  <a:latin typeface="Times New Roman" pitchFamily="18" charset="0"/>
                </a:rPr>
                <a:t>1/3</a:t>
              </a:r>
            </a:p>
          </p:txBody>
        </p:sp>
        <p:sp>
          <p:nvSpPr>
            <p:cNvPr id="24" name="Line 10"/>
            <p:cNvSpPr>
              <a:spLocks noChangeShapeType="1"/>
            </p:cNvSpPr>
            <p:nvPr/>
          </p:nvSpPr>
          <p:spPr bwMode="auto">
            <a:xfrm flipV="1">
              <a:off x="1114" y="1872"/>
              <a:ext cx="1033" cy="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" name="Line 6"/>
          <p:cNvSpPr>
            <a:spLocks noChangeShapeType="1"/>
          </p:cNvSpPr>
          <p:nvPr/>
        </p:nvSpPr>
        <p:spPr bwMode="auto">
          <a:xfrm>
            <a:off x="5089524" y="5029200"/>
            <a:ext cx="296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Rectangle 24"/>
          <p:cNvSpPr>
            <a:spLocks noChangeArrowheads="1"/>
          </p:cNvSpPr>
          <p:nvPr/>
        </p:nvSpPr>
        <p:spPr bwMode="auto">
          <a:xfrm>
            <a:off x="5334000" y="4719935"/>
            <a:ext cx="3449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latin typeface="Corbel" pitchFamily="34" charset="0"/>
              </a:rPr>
              <a:t>r</a:t>
            </a:r>
            <a:r>
              <a:rPr lang="en-US" sz="2400" b="1" i="1" baseline="-25000" dirty="0" err="1" smtClean="0">
                <a:latin typeface="Corbel" pitchFamily="34" charset="0"/>
              </a:rPr>
              <a:t>i</a:t>
            </a:r>
            <a:endParaRPr lang="en-US" sz="2400" b="1" i="1" baseline="-25000" dirty="0">
              <a:latin typeface="Corbel" pitchFamily="34" charset="0"/>
            </a:endParaRPr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2762792" y="4134577"/>
            <a:ext cx="152400" cy="152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rbel" pitchFamily="34" charset="0"/>
            </a:endParaRP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4114800" y="4230469"/>
            <a:ext cx="3225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rgbClr val="008000"/>
                </a:solidFill>
                <a:latin typeface="Corbel" pitchFamily="34" charset="0"/>
              </a:rPr>
              <a:t>.</a:t>
            </a:r>
            <a:endParaRPr lang="en-US" sz="3600" b="1" i="1" dirty="0">
              <a:solidFill>
                <a:srgbClr val="008000"/>
              </a:solidFill>
              <a:latin typeface="Corbel" pitchFamily="34" charset="0"/>
            </a:endParaRP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4191000" y="5715000"/>
            <a:ext cx="3225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rgbClr val="008000"/>
                </a:solidFill>
                <a:latin typeface="Corbel" pitchFamily="34" charset="0"/>
              </a:rPr>
              <a:t>.</a:t>
            </a:r>
            <a:endParaRPr lang="en-US" sz="3600" b="1" i="1" dirty="0">
              <a:solidFill>
                <a:srgbClr val="008000"/>
              </a:solidFill>
              <a:latin typeface="Corbel" pitchFamily="34" charset="0"/>
            </a:endParaRP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6019800" y="5830887"/>
            <a:ext cx="428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8000"/>
                </a:solidFill>
                <a:latin typeface="Corbel" pitchFamily="34" charset="0"/>
              </a:rPr>
              <a:t>=</a:t>
            </a: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auto">
          <a:xfrm>
            <a:off x="2763296" y="4648200"/>
            <a:ext cx="152400" cy="152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rbel" pitchFamily="34" charset="0"/>
            </a:endParaRPr>
          </a:p>
        </p:txBody>
      </p:sp>
      <p:sp>
        <p:nvSpPr>
          <p:cNvPr id="32" name="Rectangle 3"/>
          <p:cNvSpPr>
            <a:spLocks noChangeArrowheads="1"/>
          </p:cNvSpPr>
          <p:nvPr/>
        </p:nvSpPr>
        <p:spPr bwMode="auto">
          <a:xfrm>
            <a:off x="2754928" y="5257800"/>
            <a:ext cx="152400" cy="152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rbel" pitchFamily="34" charset="0"/>
            </a:endParaRPr>
          </a:p>
        </p:txBody>
      </p:sp>
      <p:sp>
        <p:nvSpPr>
          <p:cNvPr id="33" name="Line 10"/>
          <p:cNvSpPr>
            <a:spLocks noChangeShapeType="1"/>
          </p:cNvSpPr>
          <p:nvPr/>
        </p:nvSpPr>
        <p:spPr bwMode="auto">
          <a:xfrm flipV="1">
            <a:off x="1320801" y="4724399"/>
            <a:ext cx="1434127" cy="5584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Line 10"/>
          <p:cNvSpPr>
            <a:spLocks noChangeShapeType="1"/>
          </p:cNvSpPr>
          <p:nvPr/>
        </p:nvSpPr>
        <p:spPr bwMode="auto">
          <a:xfrm flipV="1">
            <a:off x="1347788" y="5333999"/>
            <a:ext cx="1399931" cy="762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7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Eigenvector Formulation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flow equations can be written </a:t>
                </a:r>
                <a:br>
                  <a:rPr lang="en-US" dirty="0"/>
                </a:br>
                <a:r>
                  <a:rPr lang="en-US" dirty="0">
                    <a:solidFill>
                      <a:schemeClr val="accent3"/>
                    </a:solidFill>
                  </a:rPr>
                  <a:t>		</a:t>
                </a:r>
                <a14:m>
                  <m:oMath xmlns:m="http://schemas.openxmlformats.org/officeDocument/2006/math">
                    <m:r>
                      <a:rPr lang="en-US" sz="3600" b="1" i="1" dirty="0">
                        <a:solidFill>
                          <a:srgbClr val="0000FF"/>
                        </a:solidFill>
                        <a:latin typeface="Cambria Math"/>
                      </a:rPr>
                      <m:t>𝒓</m:t>
                    </m:r>
                    <m:r>
                      <a:rPr lang="en-US" sz="3600" b="1" i="1" dirty="0">
                        <a:solidFill>
                          <a:srgbClr val="0000FF"/>
                        </a:solidFill>
                        <a:latin typeface="Cambria Math"/>
                      </a:rPr>
                      <m:t> </m:t>
                    </m:r>
                    <m:r>
                      <a:rPr lang="en-US" sz="3600" i="1" dirty="0">
                        <a:solidFill>
                          <a:srgbClr val="0000FF"/>
                        </a:solidFill>
                        <a:latin typeface="Cambria Math"/>
                      </a:rPr>
                      <m:t>=</m:t>
                    </m:r>
                    <m:r>
                      <a:rPr lang="en-US" sz="3600" b="1" i="1" dirty="0">
                        <a:solidFill>
                          <a:srgbClr val="0000FF"/>
                        </a:solidFill>
                        <a:latin typeface="Cambria Math"/>
                      </a:rPr>
                      <m:t> </m:t>
                    </m:r>
                    <m:r>
                      <a:rPr lang="en-US" sz="3600" b="1" i="1" dirty="0">
                        <a:solidFill>
                          <a:srgbClr val="0000FF"/>
                        </a:solidFill>
                        <a:latin typeface="Cambria Math"/>
                      </a:rPr>
                      <m:t>𝑴</m:t>
                    </m:r>
                    <m:r>
                      <a:rPr lang="en-US" sz="3600" b="1" i="1" dirty="0">
                        <a:solidFill>
                          <a:srgbClr val="0000FF"/>
                        </a:solidFill>
                        <a:latin typeface="Cambria Math"/>
                      </a:rPr>
                      <m:t> </m:t>
                    </m:r>
                    <m:r>
                      <a:rPr lang="en-US" sz="3600" i="1" dirty="0">
                        <a:solidFill>
                          <a:srgbClr val="0000FF"/>
                        </a:solidFill>
                        <a:latin typeface="Cambria Math"/>
                      </a:rPr>
                      <m:t>∙ </m:t>
                    </m:r>
                    <m:r>
                      <a:rPr lang="en-US" sz="3600" b="1" i="1" dirty="0">
                        <a:solidFill>
                          <a:srgbClr val="0000FF"/>
                        </a:solidFill>
                        <a:latin typeface="Cambria Math"/>
                      </a:rPr>
                      <m:t>𝒓</m:t>
                    </m:r>
                  </m:oMath>
                </a14:m>
                <a:endParaRPr lang="en-US" sz="3600" b="1" i="1" dirty="0">
                  <a:solidFill>
                    <a:srgbClr val="0000FF"/>
                  </a:solidFill>
                </a:endParaRPr>
              </a:p>
              <a:p>
                <a:r>
                  <a:rPr lang="en-US" dirty="0"/>
                  <a:t>So the </a:t>
                </a:r>
                <a:r>
                  <a:rPr lang="en-US" b="1" dirty="0"/>
                  <a:t>rank vector</a:t>
                </a:r>
                <a:r>
                  <a:rPr lang="en-US" dirty="0"/>
                  <a:t> </a:t>
                </a:r>
                <a:r>
                  <a:rPr lang="en-US" b="1" i="1" dirty="0">
                    <a:solidFill>
                      <a:srgbClr val="0000FF"/>
                    </a:solidFill>
                  </a:rPr>
                  <a:t>r</a:t>
                </a:r>
                <a:r>
                  <a:rPr lang="en-US" dirty="0"/>
                  <a:t> is an </a:t>
                </a:r>
                <a:r>
                  <a:rPr lang="en-US" b="1" dirty="0"/>
                  <a:t>eigenvector</a:t>
                </a:r>
                <a:r>
                  <a:rPr lang="en-US" dirty="0"/>
                  <a:t> of the stochastic web matrix </a:t>
                </a:r>
                <a:r>
                  <a:rPr lang="en-US" b="1" i="1" dirty="0">
                    <a:solidFill>
                      <a:srgbClr val="0000FF"/>
                    </a:solidFill>
                  </a:rPr>
                  <a:t>M</a:t>
                </a:r>
              </a:p>
              <a:p>
                <a:pPr lvl="1"/>
                <a:r>
                  <a:rPr lang="en-US" dirty="0"/>
                  <a:t>In fact, its first or principal eigenvector, </a:t>
                </a:r>
                <a:br>
                  <a:rPr lang="en-US" dirty="0"/>
                </a:br>
                <a:r>
                  <a:rPr lang="en-US" dirty="0"/>
                  <a:t>with corresponding eigenvalue </a:t>
                </a:r>
                <a:r>
                  <a:rPr lang="en-US" b="1" i="1" dirty="0"/>
                  <a:t>1</a:t>
                </a:r>
              </a:p>
              <a:p>
                <a:pPr lvl="2"/>
                <a:r>
                  <a:rPr lang="en-US" dirty="0"/>
                  <a:t>Largest eigenvalue of </a:t>
                </a:r>
                <a:r>
                  <a:rPr lang="en-US" b="1" i="1" dirty="0"/>
                  <a:t>M</a:t>
                </a:r>
                <a:r>
                  <a:rPr lang="en-US" dirty="0"/>
                  <a:t> is </a:t>
                </a:r>
                <a:r>
                  <a:rPr lang="en-US" b="1" dirty="0"/>
                  <a:t>1</a:t>
                </a:r>
                <a:r>
                  <a:rPr lang="en-US" dirty="0"/>
                  <a:t> since </a:t>
                </a:r>
                <a:r>
                  <a:rPr lang="en-US" b="1" i="1" dirty="0"/>
                  <a:t>M</a:t>
                </a:r>
                <a:r>
                  <a:rPr lang="en-US" dirty="0"/>
                  <a:t> is</a:t>
                </a:r>
                <a:br>
                  <a:rPr lang="en-US" dirty="0"/>
                </a:br>
                <a:r>
                  <a:rPr lang="en-US" dirty="0"/>
                  <a:t>column stochastic (with non-negative entries)</a:t>
                </a:r>
              </a:p>
              <a:p>
                <a:pPr lvl="3"/>
                <a:r>
                  <a:rPr lang="en-US" i="1" dirty="0"/>
                  <a:t>We know </a:t>
                </a:r>
                <a:r>
                  <a:rPr lang="en-US" b="1" i="1" dirty="0"/>
                  <a:t>r</a:t>
                </a:r>
                <a:r>
                  <a:rPr lang="en-US" i="1" dirty="0"/>
                  <a:t> is unit length and each column of </a:t>
                </a:r>
                <a:r>
                  <a:rPr lang="en-US" b="1" i="1" dirty="0"/>
                  <a:t>M</a:t>
                </a:r>
                <a:r>
                  <a:rPr lang="en-US" i="1" dirty="0"/>
                  <a:t/>
                </a:r>
                <a:br>
                  <a:rPr lang="en-US" i="1" dirty="0"/>
                </a:br>
                <a:r>
                  <a:rPr lang="en-US" i="1" dirty="0"/>
                  <a:t>sums to one, so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/>
                      </a:rPr>
                      <m:t>𝑴𝒓</m:t>
                    </m:r>
                    <m:r>
                      <a:rPr lang="en-US" b="1" i="1" dirty="0">
                        <a:latin typeface="Cambria Math"/>
                      </a:rPr>
                      <m:t>≤</m:t>
                    </m:r>
                    <m:r>
                      <a:rPr lang="en-US" b="1" i="1" dirty="0">
                        <a:latin typeface="Cambria Math"/>
                      </a:rPr>
                      <m:t>𝟏</m:t>
                    </m:r>
                  </m:oMath>
                </a14:m>
                <a:r>
                  <a:rPr lang="en-US" b="1" i="1" dirty="0"/>
                  <a:t> </a:t>
                </a:r>
              </a:p>
              <a:p>
                <a:pPr lvl="8"/>
                <a:endParaRPr lang="en-US" b="1" i="1" dirty="0"/>
              </a:p>
              <a:p>
                <a:r>
                  <a:rPr lang="en-US" dirty="0"/>
                  <a:t>We can now efficiently solve for </a:t>
                </a:r>
                <a:r>
                  <a:rPr lang="en-US" dirty="0" smtClean="0"/>
                  <a:t>r! </a:t>
                </a:r>
              </a:p>
              <a:p>
                <a:pPr lvl="1"/>
                <a:r>
                  <a:rPr lang="en-US" dirty="0">
                    <a:cs typeface="ＭＳ Ｐゴシック" charset="0"/>
                  </a:rPr>
                  <a:t>The method is called Power iteration</a:t>
                </a:r>
              </a:p>
              <a:p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398" t="-6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229475" y="2681466"/>
                <a:ext cx="1676400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US" sz="1400" b="1" dirty="0" smtClean="0">
                    <a:solidFill>
                      <a:srgbClr val="008000"/>
                    </a:solidFill>
                    <a:latin typeface="Arial" pitchFamily="34" charset="0"/>
                    <a:cs typeface="Arial" pitchFamily="34" charset="0"/>
                  </a:rPr>
                  <a:t>NOTE:</a:t>
                </a:r>
                <a:r>
                  <a:rPr lang="en-US" sz="1400" b="1" i="1" dirty="0" smtClean="0">
                    <a:solidFill>
                      <a:srgbClr val="008000"/>
                    </a:solidFill>
                    <a:latin typeface="Arial" pitchFamily="34" charset="0"/>
                    <a:cs typeface="Arial" pitchFamily="34" charset="0"/>
                  </a:rPr>
                  <a:t> x</a:t>
                </a:r>
                <a:r>
                  <a:rPr lang="en-US" sz="1400" dirty="0" smtClean="0">
                    <a:solidFill>
                      <a:srgbClr val="008000"/>
                    </a:solidFill>
                    <a:latin typeface="Arial" pitchFamily="34" charset="0"/>
                    <a:cs typeface="Arial" pitchFamily="34" charset="0"/>
                  </a:rPr>
                  <a:t> is an eigenvector with the corresponding eigenvalue </a:t>
                </a:r>
                <a:r>
                  <a:rPr lang="el-GR" sz="1400" b="1" dirty="0" smtClean="0">
                    <a:solidFill>
                      <a:srgbClr val="008000"/>
                    </a:solidFill>
                    <a:latin typeface="Arial" pitchFamily="34" charset="0"/>
                    <a:cs typeface="Arial" pitchFamily="34" charset="0"/>
                  </a:rPr>
                  <a:t>λ</a:t>
                </a:r>
                <a:r>
                  <a:rPr lang="en-US" sz="1400" dirty="0" smtClean="0">
                    <a:solidFill>
                      <a:srgbClr val="008000"/>
                    </a:solidFill>
                    <a:latin typeface="Arial" pitchFamily="34" charset="0"/>
                    <a:cs typeface="Arial" pitchFamily="34" charset="0"/>
                  </a:rPr>
                  <a:t> if:</a:t>
                </a:r>
                <a:br>
                  <a:rPr lang="en-US" sz="1400" dirty="0" smtClean="0">
                    <a:solidFill>
                      <a:srgbClr val="008000"/>
                    </a:solidFill>
                    <a:latin typeface="Arial" pitchFamily="34" charset="0"/>
                    <a:cs typeface="Arial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8000"/>
                          </a:solidFill>
                          <a:latin typeface="Cambria Math"/>
                          <a:cs typeface="Arial" pitchFamily="34" charset="0"/>
                        </a:rPr>
                        <m:t>𝑨𝒙</m:t>
                      </m:r>
                      <m:r>
                        <a:rPr lang="en-US" b="1" i="1" smtClean="0">
                          <a:solidFill>
                            <a:srgbClr val="00800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8000"/>
                          </a:solidFill>
                          <a:latin typeface="Cambria Math"/>
                          <a:cs typeface="Arial" pitchFamily="34" charset="0"/>
                        </a:rPr>
                        <m:t>𝝀</m:t>
                      </m:r>
                      <m:r>
                        <a:rPr lang="en-US" b="1" i="1" smtClean="0">
                          <a:solidFill>
                            <a:srgbClr val="008000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en-US" b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475" y="2681466"/>
                <a:ext cx="1676400" cy="1261884"/>
              </a:xfrm>
              <a:prstGeom prst="rect">
                <a:avLst/>
              </a:prstGeom>
              <a:blipFill rotWithShape="1">
                <a:blip r:embed="rId3"/>
                <a:stretch>
                  <a:fillRect l="-1091" t="-48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38740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AU" dirty="0" smtClean="0"/>
              <a:t>Example: Flow Equations &amp; M</a:t>
            </a:r>
            <a:endParaRPr lang="en-AU" dirty="0"/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5530850" y="3665538"/>
            <a:ext cx="2774950" cy="2209800"/>
            <a:chOff x="3628" y="2256"/>
            <a:chExt cx="1748" cy="1392"/>
          </a:xfrm>
        </p:grpSpPr>
        <p:sp>
          <p:nvSpPr>
            <p:cNvPr id="21543" name="Text Box 16"/>
            <p:cNvSpPr txBox="1">
              <a:spLocks noChangeArrowheads="1"/>
            </p:cNvSpPr>
            <p:nvPr/>
          </p:nvSpPr>
          <p:spPr bwMode="auto">
            <a:xfrm>
              <a:off x="4036" y="2256"/>
              <a:ext cx="737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2800" b="1" i="1">
                  <a:solidFill>
                    <a:srgbClr val="008000"/>
                  </a:solidFill>
                  <a:latin typeface="Corbel" pitchFamily="34" charset="0"/>
                </a:rPr>
                <a:t>r = M∙r</a:t>
              </a:r>
            </a:p>
          </p:txBody>
        </p:sp>
        <p:sp>
          <p:nvSpPr>
            <p:cNvPr id="21544" name="Rectangle 22"/>
            <p:cNvSpPr>
              <a:spLocks noChangeArrowheads="1"/>
            </p:cNvSpPr>
            <p:nvPr/>
          </p:nvSpPr>
          <p:spPr bwMode="auto">
            <a:xfrm>
              <a:off x="4128" y="2854"/>
              <a:ext cx="912" cy="7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Corbel" pitchFamily="34" charset="0"/>
              </a:endParaRPr>
            </a:p>
          </p:txBody>
        </p:sp>
        <p:sp>
          <p:nvSpPr>
            <p:cNvPr id="21545" name="Text Box 23"/>
            <p:cNvSpPr txBox="1">
              <a:spLocks noChangeArrowheads="1"/>
            </p:cNvSpPr>
            <p:nvPr/>
          </p:nvSpPr>
          <p:spPr bwMode="auto">
            <a:xfrm>
              <a:off x="3628" y="2832"/>
              <a:ext cx="174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2400">
                  <a:latin typeface="Times New Roman" pitchFamily="18" charset="0"/>
                </a:rPr>
                <a:t> y       ½    ½    0     y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2400">
                  <a:latin typeface="Times New Roman" pitchFamily="18" charset="0"/>
                </a:rPr>
                <a:t> a   =  ½     0    1     a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2400">
                  <a:latin typeface="Times New Roman" pitchFamily="18" charset="0"/>
                </a:rPr>
                <a:t> m       0    ½    0    m</a:t>
              </a:r>
            </a:p>
          </p:txBody>
        </p:sp>
        <p:sp>
          <p:nvSpPr>
            <p:cNvPr id="21546" name="Rectangle 24"/>
            <p:cNvSpPr>
              <a:spLocks noChangeArrowheads="1"/>
            </p:cNvSpPr>
            <p:nvPr/>
          </p:nvSpPr>
          <p:spPr bwMode="auto">
            <a:xfrm>
              <a:off x="3648" y="2832"/>
              <a:ext cx="288" cy="7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Corbel" pitchFamily="34" charset="0"/>
              </a:endParaRPr>
            </a:p>
          </p:txBody>
        </p:sp>
        <p:sp>
          <p:nvSpPr>
            <p:cNvPr id="21547" name="Rectangle 25"/>
            <p:cNvSpPr>
              <a:spLocks noChangeArrowheads="1"/>
            </p:cNvSpPr>
            <p:nvPr/>
          </p:nvSpPr>
          <p:spPr bwMode="auto">
            <a:xfrm>
              <a:off x="5088" y="2832"/>
              <a:ext cx="288" cy="81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Corbel" pitchFamily="34" charset="0"/>
              </a:endParaRPr>
            </a:p>
          </p:txBody>
        </p:sp>
      </p:grpSp>
      <p:grpSp>
        <p:nvGrpSpPr>
          <p:cNvPr id="21508" name="Group 20"/>
          <p:cNvGrpSpPr>
            <a:grpSpLocks/>
          </p:cNvGrpSpPr>
          <p:nvPr/>
        </p:nvGrpSpPr>
        <p:grpSpPr bwMode="auto">
          <a:xfrm>
            <a:off x="1352550" y="1733550"/>
            <a:ext cx="1752600" cy="1371600"/>
            <a:chOff x="5715000" y="1828800"/>
            <a:chExt cx="1752600" cy="1371600"/>
          </a:xfrm>
        </p:grpSpPr>
        <p:cxnSp>
          <p:nvCxnSpPr>
            <p:cNvPr id="11" name="Straight Arrow Connector 10"/>
            <p:cNvCxnSpPr/>
            <p:nvPr/>
          </p:nvCxnSpPr>
          <p:spPr>
            <a:xfrm flipV="1">
              <a:off x="5805488" y="2254250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6057900" y="2193925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6037263" y="2801938"/>
              <a:ext cx="973137" cy="76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 flipV="1">
              <a:off x="6138863" y="2981325"/>
              <a:ext cx="973137" cy="76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urved Connector 14"/>
            <p:cNvCxnSpPr>
              <a:stCxn id="16" idx="6"/>
              <a:endCxn id="16" idx="0"/>
            </p:cNvCxnSpPr>
            <p:nvPr/>
          </p:nvCxnSpPr>
          <p:spPr>
            <a:xfrm flipH="1" flipV="1">
              <a:off x="6248400" y="1828800"/>
              <a:ext cx="228600" cy="228600"/>
            </a:xfrm>
            <a:prstGeom prst="curvedConnector4">
              <a:avLst>
                <a:gd name="adj1" fmla="val -100000"/>
                <a:gd name="adj2" fmla="val 200000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>
              <a:off x="6019800" y="18288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5715000" y="26670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7010400" y="27432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</p:grp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5334000" y="1200150"/>
          <a:ext cx="2438400" cy="1828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/>
                <a:gridCol w="609600"/>
                <a:gridCol w="609600"/>
                <a:gridCol w="609600"/>
              </a:tblGrid>
              <a:tr h="15240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2400" b="1" dirty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400" b="1" dirty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2400" b="1" dirty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1" i="0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2400" b="1" i="0" dirty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1" i="0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400" b="1" i="0" dirty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1" i="0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2400" b="1" i="0" dirty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534" name="Rectangle 19"/>
          <p:cNvSpPr>
            <a:spLocks noChangeArrowheads="1"/>
          </p:cNvSpPr>
          <p:nvPr/>
        </p:nvSpPr>
        <p:spPr bwMode="auto">
          <a:xfrm>
            <a:off x="752475" y="4095750"/>
            <a:ext cx="2828925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4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altLang="en-US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= r</a:t>
            </a:r>
            <a:r>
              <a:rPr kumimoji="0" lang="en-US" altLang="en-US" sz="24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kumimoji="0" lang="en-US" altLang="en-US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/2 + r</a:t>
            </a:r>
            <a:r>
              <a:rPr kumimoji="0" lang="en-US" altLang="en-US" sz="24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/2</a:t>
            </a:r>
          </a:p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4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= r</a:t>
            </a:r>
            <a:r>
              <a:rPr kumimoji="0" lang="en-US" altLang="en-US" sz="24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kumimoji="0" lang="en-US" altLang="en-US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/2 + r</a:t>
            </a:r>
            <a:r>
              <a:rPr kumimoji="0" lang="en-US" altLang="en-US" sz="24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4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altLang="en-US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= r</a:t>
            </a:r>
            <a:r>
              <a:rPr kumimoji="0" lang="en-US" altLang="en-US" sz="24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/2</a:t>
            </a:r>
          </a:p>
        </p:txBody>
      </p:sp>
    </p:spTree>
    <p:extLst>
      <p:ext uri="{BB962C8B-B14F-4D97-AF65-F5344CB8AC3E}">
        <p14:creationId xmlns:p14="http://schemas.microsoft.com/office/powerpoint/2010/main" val="316495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AU" dirty="0" smtClean="0"/>
              <a:t>Power Iteration Method</a:t>
            </a:r>
            <a:endParaRPr lang="en-AU" dirty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Given a web graph with n nodes, where the nodes are pages and edges are hyperlinks</a:t>
            </a:r>
          </a:p>
          <a:p>
            <a:r>
              <a:rPr lang="en-US" altLang="en-US" b="1" dirty="0" smtClean="0">
                <a:solidFill>
                  <a:srgbClr val="008000"/>
                </a:solidFill>
              </a:rPr>
              <a:t>Power iteration: </a:t>
            </a:r>
            <a:r>
              <a:rPr lang="en-US" altLang="en-US" dirty="0" smtClean="0"/>
              <a:t>a simple iterative scheme</a:t>
            </a:r>
          </a:p>
          <a:p>
            <a:pPr lvl="1"/>
            <a:r>
              <a:rPr lang="en-US" altLang="en-US" dirty="0" smtClean="0"/>
              <a:t>Suppose there are </a:t>
            </a:r>
            <a:r>
              <a:rPr lang="en-US" altLang="en-US" i="1" dirty="0" smtClean="0"/>
              <a:t>N</a:t>
            </a:r>
            <a:r>
              <a:rPr lang="en-US" altLang="en-US" dirty="0" smtClean="0"/>
              <a:t> web pages</a:t>
            </a:r>
            <a:endParaRPr lang="en-US" alt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en-US" dirty="0" smtClean="0"/>
              <a:t>Initialize: </a:t>
            </a:r>
            <a:r>
              <a:rPr lang="en-US" altLang="en-US" b="1" dirty="0" smtClean="0"/>
              <a:t>r</a:t>
            </a:r>
            <a:r>
              <a:rPr lang="en-US" altLang="en-US" baseline="30000" dirty="0" smtClean="0"/>
              <a:t>(0)</a:t>
            </a:r>
            <a:r>
              <a:rPr lang="en-US" altLang="en-US" dirty="0" smtClean="0"/>
              <a:t> = [1/N,….,1/N]</a:t>
            </a:r>
            <a:r>
              <a:rPr lang="en-US" altLang="en-US" baseline="30000" dirty="0" smtClean="0"/>
              <a:t>T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Iterate: </a:t>
            </a:r>
            <a:r>
              <a:rPr lang="en-US" altLang="en-US" b="1" dirty="0" smtClean="0"/>
              <a:t>r</a:t>
            </a:r>
            <a:r>
              <a:rPr lang="en-US" altLang="en-US" baseline="30000" dirty="0" smtClean="0"/>
              <a:t>(t+1)</a:t>
            </a:r>
            <a:r>
              <a:rPr lang="en-US" altLang="en-US" dirty="0" smtClean="0"/>
              <a:t> = </a:t>
            </a:r>
            <a:r>
              <a:rPr lang="en-US" altLang="en-US" b="1" dirty="0" smtClean="0"/>
              <a:t>M </a:t>
            </a:r>
            <a:r>
              <a:rPr lang="en-US" altLang="en-US" dirty="0" smtClean="0"/>
              <a:t>∙ </a:t>
            </a:r>
            <a:r>
              <a:rPr lang="en-US" altLang="en-US" b="1" dirty="0" smtClean="0"/>
              <a:t>r</a:t>
            </a:r>
            <a:r>
              <a:rPr lang="en-US" altLang="en-US" baseline="30000" dirty="0" smtClean="0"/>
              <a:t>(t)</a:t>
            </a:r>
          </a:p>
          <a:p>
            <a:pPr lvl="1"/>
            <a:r>
              <a:rPr lang="en-US" altLang="en-US" dirty="0" smtClean="0"/>
              <a:t>Stop when |</a:t>
            </a:r>
            <a:r>
              <a:rPr lang="en-US" altLang="en-US" b="1" dirty="0" smtClean="0"/>
              <a:t>r</a:t>
            </a:r>
            <a:r>
              <a:rPr lang="en-US" altLang="en-US" baseline="30000" dirty="0" smtClean="0"/>
              <a:t>(t+1) </a:t>
            </a:r>
            <a:r>
              <a:rPr lang="en-US" altLang="en-US" dirty="0" smtClean="0"/>
              <a:t>– </a:t>
            </a:r>
            <a:r>
              <a:rPr lang="en-US" altLang="en-US" b="1" dirty="0" smtClean="0"/>
              <a:t>r</a:t>
            </a:r>
            <a:r>
              <a:rPr lang="en-US" altLang="en-US" baseline="30000" dirty="0" smtClean="0"/>
              <a:t>(t)</a:t>
            </a:r>
            <a:r>
              <a:rPr lang="en-US" altLang="en-US" dirty="0" smtClean="0"/>
              <a:t>|</a:t>
            </a:r>
            <a:r>
              <a:rPr lang="en-US" altLang="en-US" baseline="-25000" dirty="0" smtClean="0"/>
              <a:t>1</a:t>
            </a:r>
            <a:r>
              <a:rPr lang="en-US" altLang="en-US" dirty="0" smtClean="0"/>
              <a:t> &lt; </a:t>
            </a:r>
            <a:r>
              <a:rPr lang="en-US" altLang="en-US" dirty="0" smtClean="0">
                <a:latin typeface="Symbol" pitchFamily="18" charset="2"/>
                <a:sym typeface="Symbol" pitchFamily="18" charset="2"/>
              </a:rPr>
              <a:t></a:t>
            </a:r>
          </a:p>
          <a:p>
            <a:pPr marL="766763" lvl="2" indent="0">
              <a:buFont typeface="Webdings" pitchFamily="18" charset="2"/>
              <a:buNone/>
            </a:pPr>
            <a:endParaRPr lang="en-US" altLang="en-US" baseline="30000" dirty="0" smtClean="0"/>
          </a:p>
          <a:p>
            <a:endParaRPr lang="en-AU" altLang="en-US" dirty="0" smtClean="0"/>
          </a:p>
        </p:txBody>
      </p:sp>
      <p:graphicFrame>
        <p:nvGraphicFramePr>
          <p:cNvPr id="22532" name="Object 3"/>
          <p:cNvGraphicFramePr>
            <a:graphicFrameLocks noChangeAspect="1"/>
          </p:cNvGraphicFramePr>
          <p:nvPr/>
        </p:nvGraphicFramePr>
        <p:xfrm>
          <a:off x="6310313" y="2295525"/>
          <a:ext cx="1943100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Equation" r:id="rId3" imgW="889000" imgH="469900" progId="Equation.3">
                  <p:embed/>
                </p:oleObj>
              </mc:Choice>
              <mc:Fallback>
                <p:oleObj name="Equation" r:id="rId3" imgW="8890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0313" y="2295525"/>
                        <a:ext cx="1943100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5684838" y="3286125"/>
            <a:ext cx="2835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en-US" altLang="en-US" baseline="-25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kumimoji="0" lang="en-US" alt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…. out-degree of node i</a:t>
            </a:r>
          </a:p>
        </p:txBody>
      </p:sp>
      <p:sp>
        <p:nvSpPr>
          <p:cNvPr id="22534" name="Rectangle 5"/>
          <p:cNvSpPr>
            <a:spLocks noChangeArrowheads="1"/>
          </p:cNvSpPr>
          <p:nvPr/>
        </p:nvSpPr>
        <p:spPr bwMode="auto">
          <a:xfrm>
            <a:off x="1314450" y="4733925"/>
            <a:ext cx="7010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lvl="2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|</a:t>
            </a:r>
            <a:r>
              <a:rPr kumimoji="0" lang="en-US" altLang="en-US" sz="20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kumimoji="0" lang="en-US" altLang="en-US" sz="2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|</a:t>
            </a:r>
            <a:r>
              <a:rPr kumimoji="0" lang="en-US" altLang="en-US" sz="2000" baseline="-25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en-US" altLang="en-US" sz="2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kumimoji="0" lang="en-US" altLang="en-US" sz="2000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</a:t>
            </a:r>
            <a:r>
              <a:rPr kumimoji="0" lang="en-US" altLang="en-US" sz="2000" baseline="-25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1≤i≤N</a:t>
            </a:r>
            <a:r>
              <a:rPr kumimoji="0" lang="en-US" altLang="en-US" sz="2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|x</a:t>
            </a:r>
            <a:r>
              <a:rPr kumimoji="0" lang="en-US" altLang="en-US" sz="2000" baseline="-25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kumimoji="0" lang="en-US" altLang="en-US" sz="2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| is the </a:t>
            </a:r>
            <a:r>
              <a:rPr kumimoji="0" lang="en-US" altLang="en-US" sz="20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kumimoji="0" lang="en-US" altLang="en-US" sz="2000" b="1" baseline="-5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en-US" altLang="en-US" sz="2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norm </a:t>
            </a:r>
          </a:p>
          <a:p>
            <a:pPr lvl="2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Can use any other vector norm, e.g., Euclidean</a:t>
            </a:r>
          </a:p>
        </p:txBody>
      </p:sp>
    </p:spTree>
    <p:extLst>
      <p:ext uri="{BB962C8B-B14F-4D97-AF65-F5344CB8AC3E}">
        <p14:creationId xmlns:p14="http://schemas.microsoft.com/office/powerpoint/2010/main" val="338687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PageRank: How to solve?</a:t>
            </a:r>
            <a:endParaRPr lang="en-AU" dirty="0"/>
          </a:p>
        </p:txBody>
      </p:sp>
      <p:grpSp>
        <p:nvGrpSpPr>
          <p:cNvPr id="23555" name="Group 20"/>
          <p:cNvGrpSpPr>
            <a:grpSpLocks/>
          </p:cNvGrpSpPr>
          <p:nvPr/>
        </p:nvGrpSpPr>
        <p:grpSpPr bwMode="auto">
          <a:xfrm>
            <a:off x="4532313" y="882650"/>
            <a:ext cx="1752600" cy="1371600"/>
            <a:chOff x="5715000" y="1828800"/>
            <a:chExt cx="1752600" cy="1371600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5805487" y="2254250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H="1">
              <a:off x="6057900" y="2193925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6037262" y="2801938"/>
              <a:ext cx="973138" cy="76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H="1" flipV="1">
              <a:off x="6138862" y="2981325"/>
              <a:ext cx="973138" cy="76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Curved Connector 8"/>
            <p:cNvCxnSpPr>
              <a:stCxn id="10" idx="6"/>
              <a:endCxn id="10" idx="0"/>
            </p:cNvCxnSpPr>
            <p:nvPr/>
          </p:nvCxnSpPr>
          <p:spPr>
            <a:xfrm flipH="1" flipV="1">
              <a:off x="6248400" y="1828800"/>
              <a:ext cx="228600" cy="228600"/>
            </a:xfrm>
            <a:prstGeom prst="curvedConnector4">
              <a:avLst>
                <a:gd name="adj1" fmla="val -100000"/>
                <a:gd name="adj2" fmla="val 200000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Oval 9"/>
            <p:cNvSpPr/>
            <p:nvPr/>
          </p:nvSpPr>
          <p:spPr>
            <a:xfrm>
              <a:off x="6019800" y="18288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5715000" y="26670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7010400" y="27432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280150" y="750888"/>
          <a:ext cx="2438400" cy="14795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/>
                <a:gridCol w="609600"/>
                <a:gridCol w="609600"/>
                <a:gridCol w="609600"/>
              </a:tblGrid>
              <a:tr h="366074">
                <a:tc>
                  <a:txBody>
                    <a:bodyPr/>
                    <a:lstStyle/>
                    <a:p>
                      <a:pPr algn="r"/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5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5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5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59" marB="457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581" name="Rectangle 13"/>
          <p:cNvSpPr>
            <a:spLocks noChangeArrowheads="1"/>
          </p:cNvSpPr>
          <p:nvPr/>
        </p:nvSpPr>
        <p:spPr bwMode="auto">
          <a:xfrm>
            <a:off x="6200775" y="2498725"/>
            <a:ext cx="2514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=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/2 +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/2</a:t>
            </a:r>
          </a:p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=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/2 +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=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/2</a:t>
            </a:r>
          </a:p>
        </p:txBody>
      </p:sp>
      <p:sp>
        <p:nvSpPr>
          <p:cNvPr id="21" name="Content Placeholder 20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/>
            <a:stretch>
              <a:fillRect l="-398" t="-621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AU">
                <a:noFill/>
              </a:rPr>
              <a:t> </a:t>
            </a:r>
          </a:p>
        </p:txBody>
      </p:sp>
      <p:sp>
        <p:nvSpPr>
          <p:cNvPr id="22" name="Double Bracket 21"/>
          <p:cNvSpPr/>
          <p:nvPr/>
        </p:nvSpPr>
        <p:spPr>
          <a:xfrm>
            <a:off x="1144588" y="4110038"/>
            <a:ext cx="457200" cy="1143000"/>
          </a:xfrm>
          <a:prstGeom prst="bracketPair">
            <a:avLst>
              <a:gd name="adj" fmla="val 16667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638425" y="5414963"/>
            <a:ext cx="2082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Iteration 0, 1, 2, …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552825" y="4005263"/>
            <a:ext cx="533400" cy="1319212"/>
          </a:xfrm>
          <a:prstGeom prst="rect">
            <a:avLst/>
          </a:prstGeom>
          <a:solidFill>
            <a:schemeClr val="accent5">
              <a:lumMod val="95000"/>
            </a:schemeClr>
          </a:solidFill>
          <a:ln w="38100"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391025" y="4005263"/>
            <a:ext cx="846138" cy="1319212"/>
          </a:xfrm>
          <a:prstGeom prst="rect">
            <a:avLst/>
          </a:prstGeom>
          <a:solidFill>
            <a:schemeClr val="accent5">
              <a:lumMod val="95000"/>
            </a:schemeClr>
          </a:solidFill>
          <a:ln w="38100"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326063" y="4005263"/>
            <a:ext cx="846137" cy="1319212"/>
          </a:xfrm>
          <a:prstGeom prst="rect">
            <a:avLst/>
          </a:prstGeom>
          <a:solidFill>
            <a:schemeClr val="accent5">
              <a:lumMod val="95000"/>
            </a:schemeClr>
          </a:solidFill>
          <a:ln w="38100"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372225" y="4005263"/>
            <a:ext cx="1608138" cy="1319212"/>
          </a:xfrm>
          <a:prstGeom prst="rect">
            <a:avLst/>
          </a:prstGeom>
          <a:solidFill>
            <a:schemeClr val="accent5">
              <a:lumMod val="95000"/>
            </a:schemeClr>
          </a:solidFill>
          <a:ln w="38100"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4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 animBg="1"/>
      <p:bldP spid="25" grpId="0" animBg="1"/>
      <p:bldP spid="26" grpId="0" animBg="1"/>
      <p:bldP spid="2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Why Power Iteration works?</a:t>
            </a:r>
            <a:endParaRPr lang="en-AU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/>
            <a:stretch>
              <a:fillRect l="-398" t="-621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AU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6126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AU" dirty="0" smtClean="0"/>
              <a:t>Random Walk Interpretation</a:t>
            </a:r>
            <a:endParaRPr lang="en-AU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3"/>
            <a:stretch>
              <a:fillRect l="-398" t="-621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AU">
                <a:noFill/>
              </a:rPr>
              <a:t> </a:t>
            </a:r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6356350" y="2524125"/>
          <a:ext cx="2000250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Equation" r:id="rId4" imgW="876300" imgH="431800" progId="Equation.3">
                  <p:embed/>
                </p:oleObj>
              </mc:Choice>
              <mc:Fallback>
                <p:oleObj name="Equation" r:id="rId4" imgW="8763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6350" y="2524125"/>
                        <a:ext cx="2000250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val 5"/>
          <p:cNvSpPr/>
          <p:nvPr/>
        </p:nvSpPr>
        <p:spPr>
          <a:xfrm>
            <a:off x="7007225" y="2219325"/>
            <a:ext cx="420688" cy="4175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j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724650" y="1285875"/>
            <a:ext cx="409575" cy="94456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7261225" y="1285875"/>
            <a:ext cx="166688" cy="94456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endCxn id="6" idx="7"/>
          </p:cNvCxnSpPr>
          <p:nvPr/>
        </p:nvCxnSpPr>
        <p:spPr>
          <a:xfrm flipH="1">
            <a:off x="7366000" y="1274763"/>
            <a:ext cx="781050" cy="10064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515100" y="1076325"/>
            <a:ext cx="419100" cy="41751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baseline="-250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1" name="Oval 10"/>
          <p:cNvSpPr/>
          <p:nvPr/>
        </p:nvSpPr>
        <p:spPr>
          <a:xfrm>
            <a:off x="7226300" y="1076325"/>
            <a:ext cx="419100" cy="41751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baseline="-25000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7937500" y="1076325"/>
            <a:ext cx="419100" cy="41751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baseline="-25000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1084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AU" dirty="0" smtClean="0"/>
              <a:t>The Stationary Distribution</a:t>
            </a:r>
            <a:endParaRPr lang="en-AU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3"/>
            <a:stretch>
              <a:fillRect l="-398" t="-621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AU">
                <a:noFill/>
              </a:rPr>
              <a:t> </a:t>
            </a:r>
          </a:p>
        </p:txBody>
      </p:sp>
      <p:graphicFrame>
        <p:nvGraphicFramePr>
          <p:cNvPr id="26628" name="Object 3"/>
          <p:cNvGraphicFramePr>
            <a:graphicFrameLocks noChangeAspect="1"/>
          </p:cNvGraphicFramePr>
          <p:nvPr/>
        </p:nvGraphicFramePr>
        <p:xfrm>
          <a:off x="3076575" y="5375275"/>
          <a:ext cx="2344738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Equation" r:id="rId4" imgW="1104900" imgH="203200" progId="Equation.3">
                  <p:embed/>
                </p:oleObj>
              </mc:Choice>
              <mc:Fallback>
                <p:oleObj name="Equation" r:id="rId4" imgW="11049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575" y="5375275"/>
                        <a:ext cx="2344738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4"/>
          <p:cNvSpPr/>
          <p:nvPr/>
        </p:nvSpPr>
        <p:spPr>
          <a:xfrm>
            <a:off x="4038600" y="4964113"/>
            <a:ext cx="419100" cy="41751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j</a:t>
            </a:r>
          </a:p>
        </p:txBody>
      </p:sp>
      <p:cxnSp>
        <p:nvCxnSpPr>
          <p:cNvPr id="6" name="Straight Arrow Connector 5"/>
          <p:cNvCxnSpPr>
            <a:endCxn id="5" idx="1"/>
          </p:cNvCxnSpPr>
          <p:nvPr/>
        </p:nvCxnSpPr>
        <p:spPr>
          <a:xfrm>
            <a:off x="3754438" y="4183063"/>
            <a:ext cx="346075" cy="84296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endCxn id="5" idx="0"/>
          </p:cNvCxnSpPr>
          <p:nvPr/>
        </p:nvCxnSpPr>
        <p:spPr>
          <a:xfrm flipH="1">
            <a:off x="4248150" y="4183063"/>
            <a:ext cx="209550" cy="7810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endCxn id="5" idx="7"/>
          </p:cNvCxnSpPr>
          <p:nvPr/>
        </p:nvCxnSpPr>
        <p:spPr>
          <a:xfrm flipH="1">
            <a:off x="4395788" y="4183063"/>
            <a:ext cx="728662" cy="84296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492500" y="4010025"/>
            <a:ext cx="419100" cy="41751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baseline="-250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0" name="Oval 9"/>
          <p:cNvSpPr/>
          <p:nvPr/>
        </p:nvSpPr>
        <p:spPr>
          <a:xfrm>
            <a:off x="4203700" y="4010025"/>
            <a:ext cx="419100" cy="41751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baseline="-25000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4914900" y="4010025"/>
            <a:ext cx="419100" cy="41751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baseline="-25000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445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Existence and Uniqueness</a:t>
            </a:r>
            <a:endParaRPr lang="en-AU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altLang="en-US" smtClean="0"/>
              <a:t>A central result from the theory of random walks (a.k.a. Markov processes):</a:t>
            </a:r>
          </a:p>
          <a:p>
            <a:endParaRPr lang="en-AU" altLang="en-US" smtClean="0"/>
          </a:p>
          <a:p>
            <a:endParaRPr lang="en-AU" altLang="en-US" smtClean="0"/>
          </a:p>
        </p:txBody>
      </p:sp>
      <p:sp>
        <p:nvSpPr>
          <p:cNvPr id="4" name="Rounded Rectangle 3"/>
          <p:cNvSpPr/>
          <p:nvPr/>
        </p:nvSpPr>
        <p:spPr>
          <a:xfrm>
            <a:off x="533400" y="2743200"/>
            <a:ext cx="8229600" cy="3048000"/>
          </a:xfrm>
          <a:prstGeom prst="roundRect">
            <a:avLst/>
          </a:prstGeom>
          <a:solidFill>
            <a:schemeClr val="tx2">
              <a:lumMod val="75000"/>
            </a:schemeClr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latin typeface="Calibri" pitchFamily="34" charset="0"/>
              </a:rPr>
              <a:t>For graphs that satisfy </a:t>
            </a:r>
            <a:r>
              <a:rPr lang="en-US" sz="3200" b="1" dirty="0">
                <a:latin typeface="Calibri" pitchFamily="34" charset="0"/>
              </a:rPr>
              <a:t>certain conditions</a:t>
            </a:r>
            <a:r>
              <a:rPr lang="en-US" sz="3200" dirty="0">
                <a:latin typeface="Calibri" pitchFamily="34" charset="0"/>
              </a:rPr>
              <a:t>, </a:t>
            </a:r>
            <a:br>
              <a:rPr lang="en-US" sz="3200" dirty="0">
                <a:latin typeface="Calibri" pitchFamily="34" charset="0"/>
              </a:rPr>
            </a:br>
            <a:r>
              <a:rPr lang="en-US" sz="3200" dirty="0">
                <a:latin typeface="Calibri" pitchFamily="34" charset="0"/>
              </a:rPr>
              <a:t>the </a:t>
            </a:r>
            <a:r>
              <a:rPr lang="en-US" sz="3200" b="1" dirty="0">
                <a:latin typeface="Calibri" pitchFamily="34" charset="0"/>
              </a:rPr>
              <a:t>stationary distribution is unique</a:t>
            </a:r>
            <a:r>
              <a:rPr lang="en-US" sz="3200" dirty="0">
                <a:latin typeface="Calibri" pitchFamily="34" charset="0"/>
              </a:rPr>
              <a:t> and eventually will be reached no matter what the initial probability distribution at time </a:t>
            </a:r>
            <a:r>
              <a:rPr lang="en-US" sz="3200" b="1" dirty="0">
                <a:latin typeface="Calibri" pitchFamily="34" charset="0"/>
              </a:rPr>
              <a:t>t = 0</a:t>
            </a:r>
          </a:p>
        </p:txBody>
      </p:sp>
    </p:spTree>
    <p:extLst>
      <p:ext uri="{BB962C8B-B14F-4D97-AF65-F5344CB8AC3E}">
        <p14:creationId xmlns:p14="http://schemas.microsoft.com/office/powerpoint/2010/main" val="241434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PageRank: </a:t>
            </a:r>
            <a:r>
              <a:rPr lang="en-US" altLang="zh-CN" dirty="0" smtClean="0"/>
              <a:t>Two </a:t>
            </a:r>
            <a:r>
              <a:rPr lang="en-US" dirty="0" smtClean="0"/>
              <a:t>Questions</a:t>
            </a:r>
            <a:endParaRPr lang="en-AU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AU" altLang="en-US" smtClean="0"/>
          </a:p>
          <a:p>
            <a:r>
              <a:rPr lang="en-AU" altLang="en-US" smtClean="0"/>
              <a:t>Does this converge?</a:t>
            </a:r>
          </a:p>
          <a:p>
            <a:endParaRPr lang="en-AU" altLang="en-US" smtClean="0"/>
          </a:p>
          <a:p>
            <a:r>
              <a:rPr lang="en-AU" altLang="en-US" smtClean="0"/>
              <a:t>Does it converge to what we want?</a:t>
            </a:r>
          </a:p>
          <a:p>
            <a:endParaRPr lang="en-AU" altLang="en-US" smtClean="0"/>
          </a:p>
          <a:p>
            <a:endParaRPr lang="en-AU" altLang="en-US" smtClean="0"/>
          </a:p>
        </p:txBody>
      </p:sp>
      <p:graphicFrame>
        <p:nvGraphicFramePr>
          <p:cNvPr id="28676" name="Object 3"/>
          <p:cNvGraphicFramePr>
            <a:graphicFrameLocks noChangeAspect="1"/>
          </p:cNvGraphicFramePr>
          <p:nvPr/>
        </p:nvGraphicFramePr>
        <p:xfrm>
          <a:off x="762000" y="1257300"/>
          <a:ext cx="33147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Equation" r:id="rId3" imgW="889000" imgH="469900" progId="Equation.3">
                  <p:embed/>
                </p:oleObj>
              </mc:Choice>
              <mc:Fallback>
                <p:oleObj name="Equation" r:id="rId3" imgW="8890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257300"/>
                        <a:ext cx="3314700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4"/>
          <p:cNvGraphicFramePr>
            <a:graphicFrameLocks noChangeAspect="1"/>
          </p:cNvGraphicFramePr>
          <p:nvPr/>
        </p:nvGraphicFramePr>
        <p:xfrm>
          <a:off x="6096000" y="1790700"/>
          <a:ext cx="2338388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7" name="Equation" r:id="rId5" imgW="457002" imgH="165028" progId="Equation.3">
                  <p:embed/>
                </p:oleObj>
              </mc:Choice>
              <mc:Fallback>
                <p:oleObj name="Equation" r:id="rId5" imgW="457002" imgH="16502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790700"/>
                        <a:ext cx="2338388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8" name="TextBox 5"/>
          <p:cNvSpPr txBox="1">
            <a:spLocks noChangeArrowheads="1"/>
          </p:cNvSpPr>
          <p:nvPr/>
        </p:nvSpPr>
        <p:spPr bwMode="auto">
          <a:xfrm>
            <a:off x="4286250" y="1943100"/>
            <a:ext cx="1581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or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equivalently</a:t>
            </a:r>
          </a:p>
        </p:txBody>
      </p:sp>
    </p:spTree>
    <p:extLst>
      <p:ext uri="{BB962C8B-B14F-4D97-AF65-F5344CB8AC3E}">
        <p14:creationId xmlns:p14="http://schemas.microsoft.com/office/powerpoint/2010/main" val="364380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Some Graph Problems</a:t>
            </a: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Finding shortest paths</a:t>
            </a:r>
          </a:p>
          <a:p>
            <a:pPr lvl="1"/>
            <a:r>
              <a:rPr lang="en-GB" dirty="0" smtClean="0"/>
              <a:t>Routing Internet traffic and UPS trucks</a:t>
            </a:r>
          </a:p>
          <a:p>
            <a:r>
              <a:rPr lang="en-GB" dirty="0" smtClean="0"/>
              <a:t>Finding minimum spanning trees</a:t>
            </a:r>
          </a:p>
          <a:p>
            <a:pPr lvl="1"/>
            <a:r>
              <a:rPr lang="en-GB" dirty="0" smtClean="0"/>
              <a:t>Telco laying down </a:t>
            </a:r>
            <a:r>
              <a:rPr lang="en-GB" dirty="0" err="1" smtClean="0"/>
              <a:t>fiber</a:t>
            </a:r>
            <a:endParaRPr lang="en-GB" dirty="0" smtClean="0"/>
          </a:p>
          <a:p>
            <a:r>
              <a:rPr lang="en-GB" dirty="0" smtClean="0"/>
              <a:t>Finding Max Flow</a:t>
            </a:r>
          </a:p>
          <a:p>
            <a:pPr lvl="1"/>
            <a:r>
              <a:rPr lang="en-GB" dirty="0" smtClean="0"/>
              <a:t>Airline scheduling</a:t>
            </a:r>
          </a:p>
          <a:p>
            <a:r>
              <a:rPr lang="en-GB" dirty="0" smtClean="0"/>
              <a:t>Identify “special” nodes and communities</a:t>
            </a:r>
          </a:p>
          <a:p>
            <a:pPr lvl="1"/>
            <a:r>
              <a:rPr lang="en-GB" dirty="0" smtClean="0"/>
              <a:t>Breaking up terrorist cells, spread of avian flu</a:t>
            </a:r>
          </a:p>
          <a:p>
            <a:r>
              <a:rPr lang="en-GB" dirty="0" smtClean="0"/>
              <a:t>Bipartite matching</a:t>
            </a:r>
          </a:p>
          <a:p>
            <a:pPr lvl="1"/>
            <a:r>
              <a:rPr lang="en-GB" dirty="0" smtClean="0"/>
              <a:t>Monster.com, Match.com</a:t>
            </a:r>
          </a:p>
          <a:p>
            <a:r>
              <a:rPr lang="en-GB" dirty="0" smtClean="0"/>
              <a:t>And of course... </a:t>
            </a:r>
            <a:r>
              <a:rPr lang="en-GB" dirty="0" smtClean="0">
                <a:solidFill>
                  <a:srgbClr val="FF0000"/>
                </a:solidFill>
              </a:rPr>
              <a:t>PageRank</a:t>
            </a:r>
          </a:p>
        </p:txBody>
      </p:sp>
    </p:spTree>
    <p:extLst>
      <p:ext uri="{BB962C8B-B14F-4D97-AF65-F5344CB8AC3E}">
        <p14:creationId xmlns:p14="http://schemas.microsoft.com/office/powerpoint/2010/main" val="16958915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Does this converge?</a:t>
            </a:r>
            <a:endParaRPr lang="en-AU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r>
              <a:rPr lang="en-US" altLang="en-US" smtClean="0"/>
              <a:t>Example:</a:t>
            </a:r>
          </a:p>
          <a:p>
            <a:pPr>
              <a:buFont typeface="Monotype Sorts" pitchFamily="-84" charset="2"/>
              <a:buNone/>
            </a:pPr>
            <a:r>
              <a:rPr lang="en-US" altLang="en-US" smtClean="0"/>
              <a:t>		</a:t>
            </a:r>
            <a:r>
              <a:rPr lang="en-US" alt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en-US" baseline="-2500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en-US" smtClean="0">
                <a:latin typeface="Times New Roman" pitchFamily="18" charset="0"/>
                <a:cs typeface="Times New Roman" pitchFamily="18" charset="0"/>
              </a:rPr>
              <a:t>		1	0	1	0	…</a:t>
            </a:r>
          </a:p>
          <a:p>
            <a:pPr>
              <a:buFont typeface="Monotype Sorts" pitchFamily="-84" charset="2"/>
              <a:buNone/>
            </a:pPr>
            <a:r>
              <a:rPr lang="en-US" altLang="en-US" smtClean="0">
                <a:latin typeface="Times New Roman" pitchFamily="18" charset="0"/>
                <a:cs typeface="Times New Roman" pitchFamily="18" charset="0"/>
              </a:rPr>
              <a:t>		r</a:t>
            </a:r>
            <a:r>
              <a:rPr lang="en-US" altLang="en-US" baseline="-2500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en-US" smtClean="0">
                <a:latin typeface="Times New Roman" pitchFamily="18" charset="0"/>
                <a:cs typeface="Times New Roman" pitchFamily="18" charset="0"/>
              </a:rPr>
              <a:t>		0	1	0	1	…</a:t>
            </a:r>
            <a:endParaRPr lang="en-US" altLang="en-US" smtClean="0"/>
          </a:p>
          <a:p>
            <a:endParaRPr lang="en-AU" altLang="en-US" smtClean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149475" y="2130425"/>
            <a:ext cx="157003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2301875" y="2359025"/>
            <a:ext cx="157003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714750" y="1935163"/>
            <a:ext cx="641350" cy="6397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7" name="Oval 6"/>
          <p:cNvSpPr/>
          <p:nvPr/>
        </p:nvSpPr>
        <p:spPr>
          <a:xfrm>
            <a:off x="1692275" y="1935163"/>
            <a:ext cx="639763" cy="6397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graphicFrame>
        <p:nvGraphicFramePr>
          <p:cNvPr id="29704" name="Object 7"/>
          <p:cNvGraphicFramePr>
            <a:graphicFrameLocks noChangeAspect="1"/>
          </p:cNvGraphicFramePr>
          <p:nvPr/>
        </p:nvGraphicFramePr>
        <p:xfrm>
          <a:off x="5156200" y="1560513"/>
          <a:ext cx="2628900" cy="1389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3" imgW="889000" imgH="469900" progId="Equation.3">
                  <p:embed/>
                </p:oleObj>
              </mc:Choice>
              <mc:Fallback>
                <p:oleObj name="Equation" r:id="rId3" imgW="8890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6200" y="1560513"/>
                        <a:ext cx="2628900" cy="1389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5" name="TextBox 8"/>
          <p:cNvSpPr txBox="1">
            <a:spLocks noChangeArrowheads="1"/>
          </p:cNvSpPr>
          <p:nvPr/>
        </p:nvSpPr>
        <p:spPr bwMode="auto">
          <a:xfrm>
            <a:off x="3124200" y="4800600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Iteration 0, 1, 2, …</a:t>
            </a:r>
          </a:p>
        </p:txBody>
      </p:sp>
    </p:spTree>
    <p:extLst>
      <p:ext uri="{BB962C8B-B14F-4D97-AF65-F5344CB8AC3E}">
        <p14:creationId xmlns:p14="http://schemas.microsoft.com/office/powerpoint/2010/main" val="327877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Does it converge to what we want?</a:t>
            </a:r>
            <a:endParaRPr lang="en-AU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r>
              <a:rPr lang="en-US" altLang="en-US" smtClean="0"/>
              <a:t>Example:</a:t>
            </a:r>
            <a:endParaRPr lang="en-US" altLang="en-US" b="1" smtClean="0">
              <a:solidFill>
                <a:srgbClr val="D60093"/>
              </a:solidFill>
            </a:endParaRPr>
          </a:p>
          <a:p>
            <a:pPr>
              <a:buFont typeface="Monotype Sorts" pitchFamily="-84" charset="2"/>
              <a:buNone/>
            </a:pPr>
            <a:r>
              <a:rPr lang="en-US" altLang="en-US" smtClean="0"/>
              <a:t>		</a:t>
            </a:r>
            <a:r>
              <a:rPr lang="en-US" alt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en-US" baseline="-2500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en-US" smtClean="0">
                <a:latin typeface="Times New Roman" pitchFamily="18" charset="0"/>
                <a:cs typeface="Times New Roman" pitchFamily="18" charset="0"/>
              </a:rPr>
              <a:t>		1	0	0	0	</a:t>
            </a:r>
          </a:p>
          <a:p>
            <a:pPr>
              <a:buFont typeface="Monotype Sorts" pitchFamily="-84" charset="2"/>
              <a:buNone/>
            </a:pPr>
            <a:r>
              <a:rPr lang="en-US" altLang="en-US" smtClean="0">
                <a:latin typeface="Times New Roman" pitchFamily="18" charset="0"/>
                <a:cs typeface="Times New Roman" pitchFamily="18" charset="0"/>
              </a:rPr>
              <a:t>		r</a:t>
            </a:r>
            <a:r>
              <a:rPr lang="en-US" altLang="en-US" baseline="-2500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en-US" smtClean="0">
                <a:latin typeface="Times New Roman" pitchFamily="18" charset="0"/>
                <a:cs typeface="Times New Roman" pitchFamily="18" charset="0"/>
              </a:rPr>
              <a:t>		0	1	0	0</a:t>
            </a:r>
            <a:endParaRPr lang="en-US" altLang="en-US" smtClean="0"/>
          </a:p>
          <a:p>
            <a:endParaRPr lang="en-AU" altLang="en-US" smtClean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312988" y="2238375"/>
            <a:ext cx="1570037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3878263" y="1881188"/>
            <a:ext cx="639762" cy="6397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6" name="Oval 5"/>
          <p:cNvSpPr/>
          <p:nvPr/>
        </p:nvSpPr>
        <p:spPr>
          <a:xfrm>
            <a:off x="1855788" y="1881188"/>
            <a:ext cx="639762" cy="6397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graphicFrame>
        <p:nvGraphicFramePr>
          <p:cNvPr id="30727" name="Object 6"/>
          <p:cNvGraphicFramePr>
            <a:graphicFrameLocks noChangeAspect="1"/>
          </p:cNvGraphicFramePr>
          <p:nvPr/>
        </p:nvGraphicFramePr>
        <p:xfrm>
          <a:off x="5318125" y="1506538"/>
          <a:ext cx="2628900" cy="1389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3" imgW="889000" imgH="469900" progId="Equation.3">
                  <p:embed/>
                </p:oleObj>
              </mc:Choice>
              <mc:Fallback>
                <p:oleObj name="Equation" r:id="rId3" imgW="8890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8125" y="1506538"/>
                        <a:ext cx="2628900" cy="1389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8" name="TextBox 7"/>
          <p:cNvSpPr txBox="1">
            <a:spLocks noChangeArrowheads="1"/>
          </p:cNvSpPr>
          <p:nvPr/>
        </p:nvSpPr>
        <p:spPr bwMode="auto">
          <a:xfrm>
            <a:off x="3124200" y="4800600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Iteration 0, 1, 2, …</a:t>
            </a:r>
          </a:p>
        </p:txBody>
      </p:sp>
    </p:spTree>
    <p:extLst>
      <p:ext uri="{BB962C8B-B14F-4D97-AF65-F5344CB8AC3E}">
        <p14:creationId xmlns:p14="http://schemas.microsoft.com/office/powerpoint/2010/main" val="157114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PageRank: Problems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8872" indent="0">
              <a:buFont typeface="Monotype Sorts" pitchFamily="-84" charset="2"/>
              <a:buNone/>
              <a:defRPr/>
            </a:pPr>
            <a:r>
              <a:rPr lang="en-US" b="1" u="sng" dirty="0" smtClean="0">
                <a:solidFill>
                  <a:srgbClr val="D60093"/>
                </a:solidFill>
              </a:rPr>
              <a:t>2 problems:</a:t>
            </a:r>
          </a:p>
          <a:p>
            <a:pPr>
              <a:defRPr/>
            </a:pPr>
            <a:r>
              <a:rPr lang="en-US" b="1" dirty="0" smtClean="0"/>
              <a:t>(1)</a:t>
            </a:r>
            <a:r>
              <a:rPr lang="en-US" dirty="0" smtClean="0"/>
              <a:t> Some pages are </a:t>
            </a:r>
            <a:r>
              <a:rPr lang="en-US" b="1" dirty="0" smtClean="0">
                <a:solidFill>
                  <a:srgbClr val="0000FF"/>
                </a:solidFill>
              </a:rPr>
              <a:t>dead ends</a:t>
            </a:r>
            <a:r>
              <a:rPr lang="en-US" dirty="0" smtClean="0"/>
              <a:t> (have no out-links)</a:t>
            </a:r>
          </a:p>
          <a:p>
            <a:pPr lvl="1">
              <a:defRPr/>
            </a:pPr>
            <a:r>
              <a:rPr lang="en-US" dirty="0" smtClean="0"/>
              <a:t>Random walk has “nowhere” to go to</a:t>
            </a:r>
          </a:p>
          <a:p>
            <a:pPr lvl="1">
              <a:defRPr/>
            </a:pPr>
            <a:r>
              <a:rPr lang="en-US" dirty="0" smtClean="0"/>
              <a:t>Such pages cause importance to “leak out”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b="1" dirty="0" smtClean="0"/>
              <a:t>(2)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8000"/>
                </a:solidFill>
              </a:rPr>
              <a:t>Spider traps: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smtClean="0"/>
              <a:t>(all out-links are within the group)</a:t>
            </a:r>
          </a:p>
          <a:p>
            <a:pPr lvl="1">
              <a:defRPr/>
            </a:pPr>
            <a:r>
              <a:rPr lang="en-US" dirty="0" smtClean="0"/>
              <a:t>Random walked gets “stuck” in a trap</a:t>
            </a:r>
          </a:p>
          <a:p>
            <a:pPr lvl="1">
              <a:defRPr/>
            </a:pPr>
            <a:r>
              <a:rPr lang="en-US" dirty="0" smtClean="0"/>
              <a:t>And eventually spider traps absorb all importance</a:t>
            </a:r>
          </a:p>
          <a:p>
            <a:pPr>
              <a:defRPr/>
            </a:pPr>
            <a:endParaRPr lang="en-AU" dirty="0"/>
          </a:p>
        </p:txBody>
      </p:sp>
      <p:cxnSp>
        <p:nvCxnSpPr>
          <p:cNvPr id="4" name="Straight Arrow Connector 3"/>
          <p:cNvCxnSpPr>
            <a:endCxn id="9" idx="1"/>
          </p:cNvCxnSpPr>
          <p:nvPr/>
        </p:nvCxnSpPr>
        <p:spPr>
          <a:xfrm flipH="1">
            <a:off x="6507163" y="2908300"/>
            <a:ext cx="155575" cy="3317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6661150" y="2965450"/>
            <a:ext cx="754063" cy="3317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stCxn id="11" idx="4"/>
            <a:endCxn id="12" idx="0"/>
          </p:cNvCxnSpPr>
          <p:nvPr/>
        </p:nvCxnSpPr>
        <p:spPr>
          <a:xfrm flipH="1">
            <a:off x="7480300" y="2998788"/>
            <a:ext cx="1588" cy="4953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12" idx="2"/>
            <a:endCxn id="9" idx="5"/>
          </p:cNvCxnSpPr>
          <p:nvPr/>
        </p:nvCxnSpPr>
        <p:spPr>
          <a:xfrm flipH="1" flipV="1">
            <a:off x="6635750" y="3368675"/>
            <a:ext cx="752475" cy="2174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1" idx="6"/>
            <a:endCxn id="13" idx="2"/>
          </p:cNvCxnSpPr>
          <p:nvPr/>
        </p:nvCxnSpPr>
        <p:spPr>
          <a:xfrm flipV="1">
            <a:off x="7573963" y="2736850"/>
            <a:ext cx="481012" cy="1714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6480175" y="3213100"/>
            <a:ext cx="182563" cy="18256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10" name="Oval 9"/>
          <p:cNvSpPr/>
          <p:nvPr/>
        </p:nvSpPr>
        <p:spPr>
          <a:xfrm>
            <a:off x="6570663" y="2711450"/>
            <a:ext cx="182562" cy="18256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11" name="Oval 10"/>
          <p:cNvSpPr/>
          <p:nvPr/>
        </p:nvSpPr>
        <p:spPr>
          <a:xfrm>
            <a:off x="7389813" y="2816225"/>
            <a:ext cx="184150" cy="18256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12" name="Oval 11"/>
          <p:cNvSpPr/>
          <p:nvPr/>
        </p:nvSpPr>
        <p:spPr>
          <a:xfrm>
            <a:off x="7388225" y="3494088"/>
            <a:ext cx="184150" cy="1825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13" name="Oval 12"/>
          <p:cNvSpPr/>
          <p:nvPr/>
        </p:nvSpPr>
        <p:spPr>
          <a:xfrm>
            <a:off x="8054975" y="2644775"/>
            <a:ext cx="182563" cy="182563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cxnSp>
        <p:nvCxnSpPr>
          <p:cNvPr id="14" name="Straight Arrow Connector 13"/>
          <p:cNvCxnSpPr>
            <a:stCxn id="12" idx="4"/>
            <a:endCxn id="15" idx="0"/>
          </p:cNvCxnSpPr>
          <p:nvPr/>
        </p:nvCxnSpPr>
        <p:spPr>
          <a:xfrm>
            <a:off x="7480300" y="3676650"/>
            <a:ext cx="209550" cy="4921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7597775" y="4168775"/>
            <a:ext cx="182563" cy="182563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cxnSp>
        <p:nvCxnSpPr>
          <p:cNvPr id="16" name="Straight Arrow Connector 15"/>
          <p:cNvCxnSpPr>
            <a:stCxn id="11" idx="1"/>
            <a:endCxn id="10" idx="7"/>
          </p:cNvCxnSpPr>
          <p:nvPr/>
        </p:nvCxnSpPr>
        <p:spPr>
          <a:xfrm flipH="1" flipV="1">
            <a:off x="6727825" y="2738438"/>
            <a:ext cx="688975" cy="1047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7299325" y="4579938"/>
            <a:ext cx="182563" cy="18415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cxnSp>
        <p:nvCxnSpPr>
          <p:cNvPr id="18" name="Straight Arrow Connector 17"/>
          <p:cNvCxnSpPr>
            <a:stCxn id="17" idx="6"/>
          </p:cNvCxnSpPr>
          <p:nvPr/>
        </p:nvCxnSpPr>
        <p:spPr>
          <a:xfrm>
            <a:off x="7481888" y="4672013"/>
            <a:ext cx="484187" cy="920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5" idx="3"/>
            <a:endCxn id="17" idx="7"/>
          </p:cNvCxnSpPr>
          <p:nvPr/>
        </p:nvCxnSpPr>
        <p:spPr>
          <a:xfrm flipH="1">
            <a:off x="7454900" y="4325938"/>
            <a:ext cx="169863" cy="2809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7932738" y="4702175"/>
            <a:ext cx="184150" cy="182563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cxnSp>
        <p:nvCxnSpPr>
          <p:cNvPr id="21" name="Straight Arrow Connector 20"/>
          <p:cNvCxnSpPr>
            <a:stCxn id="20" idx="0"/>
            <a:endCxn id="15" idx="5"/>
          </p:cNvCxnSpPr>
          <p:nvPr/>
        </p:nvCxnSpPr>
        <p:spPr>
          <a:xfrm flipH="1" flipV="1">
            <a:off x="7753350" y="4325938"/>
            <a:ext cx="271463" cy="37623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766" name="TextBox 21"/>
          <p:cNvSpPr txBox="1">
            <a:spLocks noChangeArrowheads="1"/>
          </p:cNvSpPr>
          <p:nvPr/>
        </p:nvSpPr>
        <p:spPr bwMode="auto">
          <a:xfrm>
            <a:off x="7339013" y="2357438"/>
            <a:ext cx="1185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Dead end</a:t>
            </a:r>
          </a:p>
        </p:txBody>
      </p:sp>
      <p:sp>
        <p:nvSpPr>
          <p:cNvPr id="31767" name="TextBox 22"/>
          <p:cNvSpPr txBox="1">
            <a:spLocks noChangeArrowheads="1"/>
          </p:cNvSpPr>
          <p:nvPr/>
        </p:nvSpPr>
        <p:spPr bwMode="auto">
          <a:xfrm rot="622290">
            <a:off x="7051675" y="4751388"/>
            <a:ext cx="13128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Spider trap</a:t>
            </a:r>
          </a:p>
        </p:txBody>
      </p:sp>
    </p:spTree>
    <p:extLst>
      <p:ext uri="{BB962C8B-B14F-4D97-AF65-F5344CB8AC3E}">
        <p14:creationId xmlns:p14="http://schemas.microsoft.com/office/powerpoint/2010/main" val="265715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Problem: Dead Ends</a:t>
            </a:r>
            <a:endParaRPr lang="en-AU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/>
            <a:stretch>
              <a:fillRect l="-398" t="-621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AU">
                <a:noFill/>
              </a:rPr>
              <a:t> </a:t>
            </a:r>
          </a:p>
        </p:txBody>
      </p:sp>
      <p:grpSp>
        <p:nvGrpSpPr>
          <p:cNvPr id="32772" name="Group 20"/>
          <p:cNvGrpSpPr>
            <a:grpSpLocks/>
          </p:cNvGrpSpPr>
          <p:nvPr/>
        </p:nvGrpSpPr>
        <p:grpSpPr bwMode="auto">
          <a:xfrm>
            <a:off x="4522788" y="1152525"/>
            <a:ext cx="1752600" cy="1371600"/>
            <a:chOff x="5715000" y="1828800"/>
            <a:chExt cx="1752600" cy="1371600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5805487" y="2254250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H="1">
              <a:off x="6057900" y="2193925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6037262" y="2895600"/>
              <a:ext cx="973138" cy="76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Curved Connector 7"/>
            <p:cNvCxnSpPr>
              <a:stCxn id="9" idx="6"/>
              <a:endCxn id="9" idx="0"/>
            </p:cNvCxnSpPr>
            <p:nvPr/>
          </p:nvCxnSpPr>
          <p:spPr>
            <a:xfrm flipH="1" flipV="1">
              <a:off x="6248400" y="1828800"/>
              <a:ext cx="228600" cy="228600"/>
            </a:xfrm>
            <a:prstGeom prst="curvedConnector4">
              <a:avLst>
                <a:gd name="adj1" fmla="val -100000"/>
                <a:gd name="adj2" fmla="val 200000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6019800" y="18288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5715000" y="26670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7010400" y="27432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</p:grp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270625" y="1022350"/>
          <a:ext cx="2438400" cy="14779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/>
                <a:gridCol w="609600"/>
                <a:gridCol w="609600"/>
                <a:gridCol w="609600"/>
              </a:tblGrid>
              <a:tr h="365726">
                <a:tc>
                  <a:txBody>
                    <a:bodyPr/>
                    <a:lstStyle/>
                    <a:p>
                      <a:pPr algn="r"/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46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46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46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798" name="Rectangle 12"/>
          <p:cNvSpPr>
            <a:spLocks noChangeArrowheads="1"/>
          </p:cNvSpPr>
          <p:nvPr/>
        </p:nvSpPr>
        <p:spPr bwMode="auto">
          <a:xfrm>
            <a:off x="6191250" y="2770188"/>
            <a:ext cx="2514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=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/2 +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/2</a:t>
            </a:r>
          </a:p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=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kumimoji="0" lang="en-US" altLang="en-US" sz="2000" b="1" baseline="-2500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=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/2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30475" y="5497513"/>
            <a:ext cx="20812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Iteration 0, 1, 2, …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704850" y="5924550"/>
            <a:ext cx="8001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Here the PageRank “leaks” out since the matrix is not stochastic.</a:t>
            </a:r>
          </a:p>
        </p:txBody>
      </p:sp>
    </p:spTree>
    <p:extLst>
      <p:ext uri="{BB962C8B-B14F-4D97-AF65-F5344CB8AC3E}">
        <p14:creationId xmlns:p14="http://schemas.microsoft.com/office/powerpoint/2010/main" val="229455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Solution: Teleport!</a:t>
            </a:r>
            <a:endParaRPr lang="en-AU" dirty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altLang="en-US" smtClean="0"/>
              <a:t>Teleports: Follow random teleport links with probability 1.0 from dead-ends</a:t>
            </a:r>
          </a:p>
          <a:p>
            <a:pPr lvl="1"/>
            <a:r>
              <a:rPr lang="en-AU" altLang="en-US" smtClean="0"/>
              <a:t>Adjust matrix accordingly</a:t>
            </a:r>
          </a:p>
          <a:p>
            <a:endParaRPr lang="en-AU" altLang="en-US" smtClean="0"/>
          </a:p>
          <a:p>
            <a:endParaRPr lang="en-AU" altLang="en-US" smtClean="0"/>
          </a:p>
        </p:txBody>
      </p:sp>
      <p:grpSp>
        <p:nvGrpSpPr>
          <p:cNvPr id="33796" name="Group 20"/>
          <p:cNvGrpSpPr>
            <a:grpSpLocks/>
          </p:cNvGrpSpPr>
          <p:nvPr/>
        </p:nvGrpSpPr>
        <p:grpSpPr bwMode="auto">
          <a:xfrm>
            <a:off x="1752600" y="2628900"/>
            <a:ext cx="1752600" cy="1371600"/>
            <a:chOff x="5715000" y="1828800"/>
            <a:chExt cx="1752600" cy="1371600"/>
          </a:xfrm>
        </p:grpSpPr>
        <p:cxnSp>
          <p:nvCxnSpPr>
            <p:cNvPr id="25" name="Straight Arrow Connector 24"/>
            <p:cNvCxnSpPr/>
            <p:nvPr/>
          </p:nvCxnSpPr>
          <p:spPr>
            <a:xfrm flipV="1">
              <a:off x="5805488" y="2254250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>
              <a:off x="6057900" y="2193925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6037263" y="2895600"/>
              <a:ext cx="973137" cy="76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Curved Connector 27"/>
            <p:cNvCxnSpPr>
              <a:stCxn id="29" idx="6"/>
              <a:endCxn id="29" idx="0"/>
            </p:cNvCxnSpPr>
            <p:nvPr/>
          </p:nvCxnSpPr>
          <p:spPr>
            <a:xfrm flipH="1" flipV="1">
              <a:off x="6248400" y="1828800"/>
              <a:ext cx="228600" cy="228600"/>
            </a:xfrm>
            <a:prstGeom prst="curvedConnector4">
              <a:avLst>
                <a:gd name="adj1" fmla="val -100000"/>
                <a:gd name="adj2" fmla="val 200000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Oval 28"/>
            <p:cNvSpPr/>
            <p:nvPr/>
          </p:nvSpPr>
          <p:spPr>
            <a:xfrm>
              <a:off x="6019800" y="18288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30" name="Oval 29"/>
            <p:cNvSpPr/>
            <p:nvPr/>
          </p:nvSpPr>
          <p:spPr>
            <a:xfrm>
              <a:off x="5715000" y="26670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31" name="Oval 30"/>
            <p:cNvSpPr/>
            <p:nvPr/>
          </p:nvSpPr>
          <p:spPr>
            <a:xfrm>
              <a:off x="7010400" y="27432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</p:grpSp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5029200" y="4122738"/>
          <a:ext cx="2438400" cy="14779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/>
                <a:gridCol w="609600"/>
                <a:gridCol w="609600"/>
                <a:gridCol w="609600"/>
              </a:tblGrid>
              <a:tr h="365726">
                <a:tc>
                  <a:txBody>
                    <a:bodyPr/>
                    <a:lstStyle/>
                    <a:p>
                      <a:pPr algn="r"/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45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⅓</a:t>
                      </a:r>
                      <a:endParaRPr lang="en-US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45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⅓</a:t>
                      </a:r>
                      <a:endParaRPr lang="en-US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45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⅓</a:t>
                      </a:r>
                      <a:endParaRPr lang="en-US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990600" y="4122738"/>
          <a:ext cx="2438400" cy="14779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/>
                <a:gridCol w="609600"/>
                <a:gridCol w="609600"/>
                <a:gridCol w="609600"/>
              </a:tblGrid>
              <a:tr h="365726">
                <a:tc>
                  <a:txBody>
                    <a:bodyPr/>
                    <a:lstStyle/>
                    <a:p>
                      <a:pPr algn="r"/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45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45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45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4" name="Right Arrow 33"/>
          <p:cNvSpPr/>
          <p:nvPr/>
        </p:nvSpPr>
        <p:spPr>
          <a:xfrm>
            <a:off x="3886200" y="2771775"/>
            <a:ext cx="1373188" cy="869950"/>
          </a:xfrm>
          <a:prstGeom prst="rightArrow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Freeform 34"/>
          <p:cNvSpPr/>
          <p:nvPr/>
        </p:nvSpPr>
        <p:spPr>
          <a:xfrm rot="1803983">
            <a:off x="6851650" y="3194050"/>
            <a:ext cx="312738" cy="360363"/>
          </a:xfrm>
          <a:custGeom>
            <a:avLst/>
            <a:gdLst>
              <a:gd name="connsiteX0" fmla="*/ 314036 w 314036"/>
              <a:gd name="connsiteY0" fmla="*/ 360219 h 360219"/>
              <a:gd name="connsiteX1" fmla="*/ 101600 w 314036"/>
              <a:gd name="connsiteY1" fmla="*/ 295564 h 360219"/>
              <a:gd name="connsiteX2" fmla="*/ 110836 w 314036"/>
              <a:gd name="connsiteY2" fmla="*/ 92364 h 360219"/>
              <a:gd name="connsiteX3" fmla="*/ 0 w 314036"/>
              <a:gd name="connsiteY3" fmla="*/ 0 h 36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4036" h="360219">
                <a:moveTo>
                  <a:pt x="314036" y="360219"/>
                </a:moveTo>
                <a:cubicBezTo>
                  <a:pt x="224751" y="350212"/>
                  <a:pt x="135467" y="340206"/>
                  <a:pt x="101600" y="295564"/>
                </a:cubicBezTo>
                <a:cubicBezTo>
                  <a:pt x="67733" y="250922"/>
                  <a:pt x="127769" y="141625"/>
                  <a:pt x="110836" y="92364"/>
                </a:cubicBezTo>
                <a:cubicBezTo>
                  <a:pt x="93903" y="43103"/>
                  <a:pt x="46951" y="21551"/>
                  <a:pt x="0" y="0"/>
                </a:cubicBezTo>
              </a:path>
            </a:pathLst>
          </a:custGeom>
          <a:noFill/>
          <a:ln w="38100">
            <a:solidFill>
              <a:srgbClr val="008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3849" name="Group 20"/>
          <p:cNvGrpSpPr>
            <a:grpSpLocks/>
          </p:cNvGrpSpPr>
          <p:nvPr/>
        </p:nvGrpSpPr>
        <p:grpSpPr bwMode="auto">
          <a:xfrm>
            <a:off x="5562600" y="2584450"/>
            <a:ext cx="1752600" cy="1371600"/>
            <a:chOff x="5715000" y="1828800"/>
            <a:chExt cx="1752600" cy="1371600"/>
          </a:xfrm>
        </p:grpSpPr>
        <p:cxnSp>
          <p:nvCxnSpPr>
            <p:cNvPr id="37" name="Straight Arrow Connector 36"/>
            <p:cNvCxnSpPr/>
            <p:nvPr/>
          </p:nvCxnSpPr>
          <p:spPr>
            <a:xfrm flipV="1">
              <a:off x="5805488" y="2254250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flipH="1">
              <a:off x="6057900" y="2193925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>
              <a:off x="6037263" y="2895600"/>
              <a:ext cx="973137" cy="76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Curved Connector 39"/>
            <p:cNvCxnSpPr>
              <a:stCxn id="41" idx="6"/>
              <a:endCxn id="41" idx="0"/>
            </p:cNvCxnSpPr>
            <p:nvPr/>
          </p:nvCxnSpPr>
          <p:spPr>
            <a:xfrm flipH="1" flipV="1">
              <a:off x="6248400" y="1828800"/>
              <a:ext cx="228600" cy="228600"/>
            </a:xfrm>
            <a:prstGeom prst="curvedConnector4">
              <a:avLst>
                <a:gd name="adj1" fmla="val -100000"/>
                <a:gd name="adj2" fmla="val 200000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Oval 40"/>
            <p:cNvSpPr/>
            <p:nvPr/>
          </p:nvSpPr>
          <p:spPr>
            <a:xfrm>
              <a:off x="6019800" y="18288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42" name="Oval 41"/>
            <p:cNvSpPr/>
            <p:nvPr/>
          </p:nvSpPr>
          <p:spPr>
            <a:xfrm>
              <a:off x="5715000" y="26670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43" name="Oval 42"/>
            <p:cNvSpPr/>
            <p:nvPr/>
          </p:nvSpPr>
          <p:spPr>
            <a:xfrm>
              <a:off x="7010400" y="27432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599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Problem: Spider Traps</a:t>
            </a:r>
            <a:endParaRPr lang="en-AU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/>
            <a:stretch>
              <a:fillRect l="-398" t="-621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AU">
                <a:noFill/>
              </a:rPr>
              <a:t> 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968625" y="5408613"/>
            <a:ext cx="20812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Iteration 0, 1, 2, …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79475" y="5978525"/>
            <a:ext cx="6115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All the PageRank score gets “trapped” in node m.</a:t>
            </a:r>
          </a:p>
        </p:txBody>
      </p:sp>
      <p:grpSp>
        <p:nvGrpSpPr>
          <p:cNvPr id="34822" name="Group 20"/>
          <p:cNvGrpSpPr>
            <a:grpSpLocks/>
          </p:cNvGrpSpPr>
          <p:nvPr/>
        </p:nvGrpSpPr>
        <p:grpSpPr bwMode="auto">
          <a:xfrm>
            <a:off x="4656138" y="1114425"/>
            <a:ext cx="1752600" cy="1371600"/>
            <a:chOff x="5715000" y="1828800"/>
            <a:chExt cx="1752600" cy="1371600"/>
          </a:xfrm>
        </p:grpSpPr>
        <p:cxnSp>
          <p:nvCxnSpPr>
            <p:cNvPr id="7" name="Straight Arrow Connector 6"/>
            <p:cNvCxnSpPr/>
            <p:nvPr/>
          </p:nvCxnSpPr>
          <p:spPr>
            <a:xfrm flipV="1">
              <a:off x="5805487" y="2254250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H="1">
              <a:off x="6057900" y="2193925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6037262" y="2895600"/>
              <a:ext cx="973138" cy="76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Curved Connector 9"/>
            <p:cNvCxnSpPr>
              <a:stCxn id="11" idx="6"/>
              <a:endCxn id="11" idx="0"/>
            </p:cNvCxnSpPr>
            <p:nvPr/>
          </p:nvCxnSpPr>
          <p:spPr>
            <a:xfrm flipH="1" flipV="1">
              <a:off x="6248400" y="1828800"/>
              <a:ext cx="228600" cy="228600"/>
            </a:xfrm>
            <a:prstGeom prst="curvedConnector4">
              <a:avLst>
                <a:gd name="adj1" fmla="val -100000"/>
                <a:gd name="adj2" fmla="val 200000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Oval 10"/>
            <p:cNvSpPr/>
            <p:nvPr/>
          </p:nvSpPr>
          <p:spPr>
            <a:xfrm>
              <a:off x="6019800" y="18288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5715000" y="26670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7010400" y="27432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</p:grp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6403975" y="984250"/>
          <a:ext cx="2438400" cy="14779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/>
                <a:gridCol w="609600"/>
                <a:gridCol w="609600"/>
                <a:gridCol w="609600"/>
              </a:tblGrid>
              <a:tr h="365726">
                <a:tc>
                  <a:txBody>
                    <a:bodyPr/>
                    <a:lstStyle/>
                    <a:p>
                      <a:pPr algn="r"/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46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46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46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½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4848" name="Rectangle 14"/>
          <p:cNvSpPr>
            <a:spLocks noChangeArrowheads="1"/>
          </p:cNvSpPr>
          <p:nvPr/>
        </p:nvSpPr>
        <p:spPr bwMode="auto">
          <a:xfrm>
            <a:off x="6324600" y="2732088"/>
            <a:ext cx="251460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=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/2 +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/2</a:t>
            </a:r>
          </a:p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=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kumimoji="0" lang="en-US" altLang="en-US" sz="2000" b="1" baseline="-2500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ct val="20000"/>
              </a:spcBef>
              <a:buClr>
                <a:srgbClr val="CC00CC"/>
              </a:buClr>
              <a:buSzTx/>
              <a:buFont typeface="Monotype Sorts" pitchFamily="-84" charset="2"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=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altLang="en-US" sz="2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/2 + r</a:t>
            </a:r>
            <a:r>
              <a:rPr kumimoji="0" lang="en-US" altLang="en-US" sz="2000" b="1" baseline="-25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</a:p>
        </p:txBody>
      </p:sp>
      <p:cxnSp>
        <p:nvCxnSpPr>
          <p:cNvPr id="16" name="Curved Connector 15"/>
          <p:cNvCxnSpPr/>
          <p:nvPr/>
        </p:nvCxnSpPr>
        <p:spPr>
          <a:xfrm flipH="1" flipV="1">
            <a:off x="6180138" y="2028825"/>
            <a:ext cx="228600" cy="228600"/>
          </a:xfrm>
          <a:prstGeom prst="curvedConnector4">
            <a:avLst>
              <a:gd name="adj1" fmla="val -100000"/>
              <a:gd name="adj2" fmla="val 200000"/>
            </a:avLst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850" name="TextBox 16"/>
          <p:cNvSpPr txBox="1">
            <a:spLocks noChangeArrowheads="1"/>
          </p:cNvSpPr>
          <p:nvPr/>
        </p:nvSpPr>
        <p:spPr bwMode="auto">
          <a:xfrm>
            <a:off x="4598988" y="2663825"/>
            <a:ext cx="19542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Arial" pitchFamily="34" charset="0"/>
                <a:cs typeface="Arial" pitchFamily="34" charset="0"/>
              </a:rPr>
              <a:t>m is a spider trap</a:t>
            </a:r>
          </a:p>
        </p:txBody>
      </p:sp>
    </p:spTree>
    <p:extLst>
      <p:ext uri="{BB962C8B-B14F-4D97-AF65-F5344CB8AC3E}">
        <p14:creationId xmlns:p14="http://schemas.microsoft.com/office/powerpoint/2010/main" val="348777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AU" dirty="0" smtClean="0"/>
              <a:t>Solution: Always Teleports!</a:t>
            </a:r>
            <a:endParaRPr lang="en-AU" dirty="0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The Google solution for spider traps:</a:t>
            </a:r>
            <a:r>
              <a:rPr lang="en-US" altLang="en-US" b="1" smtClean="0"/>
              <a:t> </a:t>
            </a:r>
            <a:r>
              <a:rPr lang="en-US" altLang="en-US" b="1" smtClean="0">
                <a:solidFill>
                  <a:srgbClr val="D60093"/>
                </a:solidFill>
              </a:rPr>
              <a:t>At each time step, the random surfer has two options</a:t>
            </a:r>
          </a:p>
          <a:p>
            <a:pPr lvl="1"/>
            <a:r>
              <a:rPr lang="en-US" altLang="en-US" smtClean="0"/>
              <a:t>With prob. </a:t>
            </a:r>
            <a:r>
              <a:rPr lang="en-US" altLang="en-US" b="1" i="1" smtClean="0">
                <a:latin typeface="Symbol" pitchFamily="18" charset="2"/>
                <a:sym typeface="Symbol" pitchFamily="18" charset="2"/>
              </a:rPr>
              <a:t></a:t>
            </a:r>
            <a:r>
              <a:rPr lang="en-US" altLang="en-US" smtClean="0"/>
              <a:t>, follow a link at random</a:t>
            </a:r>
          </a:p>
          <a:p>
            <a:pPr lvl="1"/>
            <a:r>
              <a:rPr lang="en-US" altLang="en-US" smtClean="0"/>
              <a:t>With prob. </a:t>
            </a:r>
            <a:r>
              <a:rPr lang="en-US" altLang="en-US" b="1" smtClean="0"/>
              <a:t>1-</a:t>
            </a:r>
            <a:r>
              <a:rPr lang="en-US" altLang="en-US" b="1" i="1" smtClean="0">
                <a:latin typeface="Symbol" pitchFamily="18" charset="2"/>
                <a:sym typeface="Symbol" pitchFamily="18" charset="2"/>
              </a:rPr>
              <a:t></a:t>
            </a:r>
            <a:r>
              <a:rPr lang="en-US" altLang="en-US" smtClean="0"/>
              <a:t>, jump to some random page</a:t>
            </a:r>
          </a:p>
          <a:p>
            <a:pPr lvl="1"/>
            <a:r>
              <a:rPr lang="en-US" altLang="en-US" smtClean="0"/>
              <a:t>Common values for </a:t>
            </a:r>
            <a:r>
              <a:rPr lang="en-US" altLang="en-US" b="1" i="1" smtClean="0">
                <a:latin typeface="Symbol" pitchFamily="18" charset="2"/>
                <a:sym typeface="Symbol" pitchFamily="18" charset="2"/>
              </a:rPr>
              <a:t></a:t>
            </a:r>
            <a:r>
              <a:rPr lang="en-US" altLang="en-US" smtClean="0"/>
              <a:t>  are in the range 0.8 to 0.9</a:t>
            </a:r>
          </a:p>
          <a:p>
            <a:r>
              <a:rPr lang="en-US" altLang="en-US" smtClean="0"/>
              <a:t>Surfer will teleport out of spider trap within a few time steps</a:t>
            </a:r>
          </a:p>
          <a:p>
            <a:endParaRPr lang="en-AU" altLang="en-US" smtClean="0"/>
          </a:p>
        </p:txBody>
      </p:sp>
      <p:grpSp>
        <p:nvGrpSpPr>
          <p:cNvPr id="35844" name="Group 20"/>
          <p:cNvGrpSpPr>
            <a:grpSpLocks/>
          </p:cNvGrpSpPr>
          <p:nvPr/>
        </p:nvGrpSpPr>
        <p:grpSpPr bwMode="auto">
          <a:xfrm>
            <a:off x="2009775" y="3810000"/>
            <a:ext cx="1752600" cy="1371600"/>
            <a:chOff x="5715000" y="1828800"/>
            <a:chExt cx="1752600" cy="1371600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5805488" y="2254250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H="1">
              <a:off x="6057900" y="2193925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6037263" y="2895600"/>
              <a:ext cx="973137" cy="76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Curved Connector 7"/>
            <p:cNvCxnSpPr>
              <a:stCxn id="9" idx="6"/>
              <a:endCxn id="9" idx="0"/>
            </p:cNvCxnSpPr>
            <p:nvPr/>
          </p:nvCxnSpPr>
          <p:spPr>
            <a:xfrm flipH="1" flipV="1">
              <a:off x="6248400" y="1828800"/>
              <a:ext cx="228600" cy="228600"/>
            </a:xfrm>
            <a:prstGeom prst="curvedConnector4">
              <a:avLst>
                <a:gd name="adj1" fmla="val -100000"/>
                <a:gd name="adj2" fmla="val 200000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6019800" y="18288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5715000" y="26670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7010400" y="27432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</p:grpSp>
      <p:cxnSp>
        <p:nvCxnSpPr>
          <p:cNvPr id="12" name="Curved Connector 11"/>
          <p:cNvCxnSpPr/>
          <p:nvPr/>
        </p:nvCxnSpPr>
        <p:spPr>
          <a:xfrm flipH="1" flipV="1">
            <a:off x="3533775" y="4724400"/>
            <a:ext cx="228600" cy="228600"/>
          </a:xfrm>
          <a:prstGeom prst="curvedConnector4">
            <a:avLst>
              <a:gd name="adj1" fmla="val -100000"/>
              <a:gd name="adj2" fmla="val 200000"/>
            </a:avLst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urved Connector 12"/>
          <p:cNvCxnSpPr/>
          <p:nvPr/>
        </p:nvCxnSpPr>
        <p:spPr>
          <a:xfrm flipH="1" flipV="1">
            <a:off x="6891338" y="4724400"/>
            <a:ext cx="228600" cy="228600"/>
          </a:xfrm>
          <a:prstGeom prst="curvedConnector4">
            <a:avLst>
              <a:gd name="adj1" fmla="val -100000"/>
              <a:gd name="adj2" fmla="val 200000"/>
            </a:avLst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ight Arrow 13"/>
          <p:cNvSpPr/>
          <p:nvPr/>
        </p:nvSpPr>
        <p:spPr>
          <a:xfrm>
            <a:off x="4308475" y="4267200"/>
            <a:ext cx="762000" cy="609600"/>
          </a:xfrm>
          <a:prstGeom prst="rightArrow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Freeform 14"/>
          <p:cNvSpPr/>
          <p:nvPr/>
        </p:nvSpPr>
        <p:spPr>
          <a:xfrm rot="1803983">
            <a:off x="6600825" y="4422775"/>
            <a:ext cx="314325" cy="360363"/>
          </a:xfrm>
          <a:custGeom>
            <a:avLst/>
            <a:gdLst>
              <a:gd name="connsiteX0" fmla="*/ 314036 w 314036"/>
              <a:gd name="connsiteY0" fmla="*/ 360219 h 360219"/>
              <a:gd name="connsiteX1" fmla="*/ 101600 w 314036"/>
              <a:gd name="connsiteY1" fmla="*/ 295564 h 360219"/>
              <a:gd name="connsiteX2" fmla="*/ 110836 w 314036"/>
              <a:gd name="connsiteY2" fmla="*/ 92364 h 360219"/>
              <a:gd name="connsiteX3" fmla="*/ 0 w 314036"/>
              <a:gd name="connsiteY3" fmla="*/ 0 h 36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4036" h="360219">
                <a:moveTo>
                  <a:pt x="314036" y="360219"/>
                </a:moveTo>
                <a:cubicBezTo>
                  <a:pt x="224751" y="350212"/>
                  <a:pt x="135467" y="340206"/>
                  <a:pt x="101600" y="295564"/>
                </a:cubicBezTo>
                <a:cubicBezTo>
                  <a:pt x="67733" y="250922"/>
                  <a:pt x="127769" y="141625"/>
                  <a:pt x="110836" y="92364"/>
                </a:cubicBezTo>
                <a:cubicBezTo>
                  <a:pt x="93903" y="43103"/>
                  <a:pt x="46951" y="21551"/>
                  <a:pt x="0" y="0"/>
                </a:cubicBezTo>
              </a:path>
            </a:pathLst>
          </a:custGeom>
          <a:noFill/>
          <a:ln w="38100">
            <a:solidFill>
              <a:srgbClr val="008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5976938" y="4176713"/>
            <a:ext cx="288925" cy="307975"/>
          </a:xfrm>
          <a:custGeom>
            <a:avLst/>
            <a:gdLst>
              <a:gd name="connsiteX0" fmla="*/ 0 w 221672"/>
              <a:gd name="connsiteY0" fmla="*/ 2756 h 224429"/>
              <a:gd name="connsiteX1" fmla="*/ 138545 w 221672"/>
              <a:gd name="connsiteY1" fmla="*/ 21229 h 224429"/>
              <a:gd name="connsiteX2" fmla="*/ 120072 w 221672"/>
              <a:gd name="connsiteY2" fmla="*/ 159774 h 224429"/>
              <a:gd name="connsiteX3" fmla="*/ 221672 w 221672"/>
              <a:gd name="connsiteY3" fmla="*/ 224429 h 22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672" h="224429">
                <a:moveTo>
                  <a:pt x="0" y="2756"/>
                </a:moveTo>
                <a:cubicBezTo>
                  <a:pt x="59266" y="-1093"/>
                  <a:pt x="118533" y="-4941"/>
                  <a:pt x="138545" y="21229"/>
                </a:cubicBezTo>
                <a:cubicBezTo>
                  <a:pt x="158557" y="47399"/>
                  <a:pt x="106218" y="125907"/>
                  <a:pt x="120072" y="159774"/>
                </a:cubicBezTo>
                <a:cubicBezTo>
                  <a:pt x="133926" y="193641"/>
                  <a:pt x="177799" y="209035"/>
                  <a:pt x="221672" y="224429"/>
                </a:cubicBezTo>
              </a:path>
            </a:pathLst>
          </a:custGeom>
          <a:noFill/>
          <a:ln w="38100">
            <a:solidFill>
              <a:srgbClr val="008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Freeform 16"/>
          <p:cNvSpPr/>
          <p:nvPr/>
        </p:nvSpPr>
        <p:spPr>
          <a:xfrm rot="15957252">
            <a:off x="5757069" y="4666457"/>
            <a:ext cx="288925" cy="306387"/>
          </a:xfrm>
          <a:custGeom>
            <a:avLst/>
            <a:gdLst>
              <a:gd name="connsiteX0" fmla="*/ 0 w 221672"/>
              <a:gd name="connsiteY0" fmla="*/ 2756 h 224429"/>
              <a:gd name="connsiteX1" fmla="*/ 138545 w 221672"/>
              <a:gd name="connsiteY1" fmla="*/ 21229 h 224429"/>
              <a:gd name="connsiteX2" fmla="*/ 120072 w 221672"/>
              <a:gd name="connsiteY2" fmla="*/ 159774 h 224429"/>
              <a:gd name="connsiteX3" fmla="*/ 221672 w 221672"/>
              <a:gd name="connsiteY3" fmla="*/ 224429 h 22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672" h="224429">
                <a:moveTo>
                  <a:pt x="0" y="2756"/>
                </a:moveTo>
                <a:cubicBezTo>
                  <a:pt x="59266" y="-1093"/>
                  <a:pt x="118533" y="-4941"/>
                  <a:pt x="138545" y="21229"/>
                </a:cubicBezTo>
                <a:cubicBezTo>
                  <a:pt x="158557" y="47399"/>
                  <a:pt x="106218" y="125907"/>
                  <a:pt x="120072" y="159774"/>
                </a:cubicBezTo>
                <a:cubicBezTo>
                  <a:pt x="133926" y="193641"/>
                  <a:pt x="177799" y="209035"/>
                  <a:pt x="221672" y="224429"/>
                </a:cubicBezTo>
              </a:path>
            </a:pathLst>
          </a:custGeom>
          <a:noFill/>
          <a:ln w="38100">
            <a:solidFill>
              <a:srgbClr val="008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8" name="Group 20"/>
          <p:cNvGrpSpPr>
            <a:grpSpLocks/>
          </p:cNvGrpSpPr>
          <p:nvPr/>
        </p:nvGrpSpPr>
        <p:grpSpPr bwMode="auto">
          <a:xfrm>
            <a:off x="5367338" y="3810000"/>
            <a:ext cx="1752600" cy="1371600"/>
            <a:chOff x="5715000" y="1828800"/>
            <a:chExt cx="1752600" cy="1371600"/>
          </a:xfrm>
        </p:grpSpPr>
        <p:cxnSp>
          <p:nvCxnSpPr>
            <p:cNvPr id="19" name="Straight Arrow Connector 18"/>
            <p:cNvCxnSpPr/>
            <p:nvPr/>
          </p:nvCxnSpPr>
          <p:spPr>
            <a:xfrm flipV="1">
              <a:off x="5805487" y="2254250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>
              <a:off x="6057900" y="2193925"/>
              <a:ext cx="304800" cy="5159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6037262" y="2895600"/>
              <a:ext cx="973138" cy="76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urved Connector 21"/>
            <p:cNvCxnSpPr>
              <a:stCxn id="23" idx="6"/>
              <a:endCxn id="23" idx="0"/>
            </p:cNvCxnSpPr>
            <p:nvPr/>
          </p:nvCxnSpPr>
          <p:spPr>
            <a:xfrm flipH="1" flipV="1">
              <a:off x="6248400" y="1828800"/>
              <a:ext cx="228600" cy="228600"/>
            </a:xfrm>
            <a:prstGeom prst="curvedConnector4">
              <a:avLst>
                <a:gd name="adj1" fmla="val -100000"/>
                <a:gd name="adj2" fmla="val 200000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6019800" y="18288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5715000" y="26670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25" name="Oval 24"/>
            <p:cNvSpPr/>
            <p:nvPr/>
          </p:nvSpPr>
          <p:spPr>
            <a:xfrm>
              <a:off x="7010400" y="27432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821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Why Teleports Solve the Problem?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8872" indent="0">
              <a:buFont typeface="Monotype Sorts" pitchFamily="-84" charset="2"/>
              <a:buNone/>
              <a:defRPr/>
            </a:pPr>
            <a:r>
              <a:rPr lang="en-US" b="1" dirty="0" smtClean="0">
                <a:solidFill>
                  <a:srgbClr val="0000FF"/>
                </a:solidFill>
              </a:rPr>
              <a:t>Why are dead-ends and spider traps a problem </a:t>
            </a:r>
            <a:br>
              <a:rPr lang="en-US" b="1" dirty="0" smtClean="0">
                <a:solidFill>
                  <a:srgbClr val="0000FF"/>
                </a:solidFill>
              </a:rPr>
            </a:br>
            <a:r>
              <a:rPr lang="en-US" b="1" dirty="0" smtClean="0"/>
              <a:t>and </a:t>
            </a:r>
            <a:r>
              <a:rPr lang="en-US" b="1" dirty="0" smtClean="0">
                <a:solidFill>
                  <a:srgbClr val="FF0066"/>
                </a:solidFill>
              </a:rPr>
              <a:t>why do teleports solve the problem?</a:t>
            </a:r>
          </a:p>
          <a:p>
            <a:pPr>
              <a:defRPr/>
            </a:pPr>
            <a:r>
              <a:rPr lang="en-US" b="1" dirty="0" smtClean="0">
                <a:solidFill>
                  <a:srgbClr val="0000FF"/>
                </a:solidFill>
              </a:rPr>
              <a:t>Spider-traps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smtClean="0"/>
              <a:t>are not a problem, but with traps PageRank scores are </a:t>
            </a:r>
            <a:r>
              <a:rPr lang="en-US" b="1" dirty="0" smtClean="0"/>
              <a:t>not</a:t>
            </a:r>
            <a:r>
              <a:rPr lang="en-US" dirty="0" smtClean="0"/>
              <a:t> what we want</a:t>
            </a:r>
          </a:p>
          <a:p>
            <a:pPr lvl="1">
              <a:defRPr/>
            </a:pPr>
            <a:r>
              <a:rPr lang="en-US" b="1" dirty="0" smtClean="0">
                <a:solidFill>
                  <a:srgbClr val="FF0066"/>
                </a:solidFill>
              </a:rPr>
              <a:t>Solution:</a:t>
            </a:r>
            <a:r>
              <a:rPr lang="en-US" dirty="0" smtClean="0"/>
              <a:t> Never get stuck in a spider trap by teleporting out of it in a finite number of steps</a:t>
            </a:r>
            <a:endParaRPr lang="en-US" b="1" dirty="0" smtClean="0"/>
          </a:p>
          <a:p>
            <a:pPr>
              <a:defRPr/>
            </a:pPr>
            <a:r>
              <a:rPr lang="en-US" b="1" dirty="0" smtClean="0">
                <a:solidFill>
                  <a:srgbClr val="0000FF"/>
                </a:solidFill>
              </a:rPr>
              <a:t>Dead-ends</a:t>
            </a:r>
            <a:r>
              <a:rPr lang="en-US" dirty="0" smtClean="0"/>
              <a:t> are a problem</a:t>
            </a:r>
          </a:p>
          <a:p>
            <a:pPr lvl="1">
              <a:defRPr/>
            </a:pPr>
            <a:r>
              <a:rPr lang="en-US" dirty="0" smtClean="0"/>
              <a:t>The matrix is not column stochastic so our initial assumptions are not met</a:t>
            </a:r>
          </a:p>
          <a:p>
            <a:pPr lvl="1">
              <a:defRPr/>
            </a:pPr>
            <a:r>
              <a:rPr lang="en-US" b="1" dirty="0" smtClean="0">
                <a:solidFill>
                  <a:srgbClr val="FF0066"/>
                </a:solidFill>
              </a:rPr>
              <a:t>Solution:</a:t>
            </a:r>
            <a:r>
              <a:rPr lang="en-US" dirty="0" smtClean="0"/>
              <a:t> Make matrix column stochastic by always teleporting when there is nowhere else to go</a:t>
            </a:r>
          </a:p>
          <a:p>
            <a:pPr>
              <a:defRPr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2382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Google’s Solution: Random Teleports</a:t>
            </a:r>
            <a:endParaRPr lang="en-AU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/>
            <a:stretch>
              <a:fillRect l="-398" t="-621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AU">
                <a:noFill/>
              </a:rPr>
              <a:t> </a:t>
            </a:r>
          </a:p>
        </p:txBody>
      </p:sp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7305675" y="3619500"/>
            <a:ext cx="17351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solidFill>
                  <a:srgbClr val="008000"/>
                </a:solidFill>
              </a:rPr>
              <a:t>d</a:t>
            </a:r>
            <a:r>
              <a:rPr kumimoji="0" lang="en-US" altLang="en-US" baseline="-25000">
                <a:solidFill>
                  <a:srgbClr val="008000"/>
                </a:solidFill>
              </a:rPr>
              <a:t>i</a:t>
            </a:r>
            <a:r>
              <a:rPr kumimoji="0" lang="en-US" altLang="en-US">
                <a:solidFill>
                  <a:srgbClr val="008000"/>
                </a:solidFill>
              </a:rPr>
              <a:t> … out-degree </a:t>
            </a:r>
            <a:br>
              <a:rPr kumimoji="0" lang="en-US" altLang="en-US">
                <a:solidFill>
                  <a:srgbClr val="008000"/>
                </a:solidFill>
              </a:rPr>
            </a:br>
            <a:r>
              <a:rPr kumimoji="0" lang="en-US" altLang="en-US">
                <a:solidFill>
                  <a:srgbClr val="008000"/>
                </a:solidFill>
              </a:rPr>
              <a:t>of node i</a:t>
            </a:r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391179" y="5132150"/>
            <a:ext cx="6781800" cy="830997"/>
          </a:xfrm>
          <a:prstGeom prst="rect">
            <a:avLst/>
          </a:prstGeom>
          <a:blipFill rotWithShape="1">
            <a:blip r:embed="rId3"/>
            <a:stretch>
              <a:fillRect t="-2206" r="-539" b="-8824"/>
            </a:stretch>
          </a:blipFill>
        </p:spPr>
        <p:txBody>
          <a:bodyPr/>
          <a:lstStyle/>
          <a:p>
            <a:pPr>
              <a:defRPr/>
            </a:pPr>
            <a:r>
              <a:rPr lang="en-AU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2323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The Google Matrix</a:t>
            </a:r>
            <a:endParaRPr lang="en-AU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/>
            <a:stretch>
              <a:fillRect l="-398" t="-621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AU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8248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</a:t>
            </a:r>
            <a:r>
              <a:rPr lang="en-US" dirty="0" smtClean="0"/>
              <a:t>Analytics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General Graph </a:t>
            </a:r>
          </a:p>
          <a:p>
            <a:pPr lvl="1"/>
            <a:r>
              <a:rPr lang="en-AU" dirty="0"/>
              <a:t>Count the number of nodes whose degree is equal to 5</a:t>
            </a:r>
          </a:p>
          <a:p>
            <a:pPr lvl="1"/>
            <a:r>
              <a:rPr lang="en-AU" dirty="0"/>
              <a:t>Find the diameter of the graphs</a:t>
            </a:r>
          </a:p>
          <a:p>
            <a:r>
              <a:rPr lang="en-AU" dirty="0"/>
              <a:t>Web Graph</a:t>
            </a:r>
          </a:p>
          <a:p>
            <a:pPr lvl="1"/>
            <a:r>
              <a:rPr lang="en-AU" dirty="0"/>
              <a:t>Rank each webpage in the </a:t>
            </a:r>
            <a:r>
              <a:rPr lang="en-AU" dirty="0" smtClean="0"/>
              <a:t>web graph </a:t>
            </a:r>
            <a:r>
              <a:rPr lang="en-AU" dirty="0"/>
              <a:t>or each user in the twitter graph using PageRank, or other centrality measure</a:t>
            </a:r>
          </a:p>
          <a:p>
            <a:r>
              <a:rPr lang="en-AU" dirty="0"/>
              <a:t>Transportation Network</a:t>
            </a:r>
          </a:p>
          <a:p>
            <a:pPr lvl="1"/>
            <a:r>
              <a:rPr lang="en-AU" dirty="0" smtClean="0"/>
              <a:t>Return </a:t>
            </a:r>
            <a:r>
              <a:rPr lang="en-AU" dirty="0"/>
              <a:t>the shortest or cheapest flight/road from one city to another</a:t>
            </a:r>
          </a:p>
          <a:p>
            <a:r>
              <a:rPr lang="en-AU" dirty="0"/>
              <a:t>Social Network</a:t>
            </a:r>
          </a:p>
          <a:p>
            <a:pPr lvl="1"/>
            <a:r>
              <a:rPr lang="en-AU" dirty="0" smtClean="0"/>
              <a:t>Detect a group of users who have similar interests</a:t>
            </a:r>
            <a:endParaRPr lang="en-AU" dirty="0"/>
          </a:p>
          <a:p>
            <a:r>
              <a:rPr lang="en-AU" dirty="0"/>
              <a:t>Financial Network</a:t>
            </a:r>
          </a:p>
          <a:p>
            <a:pPr lvl="1"/>
            <a:r>
              <a:rPr lang="en-AU" dirty="0"/>
              <a:t>Find the path connecting two suspicious transactions;</a:t>
            </a:r>
          </a:p>
          <a:p>
            <a:r>
              <a:rPr lang="en-US" dirty="0" smtClean="0"/>
              <a:t>… …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130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AU" dirty="0" smtClean="0"/>
              <a:t>Random Teleports </a:t>
            </a:r>
            <a:r>
              <a:rPr lang="en-AU" dirty="0"/>
              <a:t>(</a:t>
            </a:r>
            <a:r>
              <a:rPr lang="en-US" dirty="0">
                <a:sym typeface="Symbol" pitchFamily="18" charset="2"/>
              </a:rPr>
              <a:t></a:t>
            </a:r>
            <a:r>
              <a:rPr lang="en-AU" dirty="0"/>
              <a:t> </a:t>
            </a:r>
            <a:r>
              <a:rPr lang="en-AU" dirty="0" smtClean="0"/>
              <a:t>= 0.8)</a:t>
            </a:r>
            <a:endParaRPr lang="en-AU" dirty="0"/>
          </a:p>
        </p:txBody>
      </p:sp>
      <p:sp>
        <p:nvSpPr>
          <p:cNvPr id="39939" name="Text Box 29"/>
          <p:cNvSpPr txBox="1">
            <a:spLocks noChangeArrowheads="1"/>
          </p:cNvSpPr>
          <p:nvPr/>
        </p:nvSpPr>
        <p:spPr bwMode="auto">
          <a:xfrm>
            <a:off x="990600" y="5089525"/>
            <a:ext cx="7969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a    =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m</a:t>
            </a:r>
          </a:p>
        </p:txBody>
      </p:sp>
      <p:sp>
        <p:nvSpPr>
          <p:cNvPr id="39940" name="Text Box 30"/>
          <p:cNvSpPr txBox="1">
            <a:spLocks noChangeArrowheads="1"/>
          </p:cNvSpPr>
          <p:nvPr/>
        </p:nvSpPr>
        <p:spPr bwMode="auto">
          <a:xfrm>
            <a:off x="2378075" y="5124450"/>
            <a:ext cx="5778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1/3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1/3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1/3</a:t>
            </a: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3140075" y="5124450"/>
            <a:ext cx="723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0.33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0.20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0.46</a:t>
            </a:r>
          </a:p>
        </p:txBody>
      </p:sp>
      <p:sp>
        <p:nvSpPr>
          <p:cNvPr id="7" name="Text Box 32"/>
          <p:cNvSpPr txBox="1">
            <a:spLocks noChangeArrowheads="1"/>
          </p:cNvSpPr>
          <p:nvPr/>
        </p:nvSpPr>
        <p:spPr bwMode="auto">
          <a:xfrm>
            <a:off x="3978275" y="5124450"/>
            <a:ext cx="723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0.24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0.20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0.52</a:t>
            </a:r>
          </a:p>
        </p:txBody>
      </p:sp>
      <p:sp>
        <p:nvSpPr>
          <p:cNvPr id="8" name="Text Box 33"/>
          <p:cNvSpPr txBox="1">
            <a:spLocks noChangeArrowheads="1"/>
          </p:cNvSpPr>
          <p:nvPr/>
        </p:nvSpPr>
        <p:spPr bwMode="auto">
          <a:xfrm>
            <a:off x="4892675" y="5124450"/>
            <a:ext cx="723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0.26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0.18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0.56</a:t>
            </a: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6797675" y="5124450"/>
            <a:ext cx="8858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  7/33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  5/33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21/33</a:t>
            </a:r>
          </a:p>
        </p:txBody>
      </p:sp>
      <p:sp>
        <p:nvSpPr>
          <p:cNvPr id="10" name="Text Box 35"/>
          <p:cNvSpPr txBox="1">
            <a:spLocks noChangeArrowheads="1"/>
          </p:cNvSpPr>
          <p:nvPr/>
        </p:nvSpPr>
        <p:spPr bwMode="auto">
          <a:xfrm>
            <a:off x="5867400" y="5470525"/>
            <a:ext cx="565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. . .</a:t>
            </a:r>
          </a:p>
        </p:txBody>
      </p:sp>
      <p:cxnSp>
        <p:nvCxnSpPr>
          <p:cNvPr id="11" name="Straight Arrow Connector 10"/>
          <p:cNvCxnSpPr>
            <a:stCxn id="18" idx="3"/>
            <a:endCxn id="17" idx="5"/>
          </p:cNvCxnSpPr>
          <p:nvPr/>
        </p:nvCxnSpPr>
        <p:spPr>
          <a:xfrm flipH="1" flipV="1">
            <a:off x="1017588" y="4059238"/>
            <a:ext cx="2462212" cy="184150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6" idx="4"/>
            <a:endCxn id="17" idx="7"/>
          </p:cNvCxnSpPr>
          <p:nvPr/>
        </p:nvCxnSpPr>
        <p:spPr>
          <a:xfrm flipH="1">
            <a:off x="1017588" y="2100263"/>
            <a:ext cx="979487" cy="157321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8" idx="0"/>
            <a:endCxn id="16" idx="5"/>
          </p:cNvCxnSpPr>
          <p:nvPr/>
        </p:nvCxnSpPr>
        <p:spPr>
          <a:xfrm flipH="1" flipV="1">
            <a:off x="2190750" y="2019300"/>
            <a:ext cx="1482725" cy="1758950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7" idx="6"/>
            <a:endCxn id="18" idx="2"/>
          </p:cNvCxnSpPr>
          <p:nvPr/>
        </p:nvCxnSpPr>
        <p:spPr>
          <a:xfrm>
            <a:off x="1098550" y="3865563"/>
            <a:ext cx="2300288" cy="18573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urved Connector 14"/>
          <p:cNvCxnSpPr>
            <a:stCxn id="16" idx="6"/>
            <a:endCxn id="16" idx="0"/>
          </p:cNvCxnSpPr>
          <p:nvPr/>
        </p:nvCxnSpPr>
        <p:spPr>
          <a:xfrm flipH="1" flipV="1">
            <a:off x="1997075" y="1554163"/>
            <a:ext cx="274638" cy="273050"/>
          </a:xfrm>
          <a:prstGeom prst="curvedConnector4">
            <a:avLst>
              <a:gd name="adj1" fmla="val -83333"/>
              <a:gd name="adj2" fmla="val 183796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722438" y="1554163"/>
            <a:ext cx="549275" cy="5461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</a:t>
            </a:r>
          </a:p>
        </p:txBody>
      </p:sp>
      <p:sp>
        <p:nvSpPr>
          <p:cNvPr id="17" name="Oval 16"/>
          <p:cNvSpPr/>
          <p:nvPr/>
        </p:nvSpPr>
        <p:spPr>
          <a:xfrm>
            <a:off x="549275" y="3592513"/>
            <a:ext cx="549275" cy="5461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18" name="Oval 17"/>
          <p:cNvSpPr/>
          <p:nvPr/>
        </p:nvSpPr>
        <p:spPr>
          <a:xfrm>
            <a:off x="3398838" y="3778250"/>
            <a:ext cx="549275" cy="5461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</a:p>
        </p:txBody>
      </p:sp>
      <p:cxnSp>
        <p:nvCxnSpPr>
          <p:cNvPr id="19" name="Curved Connector 18"/>
          <p:cNvCxnSpPr/>
          <p:nvPr/>
        </p:nvCxnSpPr>
        <p:spPr>
          <a:xfrm flipH="1" flipV="1">
            <a:off x="3719513" y="3821113"/>
            <a:ext cx="228600" cy="228600"/>
          </a:xfrm>
          <a:prstGeom prst="curvedConnector4">
            <a:avLst>
              <a:gd name="adj1" fmla="val -100000"/>
              <a:gd name="adj2" fmla="val 200000"/>
            </a:avLst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6" idx="4"/>
            <a:endCxn id="18" idx="1"/>
          </p:cNvCxnSpPr>
          <p:nvPr/>
        </p:nvCxnSpPr>
        <p:spPr>
          <a:xfrm>
            <a:off x="1997075" y="2100263"/>
            <a:ext cx="1482725" cy="1757362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7" idx="0"/>
            <a:endCxn id="16" idx="3"/>
          </p:cNvCxnSpPr>
          <p:nvPr/>
        </p:nvCxnSpPr>
        <p:spPr>
          <a:xfrm flipV="1">
            <a:off x="823913" y="2019300"/>
            <a:ext cx="979487" cy="15732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>
            <a:spLocks noChangeArrowheads="1"/>
          </p:cNvSpPr>
          <p:nvPr/>
        </p:nvSpPr>
        <p:spPr bwMode="auto">
          <a:xfrm rot="-3464940">
            <a:off x="781844" y="2683669"/>
            <a:ext cx="584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Arial" pitchFamily="34" charset="0"/>
                <a:cs typeface="Arial" pitchFamily="34" charset="0"/>
              </a:rPr>
              <a:t>7/15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 rot="318447">
            <a:off x="1770063" y="3636963"/>
            <a:ext cx="584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Arial" pitchFamily="34" charset="0"/>
                <a:cs typeface="Arial" pitchFamily="34" charset="0"/>
              </a:rPr>
              <a:t>7/15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 rot="419834">
            <a:off x="1727200" y="4094163"/>
            <a:ext cx="633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Arial" pitchFamily="34" charset="0"/>
                <a:cs typeface="Arial" pitchFamily="34" charset="0"/>
              </a:rPr>
              <a:t>1/15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754438" y="3276600"/>
            <a:ext cx="6969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Arial" pitchFamily="34" charset="0"/>
                <a:cs typeface="Arial" pitchFamily="34" charset="0"/>
              </a:rPr>
              <a:t>13/15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 rot="2896627">
            <a:off x="2777332" y="2631281"/>
            <a:ext cx="584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Arial" pitchFamily="34" charset="0"/>
                <a:cs typeface="Arial" pitchFamily="34" charset="0"/>
              </a:rPr>
              <a:t>1/15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 rot="2760934">
            <a:off x="2309019" y="2877344"/>
            <a:ext cx="584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Arial" pitchFamily="34" charset="0"/>
                <a:cs typeface="Arial" pitchFamily="34" charset="0"/>
              </a:rPr>
              <a:t>1/15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 rot="2424277">
            <a:off x="134938" y="4354513"/>
            <a:ext cx="6334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Arial" pitchFamily="34" charset="0"/>
                <a:cs typeface="Arial" pitchFamily="34" charset="0"/>
              </a:rPr>
              <a:t>1/15</a:t>
            </a:r>
          </a:p>
        </p:txBody>
      </p:sp>
      <p:cxnSp>
        <p:nvCxnSpPr>
          <p:cNvPr id="29" name="Curved Connector 28"/>
          <p:cNvCxnSpPr>
            <a:stCxn id="17" idx="4"/>
            <a:endCxn id="17" idx="2"/>
          </p:cNvCxnSpPr>
          <p:nvPr/>
        </p:nvCxnSpPr>
        <p:spPr>
          <a:xfrm rot="5400000" flipH="1">
            <a:off x="550069" y="3864769"/>
            <a:ext cx="273050" cy="274638"/>
          </a:xfrm>
          <a:prstGeom prst="curvedConnector4">
            <a:avLst>
              <a:gd name="adj1" fmla="val -83796"/>
              <a:gd name="adj2" fmla="val 183333"/>
            </a:avLst>
          </a:prstGeom>
          <a:ln w="28575">
            <a:solidFill>
              <a:srgbClr val="008000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471738" y="1320800"/>
            <a:ext cx="5842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Arial" pitchFamily="34" charset="0"/>
                <a:cs typeface="Arial" pitchFamily="34" charset="0"/>
              </a:rPr>
              <a:t>7/15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 rot="-3464940">
            <a:off x="1306512" y="2798763"/>
            <a:ext cx="5826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Arial" pitchFamily="34" charset="0"/>
                <a:cs typeface="Arial" pitchFamily="34" charset="0"/>
              </a:rPr>
              <a:t>7/15</a:t>
            </a:r>
          </a:p>
        </p:txBody>
      </p:sp>
      <p:sp>
        <p:nvSpPr>
          <p:cNvPr id="32" name="Rectangle 43"/>
          <p:cNvSpPr>
            <a:spLocks noChangeArrowheads="1"/>
          </p:cNvSpPr>
          <p:nvPr/>
        </p:nvSpPr>
        <p:spPr bwMode="auto">
          <a:xfrm>
            <a:off x="4987925" y="1630363"/>
            <a:ext cx="13716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>
              <a:latin typeface="Corbel" pitchFamily="34" charset="0"/>
            </a:endParaRPr>
          </a:p>
        </p:txBody>
      </p:sp>
      <p:sp>
        <p:nvSpPr>
          <p:cNvPr id="33" name="Text Box 44"/>
          <p:cNvSpPr txBox="1">
            <a:spLocks noChangeArrowheads="1"/>
          </p:cNvSpPr>
          <p:nvPr/>
        </p:nvSpPr>
        <p:spPr bwMode="auto">
          <a:xfrm>
            <a:off x="4584700" y="1595438"/>
            <a:ext cx="1816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     1/2 1/2   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     1/2   0    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      0   1/2   1</a:t>
            </a:r>
          </a:p>
        </p:txBody>
      </p:sp>
      <p:sp>
        <p:nvSpPr>
          <p:cNvPr id="34" name="Rectangle 45"/>
          <p:cNvSpPr>
            <a:spLocks noChangeArrowheads="1"/>
          </p:cNvSpPr>
          <p:nvPr/>
        </p:nvSpPr>
        <p:spPr bwMode="auto">
          <a:xfrm>
            <a:off x="7543800" y="1630363"/>
            <a:ext cx="14478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>
              <a:latin typeface="Corbel" pitchFamily="34" charset="0"/>
            </a:endParaRPr>
          </a:p>
        </p:txBody>
      </p:sp>
      <p:sp>
        <p:nvSpPr>
          <p:cNvPr id="35" name="Text Box 46"/>
          <p:cNvSpPr txBox="1">
            <a:spLocks noChangeArrowheads="1"/>
          </p:cNvSpPr>
          <p:nvPr/>
        </p:nvSpPr>
        <p:spPr bwMode="auto">
          <a:xfrm>
            <a:off x="7251700" y="1595438"/>
            <a:ext cx="17335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   1/3 1/3 1/3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   1/3 1/3 1/3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   1/3 1/3 1/3</a:t>
            </a:r>
          </a:p>
        </p:txBody>
      </p:sp>
      <p:sp>
        <p:nvSpPr>
          <p:cNvPr id="36" name="Rectangle 47"/>
          <p:cNvSpPr>
            <a:spLocks noChangeArrowheads="1"/>
          </p:cNvSpPr>
          <p:nvPr/>
        </p:nvSpPr>
        <p:spPr bwMode="auto">
          <a:xfrm>
            <a:off x="5791200" y="2971800"/>
            <a:ext cx="2216150" cy="1260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>
              <a:latin typeface="Corbel" pitchFamily="34" charset="0"/>
            </a:endParaRPr>
          </a:p>
        </p:txBody>
      </p:sp>
      <p:sp>
        <p:nvSpPr>
          <p:cNvPr id="37" name="Text Box 48"/>
          <p:cNvSpPr txBox="1">
            <a:spLocks noChangeArrowheads="1"/>
          </p:cNvSpPr>
          <p:nvPr/>
        </p:nvSpPr>
        <p:spPr bwMode="auto">
          <a:xfrm>
            <a:off x="5387975" y="2971800"/>
            <a:ext cx="2755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y   7/15  7/15   1/15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a   7/15  1/15   1/15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m  1/15  7/15  13/15</a:t>
            </a:r>
          </a:p>
        </p:txBody>
      </p:sp>
      <p:sp>
        <p:nvSpPr>
          <p:cNvPr id="38" name="Text Box 49"/>
          <p:cNvSpPr txBox="1">
            <a:spLocks noChangeArrowheads="1"/>
          </p:cNvSpPr>
          <p:nvPr/>
        </p:nvSpPr>
        <p:spPr bwMode="auto">
          <a:xfrm>
            <a:off x="4432300" y="1935163"/>
            <a:ext cx="608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Corbel" pitchFamily="34" charset="0"/>
              </a:rPr>
              <a:t>0.8</a:t>
            </a:r>
          </a:p>
        </p:txBody>
      </p:sp>
      <p:sp>
        <p:nvSpPr>
          <p:cNvPr id="39" name="Text Box 50"/>
          <p:cNvSpPr txBox="1">
            <a:spLocks noChangeArrowheads="1"/>
          </p:cNvSpPr>
          <p:nvPr/>
        </p:nvSpPr>
        <p:spPr bwMode="auto">
          <a:xfrm>
            <a:off x="6689725" y="1898650"/>
            <a:ext cx="86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Corbel" pitchFamily="34" charset="0"/>
              </a:rPr>
              <a:t>+ 0.2</a:t>
            </a:r>
          </a:p>
        </p:txBody>
      </p:sp>
      <p:sp>
        <p:nvSpPr>
          <p:cNvPr id="39975" name="TextBox 39"/>
          <p:cNvSpPr txBox="1">
            <a:spLocks noChangeArrowheads="1"/>
          </p:cNvSpPr>
          <p:nvPr/>
        </p:nvSpPr>
        <p:spPr bwMode="auto">
          <a:xfrm>
            <a:off x="5449888" y="1101725"/>
            <a:ext cx="441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M</a:t>
            </a:r>
          </a:p>
        </p:txBody>
      </p:sp>
      <p:sp>
        <p:nvSpPr>
          <p:cNvPr id="39976" name="TextBox 40"/>
          <p:cNvSpPr txBox="1">
            <a:spLocks noChangeArrowheads="1"/>
          </p:cNvSpPr>
          <p:nvPr/>
        </p:nvSpPr>
        <p:spPr bwMode="auto">
          <a:xfrm>
            <a:off x="7239000" y="1050925"/>
            <a:ext cx="1739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lvl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[1/N]</a:t>
            </a:r>
            <a:r>
              <a:rPr kumimoji="0" lang="en-US" altLang="en-US" sz="2400" b="1" baseline="-25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NxN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6835775" y="4308475"/>
            <a:ext cx="407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8680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2" grpId="0" animBg="1"/>
      <p:bldP spid="33" grpId="0"/>
      <p:bldP spid="34" grpId="0" animBg="1"/>
      <p:bldP spid="35" grpId="0"/>
      <p:bldP spid="36" grpId="0" animBg="1"/>
      <p:bldP spid="37" grpId="0"/>
      <p:bldP spid="38" grpId="0"/>
      <p:bldP spid="39" grpId="0"/>
      <p:bldP spid="4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Computing PageRank</a:t>
            </a:r>
            <a:endParaRPr lang="en-AU" dirty="0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Key step is matrix-vector multiplication</a:t>
            </a:r>
          </a:p>
          <a:p>
            <a:pPr lvl="1"/>
            <a:r>
              <a:rPr lang="en-US" altLang="en-US" b="1" i="1" smtClean="0"/>
              <a:t>r</a:t>
            </a:r>
            <a:r>
              <a:rPr lang="en-US" altLang="en-US" baseline="30000" smtClean="0"/>
              <a:t>new</a:t>
            </a:r>
            <a:r>
              <a:rPr lang="en-US" altLang="en-US" smtClean="0"/>
              <a:t> = </a:t>
            </a:r>
            <a:r>
              <a:rPr lang="en-US" altLang="en-US" b="1" i="1" smtClean="0"/>
              <a:t>A </a:t>
            </a:r>
            <a:r>
              <a:rPr lang="en-US" altLang="en-US" b="1" smtClean="0"/>
              <a:t>∙ </a:t>
            </a:r>
            <a:r>
              <a:rPr lang="en-US" altLang="en-US" b="1" i="1" smtClean="0"/>
              <a:t>r</a:t>
            </a:r>
            <a:r>
              <a:rPr lang="en-US" altLang="en-US" baseline="30000" smtClean="0"/>
              <a:t>old</a:t>
            </a:r>
          </a:p>
          <a:p>
            <a:endParaRPr lang="en-US" altLang="en-US" smtClean="0"/>
          </a:p>
          <a:p>
            <a:r>
              <a:rPr lang="en-US" altLang="en-US" smtClean="0"/>
              <a:t>Easy if we have enough main memory to hold </a:t>
            </a:r>
            <a:r>
              <a:rPr lang="en-US" altLang="en-US" b="1" smtClean="0"/>
              <a:t>A</a:t>
            </a:r>
            <a:r>
              <a:rPr lang="en-US" altLang="en-US" smtClean="0"/>
              <a:t>, </a:t>
            </a:r>
            <a:r>
              <a:rPr lang="en-US" altLang="en-US" b="1" smtClean="0"/>
              <a:t>r</a:t>
            </a:r>
            <a:r>
              <a:rPr lang="en-US" altLang="en-US" baseline="30000" smtClean="0"/>
              <a:t>old</a:t>
            </a:r>
            <a:r>
              <a:rPr lang="en-US" altLang="en-US" smtClean="0"/>
              <a:t>, </a:t>
            </a:r>
            <a:r>
              <a:rPr lang="en-US" altLang="en-US" b="1" smtClean="0"/>
              <a:t>r</a:t>
            </a:r>
            <a:r>
              <a:rPr lang="en-US" altLang="en-US" baseline="30000" smtClean="0"/>
              <a:t>new</a:t>
            </a:r>
            <a:endParaRPr lang="en-US" altLang="en-US" smtClean="0"/>
          </a:p>
          <a:p>
            <a:endParaRPr lang="en-US" altLang="en-US" smtClean="0"/>
          </a:p>
          <a:p>
            <a:r>
              <a:rPr lang="en-US" altLang="en-US" smtClean="0"/>
              <a:t>Say N = 1 billion pages</a:t>
            </a:r>
          </a:p>
          <a:p>
            <a:pPr lvl="1"/>
            <a:r>
              <a:rPr lang="en-US" altLang="en-US" smtClean="0"/>
              <a:t>We need 4 bytes for </a:t>
            </a:r>
            <a:br>
              <a:rPr lang="en-US" altLang="en-US" smtClean="0"/>
            </a:br>
            <a:r>
              <a:rPr lang="en-US" altLang="en-US" smtClean="0"/>
              <a:t>each entry (say)</a:t>
            </a:r>
          </a:p>
          <a:p>
            <a:pPr lvl="1"/>
            <a:r>
              <a:rPr lang="en-US" altLang="en-US" smtClean="0"/>
              <a:t>2 billion entries for </a:t>
            </a:r>
            <a:br>
              <a:rPr lang="en-US" altLang="en-US" smtClean="0"/>
            </a:br>
            <a:r>
              <a:rPr lang="en-US" altLang="en-US" smtClean="0"/>
              <a:t>vectors, approx 8GB</a:t>
            </a:r>
          </a:p>
          <a:p>
            <a:pPr lvl="1"/>
            <a:r>
              <a:rPr lang="en-US" altLang="en-US" smtClean="0"/>
              <a:t>Matrix A has N</a:t>
            </a:r>
            <a:r>
              <a:rPr lang="en-US" altLang="en-US" baseline="30000" smtClean="0"/>
              <a:t>2</a:t>
            </a:r>
            <a:r>
              <a:rPr lang="en-US" altLang="en-US" smtClean="0"/>
              <a:t> entries</a:t>
            </a:r>
          </a:p>
          <a:p>
            <a:pPr lvl="2"/>
            <a:r>
              <a:rPr lang="en-US" altLang="en-US" smtClean="0"/>
              <a:t>10</a:t>
            </a:r>
            <a:r>
              <a:rPr lang="en-US" altLang="en-US" baseline="30000" smtClean="0"/>
              <a:t>18</a:t>
            </a:r>
            <a:r>
              <a:rPr lang="en-US" altLang="en-US" smtClean="0"/>
              <a:t> is a large number!</a:t>
            </a:r>
          </a:p>
          <a:p>
            <a:endParaRPr lang="en-AU" altLang="en-US" smtClean="0"/>
          </a:p>
        </p:txBody>
      </p:sp>
      <p:sp>
        <p:nvSpPr>
          <p:cNvPr id="40964" name="Text Box 12"/>
          <p:cNvSpPr txBox="1">
            <a:spLocks noChangeArrowheads="1"/>
          </p:cNvSpPr>
          <p:nvPr/>
        </p:nvSpPr>
        <p:spPr bwMode="auto">
          <a:xfrm>
            <a:off x="5572125" y="3584575"/>
            <a:ext cx="992188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Times New Roman" pitchFamily="18" charset="0"/>
              </a:rPr>
              <a:t>½   ½   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Times New Roman" pitchFamily="18" charset="0"/>
              </a:rPr>
              <a:t> ½   0   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Times New Roman" pitchFamily="18" charset="0"/>
              </a:rPr>
              <a:t>0    ½   1</a:t>
            </a:r>
          </a:p>
        </p:txBody>
      </p:sp>
      <p:sp>
        <p:nvSpPr>
          <p:cNvPr id="40965" name="Text Box 22"/>
          <p:cNvSpPr txBox="1">
            <a:spLocks noChangeArrowheads="1"/>
          </p:cNvSpPr>
          <p:nvPr/>
        </p:nvSpPr>
        <p:spPr bwMode="auto">
          <a:xfrm>
            <a:off x="7172325" y="3584575"/>
            <a:ext cx="1184275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Times New Roman" pitchFamily="18" charset="0"/>
              </a:rPr>
              <a:t>1/3 1/3 1/3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Times New Roman" pitchFamily="18" charset="0"/>
              </a:rPr>
              <a:t>1/3 1/3 1/3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latin typeface="Times New Roman" pitchFamily="18" charset="0"/>
              </a:rPr>
              <a:t>1/3 1/3 1/3</a:t>
            </a:r>
          </a:p>
        </p:txBody>
      </p:sp>
      <p:sp>
        <p:nvSpPr>
          <p:cNvPr id="40966" name="Rectangle 24"/>
          <p:cNvSpPr>
            <a:spLocks noChangeArrowheads="1"/>
          </p:cNvSpPr>
          <p:nvPr/>
        </p:nvSpPr>
        <p:spPr bwMode="auto">
          <a:xfrm>
            <a:off x="6138863" y="4879975"/>
            <a:ext cx="221615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>
              <a:latin typeface="Corbel" pitchFamily="34" charset="0"/>
            </a:endParaRPr>
          </a:p>
        </p:txBody>
      </p:sp>
      <p:sp>
        <p:nvSpPr>
          <p:cNvPr id="40967" name="Text Box 25"/>
          <p:cNvSpPr txBox="1">
            <a:spLocks noChangeArrowheads="1"/>
          </p:cNvSpPr>
          <p:nvPr/>
        </p:nvSpPr>
        <p:spPr bwMode="auto">
          <a:xfrm>
            <a:off x="5735638" y="4879975"/>
            <a:ext cx="26781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     7/15  7/15   1/15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     7/15  1/15   1/15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Times New Roman" pitchFamily="18" charset="0"/>
              </a:rPr>
              <a:t>     1/15  7/15  13/15</a:t>
            </a:r>
          </a:p>
        </p:txBody>
      </p:sp>
      <p:sp>
        <p:nvSpPr>
          <p:cNvPr id="40968" name="Text Box 27"/>
          <p:cNvSpPr txBox="1">
            <a:spLocks noChangeArrowheads="1"/>
          </p:cNvSpPr>
          <p:nvPr/>
        </p:nvSpPr>
        <p:spPr bwMode="auto">
          <a:xfrm>
            <a:off x="5038725" y="3813175"/>
            <a:ext cx="608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Corbel" pitchFamily="34" charset="0"/>
              </a:rPr>
              <a:t>0.8</a:t>
            </a:r>
          </a:p>
        </p:txBody>
      </p:sp>
      <p:sp>
        <p:nvSpPr>
          <p:cNvPr id="40969" name="Text Box 28"/>
          <p:cNvSpPr txBox="1">
            <a:spLocks noChangeArrowheads="1"/>
          </p:cNvSpPr>
          <p:nvPr/>
        </p:nvSpPr>
        <p:spPr bwMode="auto">
          <a:xfrm>
            <a:off x="6497638" y="3813175"/>
            <a:ext cx="738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>
                <a:latin typeface="Corbel" pitchFamily="34" charset="0"/>
              </a:rPr>
              <a:t>+0.2</a:t>
            </a:r>
          </a:p>
        </p:txBody>
      </p:sp>
      <p:sp>
        <p:nvSpPr>
          <p:cNvPr id="40970" name="Rectangle 10"/>
          <p:cNvSpPr>
            <a:spLocks noChangeArrowheads="1"/>
          </p:cNvSpPr>
          <p:nvPr/>
        </p:nvSpPr>
        <p:spPr bwMode="auto">
          <a:xfrm>
            <a:off x="4935538" y="2974975"/>
            <a:ext cx="36845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lvl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 b="1"/>
              <a:t>A</a:t>
            </a:r>
            <a:r>
              <a:rPr kumimoji="0" lang="en-US" altLang="en-US" sz="2400"/>
              <a:t> = </a:t>
            </a:r>
            <a:r>
              <a:rPr kumimoji="0" lang="en-US" altLang="en-US" sz="2400">
                <a:latin typeface="Symbol" pitchFamily="18" charset="2"/>
                <a:sym typeface="Symbol" pitchFamily="18" charset="2"/>
              </a:rPr>
              <a:t></a:t>
            </a:r>
            <a:r>
              <a:rPr kumimoji="0" lang="en-US" altLang="en-US" sz="2400" b="1"/>
              <a:t>∙M</a:t>
            </a:r>
            <a:r>
              <a:rPr kumimoji="0" lang="en-US" altLang="en-US" sz="2400"/>
              <a:t> + (1-</a:t>
            </a:r>
            <a:r>
              <a:rPr kumimoji="0" lang="en-US" altLang="en-US" sz="2400">
                <a:latin typeface="Symbol" pitchFamily="18" charset="2"/>
                <a:sym typeface="Symbol" pitchFamily="18" charset="2"/>
              </a:rPr>
              <a:t></a:t>
            </a:r>
            <a:r>
              <a:rPr kumimoji="0" lang="en-US" altLang="en-US" sz="2400"/>
              <a:t>) [1/N]</a:t>
            </a:r>
            <a:r>
              <a:rPr kumimoji="0" lang="en-US" altLang="en-US" sz="2400" baseline="-25000"/>
              <a:t>NxN</a:t>
            </a: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5588000" y="5272088"/>
            <a:ext cx="4413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800"/>
              <a:t> =</a:t>
            </a: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4456113" y="3802063"/>
            <a:ext cx="676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800" b="1" i="1">
                <a:solidFill>
                  <a:srgbClr val="008000"/>
                </a:solidFill>
              </a:rPr>
              <a:t>A</a:t>
            </a:r>
            <a:r>
              <a:rPr kumimoji="0" lang="en-US" altLang="en-US" sz="2800"/>
              <a:t> =</a:t>
            </a:r>
          </a:p>
        </p:txBody>
      </p:sp>
    </p:spTree>
    <p:extLst>
      <p:ext uri="{BB962C8B-B14F-4D97-AF65-F5344CB8AC3E}">
        <p14:creationId xmlns:p14="http://schemas.microsoft.com/office/powerpoint/2010/main" val="245720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AU" dirty="0" smtClean="0"/>
              <a:t>Matrix Formulation</a:t>
            </a:r>
            <a:endParaRPr lang="en-AU" dirty="0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mtClean="0"/>
              <a:t>Suppose there are </a:t>
            </a:r>
            <a:r>
              <a:rPr lang="en-US" altLang="en-US" b="1" i="1" smtClean="0"/>
              <a:t>N</a:t>
            </a:r>
            <a:r>
              <a:rPr lang="en-US" altLang="en-US" smtClean="0"/>
              <a:t> pages</a:t>
            </a:r>
          </a:p>
          <a:p>
            <a:pPr>
              <a:lnSpc>
                <a:spcPct val="90000"/>
              </a:lnSpc>
            </a:pPr>
            <a:endParaRPr lang="en-US" altLang="en-US" smtClean="0"/>
          </a:p>
          <a:p>
            <a:pPr>
              <a:lnSpc>
                <a:spcPct val="90000"/>
              </a:lnSpc>
            </a:pPr>
            <a:r>
              <a:rPr lang="en-US" altLang="en-US" smtClean="0"/>
              <a:t>Consider page </a:t>
            </a:r>
            <a:r>
              <a:rPr lang="en-US" altLang="en-US" b="1" i="1" smtClean="0"/>
              <a:t>i</a:t>
            </a:r>
            <a:r>
              <a:rPr lang="en-US" altLang="en-US" smtClean="0"/>
              <a:t>, with </a:t>
            </a:r>
            <a:r>
              <a:rPr lang="en-US" altLang="en-US" b="1" smtClean="0"/>
              <a:t>d</a:t>
            </a:r>
            <a:r>
              <a:rPr lang="en-US" altLang="en-US" b="1" i="1" baseline="-25000" smtClean="0"/>
              <a:t>i</a:t>
            </a:r>
            <a:r>
              <a:rPr lang="en-US" altLang="en-US" smtClean="0"/>
              <a:t> out-links</a:t>
            </a:r>
          </a:p>
          <a:p>
            <a:pPr>
              <a:lnSpc>
                <a:spcPct val="90000"/>
              </a:lnSpc>
            </a:pPr>
            <a:endParaRPr lang="en-US" altLang="en-US" b="1" i="1" baseline="-25000" smtClean="0"/>
          </a:p>
          <a:p>
            <a:pPr>
              <a:lnSpc>
                <a:spcPct val="90000"/>
              </a:lnSpc>
            </a:pPr>
            <a:r>
              <a:rPr lang="en-US" altLang="en-US" smtClean="0"/>
              <a:t>We have </a:t>
            </a:r>
            <a:r>
              <a:rPr lang="en-US" altLang="en-US" b="1" i="1" smtClean="0"/>
              <a:t>M</a:t>
            </a:r>
            <a:r>
              <a:rPr lang="en-US" altLang="en-US" i="1" baseline="-25000" smtClean="0"/>
              <a:t>ji</a:t>
            </a:r>
            <a:r>
              <a:rPr lang="en-US" altLang="en-US" smtClean="0"/>
              <a:t> </a:t>
            </a:r>
            <a:r>
              <a:rPr lang="en-US" altLang="en-US" b="1" smtClean="0"/>
              <a:t>= </a:t>
            </a:r>
            <a:r>
              <a:rPr lang="en-US" altLang="en-US" b="1" i="1" smtClean="0"/>
              <a:t>1/|d</a:t>
            </a:r>
            <a:r>
              <a:rPr lang="en-US" altLang="en-US" b="1" i="1" baseline="-25000" smtClean="0"/>
              <a:t>i</a:t>
            </a:r>
            <a:r>
              <a:rPr lang="en-US" altLang="en-US" b="1" i="1" smtClean="0"/>
              <a:t>|</a:t>
            </a:r>
            <a:r>
              <a:rPr lang="en-US" altLang="en-US" b="1" smtClean="0"/>
              <a:t> </a:t>
            </a:r>
            <a:r>
              <a:rPr lang="en-US" altLang="en-US" smtClean="0"/>
              <a:t>when </a:t>
            </a:r>
            <a:r>
              <a:rPr lang="en-US" altLang="en-US" b="1" i="1" smtClean="0"/>
              <a:t>i </a:t>
            </a:r>
            <a:r>
              <a:rPr lang="en-US" altLang="en-US" b="1" i="1" smtClean="0">
                <a:latin typeface="cmsy10"/>
              </a:rPr>
              <a:t>→</a:t>
            </a:r>
            <a:r>
              <a:rPr lang="en-US" altLang="en-US" b="1" i="1" smtClean="0"/>
              <a:t> j </a:t>
            </a:r>
            <a:r>
              <a:rPr lang="en-US" altLang="en-US" b="1" smtClean="0"/>
              <a:t/>
            </a:r>
            <a:br>
              <a:rPr lang="en-US" altLang="en-US" b="1" smtClean="0"/>
            </a:br>
            <a:r>
              <a:rPr lang="en-US" altLang="en-US" smtClean="0"/>
              <a:t>	   and </a:t>
            </a:r>
            <a:r>
              <a:rPr lang="en-US" altLang="en-US" b="1" i="1" smtClean="0"/>
              <a:t>M</a:t>
            </a:r>
            <a:r>
              <a:rPr lang="en-US" altLang="en-US" i="1" baseline="-25000" smtClean="0"/>
              <a:t>ji</a:t>
            </a:r>
            <a:r>
              <a:rPr lang="en-US" altLang="en-US" i="1" smtClean="0"/>
              <a:t> </a:t>
            </a:r>
            <a:r>
              <a:rPr lang="en-US" altLang="en-US" b="1" i="1" smtClean="0"/>
              <a:t>= 0</a:t>
            </a:r>
            <a:r>
              <a:rPr lang="en-US" altLang="en-US" b="1" smtClean="0"/>
              <a:t> </a:t>
            </a:r>
            <a:r>
              <a:rPr lang="en-US" altLang="en-US" smtClean="0"/>
              <a:t>otherwise</a:t>
            </a:r>
          </a:p>
          <a:p>
            <a:pPr>
              <a:lnSpc>
                <a:spcPct val="90000"/>
              </a:lnSpc>
            </a:pPr>
            <a:endParaRPr lang="en-US" altLang="en-US" b="1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mtClean="0"/>
              <a:t>The random teleport is equivalent to: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Adding a </a:t>
            </a:r>
            <a:r>
              <a:rPr lang="en-US" altLang="en-US" b="1" smtClean="0">
                <a:solidFill>
                  <a:srgbClr val="D60093"/>
                </a:solidFill>
              </a:rPr>
              <a:t>teleport link </a:t>
            </a:r>
            <a:r>
              <a:rPr lang="en-US" altLang="en-US" smtClean="0"/>
              <a:t>from </a:t>
            </a:r>
            <a:r>
              <a:rPr lang="en-US" altLang="en-US" b="1" i="1" smtClean="0"/>
              <a:t>i</a:t>
            </a:r>
            <a:r>
              <a:rPr lang="en-US" altLang="en-US" smtClean="0"/>
              <a:t> to every other page and setting transition probability to </a:t>
            </a:r>
            <a:r>
              <a:rPr lang="en-US" altLang="en-US" b="1" i="1" smtClean="0"/>
              <a:t>(1-</a:t>
            </a:r>
            <a:r>
              <a:rPr lang="en-US" altLang="en-US" b="1" i="1" smtClean="0">
                <a:latin typeface="Symbol" pitchFamily="18" charset="2"/>
                <a:sym typeface="Symbol" pitchFamily="18" charset="2"/>
              </a:rPr>
              <a:t></a:t>
            </a:r>
            <a:r>
              <a:rPr lang="en-US" altLang="en-US" b="1" i="1" smtClean="0"/>
              <a:t>)/N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Reducing the probability of following each </a:t>
            </a:r>
            <a:br>
              <a:rPr lang="en-US" altLang="en-US" smtClean="0"/>
            </a:br>
            <a:r>
              <a:rPr lang="en-US" altLang="en-US" smtClean="0"/>
              <a:t>out-link from </a:t>
            </a:r>
            <a:r>
              <a:rPr lang="en-US" altLang="en-US" b="1" i="1" smtClean="0"/>
              <a:t>1/|d</a:t>
            </a:r>
            <a:r>
              <a:rPr lang="en-US" altLang="en-US" b="1" i="1" baseline="-25000" smtClean="0"/>
              <a:t>i</a:t>
            </a:r>
            <a:r>
              <a:rPr lang="en-US" altLang="en-US" b="1" i="1" smtClean="0"/>
              <a:t>|</a:t>
            </a:r>
            <a:r>
              <a:rPr lang="en-US" altLang="en-US" smtClean="0"/>
              <a:t> to </a:t>
            </a:r>
            <a:r>
              <a:rPr lang="en-US" altLang="en-US" b="1" i="1" smtClean="0">
                <a:latin typeface="Symbol" pitchFamily="18" charset="2"/>
                <a:sym typeface="Symbol" pitchFamily="18" charset="2"/>
              </a:rPr>
              <a:t></a:t>
            </a:r>
            <a:r>
              <a:rPr lang="en-US" altLang="en-US" b="1" i="1" smtClean="0"/>
              <a:t>/|d</a:t>
            </a:r>
            <a:r>
              <a:rPr lang="en-US" altLang="en-US" b="1" i="1" baseline="-25000" smtClean="0"/>
              <a:t>i</a:t>
            </a:r>
            <a:r>
              <a:rPr lang="en-US" altLang="en-US" b="1" i="1" smtClean="0"/>
              <a:t>|</a:t>
            </a:r>
          </a:p>
          <a:p>
            <a:pPr lvl="1">
              <a:lnSpc>
                <a:spcPct val="90000"/>
              </a:lnSpc>
            </a:pPr>
            <a:r>
              <a:rPr lang="en-US" altLang="en-US" b="1" smtClean="0">
                <a:solidFill>
                  <a:srgbClr val="008000"/>
                </a:solidFill>
              </a:rPr>
              <a:t>Equivalent:</a:t>
            </a:r>
            <a:r>
              <a:rPr lang="en-US" altLang="en-US" smtClean="0"/>
              <a:t> Tax each page a fraction </a:t>
            </a:r>
            <a:r>
              <a:rPr lang="en-US" altLang="en-US" b="1" i="1" smtClean="0"/>
              <a:t>(1-</a:t>
            </a:r>
            <a:r>
              <a:rPr lang="en-US" altLang="en-US" b="1" i="1" smtClean="0">
                <a:latin typeface="Symbol" pitchFamily="18" charset="2"/>
                <a:sym typeface="Symbol" pitchFamily="18" charset="2"/>
              </a:rPr>
              <a:t></a:t>
            </a:r>
            <a:r>
              <a:rPr lang="en-US" altLang="en-US" b="1" i="1" smtClean="0"/>
              <a:t>)</a:t>
            </a:r>
            <a:r>
              <a:rPr lang="en-US" altLang="en-US" smtClean="0"/>
              <a:t> of its score and redistribute evenly </a:t>
            </a:r>
          </a:p>
          <a:p>
            <a:endParaRPr lang="en-AU" altLang="en-US" smtClean="0"/>
          </a:p>
        </p:txBody>
      </p:sp>
    </p:spTree>
    <p:extLst>
      <p:ext uri="{BB962C8B-B14F-4D97-AF65-F5344CB8AC3E}">
        <p14:creationId xmlns:p14="http://schemas.microsoft.com/office/powerpoint/2010/main" val="395727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Rearranging the Equation</a:t>
            </a:r>
            <a:endParaRPr lang="en-AU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/>
            <a:stretch>
              <a:fillRect l="-398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AU">
                <a:noFill/>
              </a:rPr>
              <a:t> 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695825" y="4694238"/>
            <a:ext cx="4322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i="1">
                <a:solidFill>
                  <a:srgbClr val="008000"/>
                </a:solidFill>
              </a:rPr>
              <a:t>[x]</a:t>
            </a:r>
            <a:r>
              <a:rPr kumimoji="0" lang="en-US" altLang="en-US" i="1" baseline="-25000">
                <a:solidFill>
                  <a:srgbClr val="008000"/>
                </a:solidFill>
              </a:rPr>
              <a:t>N</a:t>
            </a:r>
            <a:r>
              <a:rPr kumimoji="0" lang="en-US" altLang="en-US">
                <a:solidFill>
                  <a:srgbClr val="008000"/>
                </a:solidFill>
              </a:rPr>
              <a:t> … a vector  of length </a:t>
            </a:r>
            <a:r>
              <a:rPr kumimoji="0" lang="en-US" altLang="en-US" i="1">
                <a:solidFill>
                  <a:srgbClr val="008000"/>
                </a:solidFill>
              </a:rPr>
              <a:t>N</a:t>
            </a:r>
            <a:r>
              <a:rPr kumimoji="0" lang="en-US" altLang="en-US">
                <a:solidFill>
                  <a:srgbClr val="008000"/>
                </a:solidFill>
              </a:rPr>
              <a:t> with all entries </a:t>
            </a:r>
            <a:r>
              <a:rPr kumimoji="0" lang="en-US" altLang="en-US" i="1">
                <a:solidFill>
                  <a:srgbClr val="008000"/>
                </a:solidFill>
              </a:rPr>
              <a:t>x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76225" y="4586288"/>
            <a:ext cx="2789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Note:</a:t>
            </a:r>
            <a:r>
              <a:rPr kumimoji="0" lang="en-US" alt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Here we assumed </a:t>
            </a:r>
            <a:r>
              <a:rPr kumimoji="0" lang="en-US" altLang="en-US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kumimoji="0" lang="en-US" alt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has no dead-ends</a:t>
            </a:r>
          </a:p>
        </p:txBody>
      </p:sp>
    </p:spTree>
    <p:extLst>
      <p:ext uri="{BB962C8B-B14F-4D97-AF65-F5344CB8AC3E}">
        <p14:creationId xmlns:p14="http://schemas.microsoft.com/office/powerpoint/2010/main" val="138300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Sparse Matrix Formulation</a:t>
            </a:r>
            <a:endParaRPr lang="en-AU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/>
            <a:stretch>
              <a:fillRect l="-398" t="-621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AU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9898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62050" y="2600325"/>
            <a:ext cx="7239000" cy="3352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PageRank: The Complete Algorithm</a:t>
            </a:r>
            <a:endParaRPr lang="en-AU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/>
            <a:stretch>
              <a:fillRect l="-398" t="-621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AU">
                <a:noFill/>
              </a:rPr>
              <a:t> </a:t>
            </a:r>
          </a:p>
        </p:txBody>
      </p:sp>
      <p:sp>
        <p:nvSpPr>
          <p:cNvPr id="45061" name="TextBox 4"/>
          <p:cNvSpPr txBox="1">
            <a:spLocks noChangeArrowheads="1"/>
          </p:cNvSpPr>
          <p:nvPr/>
        </p:nvSpPr>
        <p:spPr bwMode="auto">
          <a:xfrm>
            <a:off x="533400" y="6005513"/>
            <a:ext cx="8610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4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If the graph has no dead-ends then the amount of leaked PageRank is </a:t>
            </a:r>
            <a:r>
              <a:rPr kumimoji="0" lang="en-US" altLang="en-US" sz="14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1-</a:t>
            </a:r>
            <a:r>
              <a:rPr kumimoji="0" lang="el-GR" altLang="en-US" sz="14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β</a:t>
            </a:r>
            <a:r>
              <a:rPr kumimoji="0" lang="en-US" altLang="en-US" sz="14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. But since we have dead-ends the amount of leaked PageRank may be larger. We have to explicitly account for it by computing </a:t>
            </a:r>
            <a:r>
              <a:rPr kumimoji="0" lang="en-US" altLang="en-US" sz="14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kumimoji="0" lang="en-US" altLang="en-US" sz="14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763963" y="5089525"/>
            <a:ext cx="588962" cy="358775"/>
          </a:xfrm>
          <a:prstGeom prst="roundRect">
            <a:avLst/>
          </a:prstGeom>
          <a:noFill/>
          <a:ln w="50800" cmpd="thickThin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505199" y="5050967"/>
                <a:ext cx="3924301" cy="4358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2"/>
                <a:r>
                  <a:rPr lang="en-US" sz="2000" b="1" dirty="0" smtClean="0">
                    <a:solidFill>
                      <a:srgbClr val="008000"/>
                    </a:solidFill>
                  </a:rPr>
                  <a:t>where: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𝑆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000" i="1"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2000" i="1">
                            <a:latin typeface="Cambria Math"/>
                          </a:rPr>
                          <m:t>𝑗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𝑟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′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000" b="0" i="1" smtClean="0">
                                <a:latin typeface="Cambria Math"/>
                              </a:rPr>
                              <m:t>𝑛𝑒𝑤</m:t>
                            </m:r>
                          </m:sup>
                        </m:sSubSup>
                      </m:e>
                    </m:nary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199" y="5050967"/>
                <a:ext cx="3924301" cy="435889"/>
              </a:xfrm>
              <a:prstGeom prst="rect">
                <a:avLst/>
              </a:prstGeom>
              <a:blipFill rotWithShape="1">
                <a:blip r:embed="rId3"/>
                <a:stretch>
                  <a:fillRect t="-112676" b="-1633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332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Sparse Matrix Encoding</a:t>
            </a:r>
            <a:endParaRPr lang="en-AU" dirty="0"/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Encode sparse matrix using only nonzero entries</a:t>
            </a:r>
          </a:p>
          <a:p>
            <a:pPr lvl="1"/>
            <a:r>
              <a:rPr lang="en-US" altLang="en-US" smtClean="0"/>
              <a:t>Space proportional roughly to number of links</a:t>
            </a:r>
          </a:p>
          <a:p>
            <a:pPr lvl="1"/>
            <a:r>
              <a:rPr lang="en-US" altLang="en-US" smtClean="0"/>
              <a:t>Say 10N, or 4*10*1 billion = 40GB</a:t>
            </a:r>
          </a:p>
          <a:p>
            <a:pPr lvl="1"/>
            <a:r>
              <a:rPr lang="en-US" altLang="en-US" b="1" smtClean="0"/>
              <a:t>Still won’t fit in memory, but will fit on disk</a:t>
            </a:r>
          </a:p>
          <a:p>
            <a:endParaRPr lang="en-AU" altLang="en-US" smtClean="0"/>
          </a:p>
        </p:txBody>
      </p:sp>
      <p:graphicFrame>
        <p:nvGraphicFramePr>
          <p:cNvPr id="4" name="Group 27"/>
          <p:cNvGraphicFramePr>
            <a:graphicFrameLocks noGrp="1"/>
          </p:cNvGraphicFramePr>
          <p:nvPr/>
        </p:nvGraphicFramePr>
        <p:xfrm>
          <a:off x="2057400" y="3829050"/>
          <a:ext cx="5410200" cy="1447801"/>
        </p:xfrm>
        <a:graphic>
          <a:graphicData uri="http://schemas.openxmlformats.org/drawingml/2006/table">
            <a:tbl>
              <a:tblPr/>
              <a:tblGrid>
                <a:gridCol w="1117600"/>
                <a:gridCol w="1114425"/>
                <a:gridCol w="3178175"/>
              </a:tblGrid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32" charset="-128"/>
                        </a:rPr>
                        <a:t>1, 5, 7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32" charset="-128"/>
                        </a:rPr>
                        <a:t>17, 64, 113, 117, 245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32" charset="-128"/>
                        </a:rPr>
                        <a:t>13, 23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102" name="Text Box 22"/>
          <p:cNvSpPr txBox="1">
            <a:spLocks noChangeArrowheads="1"/>
          </p:cNvSpPr>
          <p:nvPr/>
        </p:nvSpPr>
        <p:spPr bwMode="auto">
          <a:xfrm>
            <a:off x="2101850" y="3167063"/>
            <a:ext cx="10255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source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node</a:t>
            </a:r>
          </a:p>
        </p:txBody>
      </p:sp>
      <p:sp>
        <p:nvSpPr>
          <p:cNvPr id="46103" name="Text Box 23"/>
          <p:cNvSpPr txBox="1">
            <a:spLocks noChangeArrowheads="1"/>
          </p:cNvSpPr>
          <p:nvPr/>
        </p:nvSpPr>
        <p:spPr bwMode="auto">
          <a:xfrm>
            <a:off x="3149600" y="3382963"/>
            <a:ext cx="1025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degree</a:t>
            </a:r>
          </a:p>
        </p:txBody>
      </p:sp>
      <p:sp>
        <p:nvSpPr>
          <p:cNvPr id="46104" name="Text Box 24"/>
          <p:cNvSpPr txBox="1">
            <a:spLocks noChangeArrowheads="1"/>
          </p:cNvSpPr>
          <p:nvPr/>
        </p:nvSpPr>
        <p:spPr bwMode="auto">
          <a:xfrm>
            <a:off x="4343400" y="3390900"/>
            <a:ext cx="23796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destination nodes</a:t>
            </a:r>
          </a:p>
        </p:txBody>
      </p:sp>
    </p:spTree>
    <p:extLst>
      <p:ext uri="{BB962C8B-B14F-4D97-AF65-F5344CB8AC3E}">
        <p14:creationId xmlns:p14="http://schemas.microsoft.com/office/powerpoint/2010/main" val="50694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Basic Algorithm: Update Step</a:t>
            </a:r>
            <a:endParaRPr lang="en-AU" dirty="0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Assume enough RAM to fit </a:t>
            </a:r>
            <a:r>
              <a:rPr lang="en-US" altLang="en-US" i="1" smtClean="0"/>
              <a:t>r</a:t>
            </a:r>
            <a:r>
              <a:rPr lang="en-US" altLang="en-US" i="1" baseline="30000" smtClean="0"/>
              <a:t>new</a:t>
            </a:r>
            <a:r>
              <a:rPr lang="en-US" altLang="en-US" smtClean="0"/>
              <a:t> into memory</a:t>
            </a:r>
          </a:p>
          <a:p>
            <a:pPr lvl="1"/>
            <a:r>
              <a:rPr lang="en-US" altLang="en-US" smtClean="0"/>
              <a:t>Store </a:t>
            </a:r>
            <a:r>
              <a:rPr lang="en-US" altLang="en-US" b="1" i="1" smtClean="0"/>
              <a:t>r</a:t>
            </a:r>
            <a:r>
              <a:rPr lang="en-US" altLang="en-US" i="1" baseline="30000" smtClean="0"/>
              <a:t>old</a:t>
            </a:r>
            <a:r>
              <a:rPr lang="en-US" altLang="en-US" smtClean="0"/>
              <a:t> and matrix </a:t>
            </a:r>
            <a:r>
              <a:rPr lang="en-US" altLang="en-US" b="1" smtClean="0"/>
              <a:t>M</a:t>
            </a:r>
            <a:r>
              <a:rPr lang="en-US" altLang="en-US" smtClean="0"/>
              <a:t> on disk</a:t>
            </a:r>
          </a:p>
          <a:p>
            <a:r>
              <a:rPr lang="en-US" altLang="en-US" smtClean="0"/>
              <a:t>1 step of power-iteration is:</a:t>
            </a:r>
          </a:p>
          <a:p>
            <a:endParaRPr lang="en-AU" altLang="en-US" smtClean="0"/>
          </a:p>
        </p:txBody>
      </p:sp>
      <p:sp>
        <p:nvSpPr>
          <p:cNvPr id="4" name="Rectangle 3"/>
          <p:cNvSpPr/>
          <p:nvPr/>
        </p:nvSpPr>
        <p:spPr>
          <a:xfrm>
            <a:off x="966788" y="2309813"/>
            <a:ext cx="6157912" cy="16716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601913" y="4672013"/>
            <a:ext cx="4114800" cy="3810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1382713" y="4324350"/>
            <a:ext cx="457200" cy="2133600"/>
            <a:chOff x="1008" y="1968"/>
            <a:chExt cx="192" cy="1344"/>
          </a:xfrm>
        </p:grpSpPr>
        <p:sp>
          <p:nvSpPr>
            <p:cNvPr id="47156" name="Rectangle 5"/>
            <p:cNvSpPr>
              <a:spLocks noChangeArrowheads="1"/>
            </p:cNvSpPr>
            <p:nvPr/>
          </p:nvSpPr>
          <p:spPr bwMode="auto">
            <a:xfrm>
              <a:off x="1008" y="1968"/>
              <a:ext cx="192" cy="19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/>
            </a:p>
          </p:txBody>
        </p:sp>
        <p:sp>
          <p:nvSpPr>
            <p:cNvPr id="47157" name="Rectangle 6"/>
            <p:cNvSpPr>
              <a:spLocks noChangeArrowheads="1"/>
            </p:cNvSpPr>
            <p:nvPr/>
          </p:nvSpPr>
          <p:spPr bwMode="auto">
            <a:xfrm>
              <a:off x="1008" y="2160"/>
              <a:ext cx="192" cy="19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/>
            </a:p>
          </p:txBody>
        </p:sp>
        <p:sp>
          <p:nvSpPr>
            <p:cNvPr id="47158" name="Rectangle 7"/>
            <p:cNvSpPr>
              <a:spLocks noChangeArrowheads="1"/>
            </p:cNvSpPr>
            <p:nvPr/>
          </p:nvSpPr>
          <p:spPr bwMode="auto">
            <a:xfrm>
              <a:off x="1008" y="2352"/>
              <a:ext cx="192" cy="19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/>
            </a:p>
          </p:txBody>
        </p:sp>
        <p:sp>
          <p:nvSpPr>
            <p:cNvPr id="47159" name="Rectangle 8"/>
            <p:cNvSpPr>
              <a:spLocks noChangeArrowheads="1"/>
            </p:cNvSpPr>
            <p:nvPr/>
          </p:nvSpPr>
          <p:spPr bwMode="auto">
            <a:xfrm>
              <a:off x="1008" y="2544"/>
              <a:ext cx="192" cy="19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/>
            </a:p>
          </p:txBody>
        </p:sp>
        <p:sp>
          <p:nvSpPr>
            <p:cNvPr id="47160" name="Rectangle 9"/>
            <p:cNvSpPr>
              <a:spLocks noChangeArrowheads="1"/>
            </p:cNvSpPr>
            <p:nvPr/>
          </p:nvSpPr>
          <p:spPr bwMode="auto">
            <a:xfrm>
              <a:off x="1008" y="2736"/>
              <a:ext cx="192" cy="19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/>
            </a:p>
          </p:txBody>
        </p:sp>
        <p:sp>
          <p:nvSpPr>
            <p:cNvPr id="47161" name="Rectangle 10"/>
            <p:cNvSpPr>
              <a:spLocks noChangeArrowheads="1"/>
            </p:cNvSpPr>
            <p:nvPr/>
          </p:nvSpPr>
          <p:spPr bwMode="auto">
            <a:xfrm>
              <a:off x="1008" y="2928"/>
              <a:ext cx="192" cy="19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/>
            </a:p>
          </p:txBody>
        </p:sp>
        <p:sp>
          <p:nvSpPr>
            <p:cNvPr id="47162" name="Rectangle 11"/>
            <p:cNvSpPr>
              <a:spLocks noChangeArrowheads="1"/>
            </p:cNvSpPr>
            <p:nvPr/>
          </p:nvSpPr>
          <p:spPr bwMode="auto">
            <a:xfrm>
              <a:off x="1008" y="3120"/>
              <a:ext cx="192" cy="19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35000"/>
                </a:spcBef>
                <a:buClr>
                  <a:schemeClr val="tx2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chemeClr val="hlink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33CC33"/>
                </a:buClr>
                <a:buSzPct val="75000"/>
                <a:buFont typeface="Webdings" pitchFamily="18" charset="2"/>
                <a:buChar char="4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Char char="–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chemeClr val="tx2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itchFamily="-8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/>
            </a:p>
          </p:txBody>
        </p:sp>
      </p:grp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7554913" y="4324350"/>
            <a:ext cx="4572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7554913" y="4629150"/>
            <a:ext cx="457200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7554913" y="4933950"/>
            <a:ext cx="457200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7554913" y="5238750"/>
            <a:ext cx="457200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7554913" y="5543550"/>
            <a:ext cx="457200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7554913" y="5848350"/>
            <a:ext cx="457200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7554913" y="6153150"/>
            <a:ext cx="457200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/>
          </a:p>
        </p:txBody>
      </p:sp>
      <p:graphicFrame>
        <p:nvGraphicFramePr>
          <p:cNvPr id="21" name="Group 63"/>
          <p:cNvGraphicFramePr>
            <a:graphicFrameLocks noGrp="1"/>
          </p:cNvGraphicFramePr>
          <p:nvPr/>
        </p:nvGraphicFramePr>
        <p:xfrm>
          <a:off x="2601913" y="4629150"/>
          <a:ext cx="4343400" cy="1371600"/>
        </p:xfrm>
        <a:graphic>
          <a:graphicData uri="http://schemas.openxmlformats.org/drawingml/2006/table">
            <a:tbl>
              <a:tblPr/>
              <a:tblGrid>
                <a:gridCol w="1139825"/>
                <a:gridCol w="755650"/>
                <a:gridCol w="2447925"/>
              </a:tblGrid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32" charset="-128"/>
                        </a:rPr>
                        <a:t>1, 5, 6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32" charset="-128"/>
                        </a:rPr>
                        <a:t>17, 64, 113, 117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32" charset="-128"/>
                        </a:rPr>
                        <a:t>13, 23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37"/>
          <p:cNvSpPr txBox="1">
            <a:spLocks noChangeArrowheads="1"/>
          </p:cNvSpPr>
          <p:nvPr/>
        </p:nvSpPr>
        <p:spPr bwMode="auto">
          <a:xfrm>
            <a:off x="2678113" y="4275138"/>
            <a:ext cx="1025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source</a:t>
            </a:r>
          </a:p>
        </p:txBody>
      </p:sp>
      <p:sp>
        <p:nvSpPr>
          <p:cNvPr id="23" name="Text Box 38"/>
          <p:cNvSpPr txBox="1">
            <a:spLocks noChangeArrowheads="1"/>
          </p:cNvSpPr>
          <p:nvPr/>
        </p:nvSpPr>
        <p:spPr bwMode="auto">
          <a:xfrm>
            <a:off x="3632200" y="4275138"/>
            <a:ext cx="10271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degree</a:t>
            </a:r>
          </a:p>
        </p:txBody>
      </p:sp>
      <p:sp>
        <p:nvSpPr>
          <p:cNvPr id="24" name="Text Box 39"/>
          <p:cNvSpPr txBox="1">
            <a:spLocks noChangeArrowheads="1"/>
          </p:cNvSpPr>
          <p:nvPr/>
        </p:nvSpPr>
        <p:spPr bwMode="auto">
          <a:xfrm>
            <a:off x="4706938" y="4275138"/>
            <a:ext cx="1552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destination</a:t>
            </a:r>
          </a:p>
        </p:txBody>
      </p:sp>
      <p:sp>
        <p:nvSpPr>
          <p:cNvPr id="25" name="Text Box 40"/>
          <p:cNvSpPr txBox="1">
            <a:spLocks noChangeArrowheads="1"/>
          </p:cNvSpPr>
          <p:nvPr/>
        </p:nvSpPr>
        <p:spPr bwMode="auto">
          <a:xfrm>
            <a:off x="1077913" y="4297363"/>
            <a:ext cx="325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0</a:t>
            </a:r>
          </a:p>
        </p:txBody>
      </p:sp>
      <p:sp>
        <p:nvSpPr>
          <p:cNvPr id="26" name="Text Box 41"/>
          <p:cNvSpPr txBox="1">
            <a:spLocks noChangeArrowheads="1"/>
          </p:cNvSpPr>
          <p:nvPr/>
        </p:nvSpPr>
        <p:spPr bwMode="auto">
          <a:xfrm>
            <a:off x="1077913" y="4586288"/>
            <a:ext cx="325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1</a:t>
            </a:r>
          </a:p>
        </p:txBody>
      </p:sp>
      <p:sp>
        <p:nvSpPr>
          <p:cNvPr id="27" name="Text Box 42"/>
          <p:cNvSpPr txBox="1">
            <a:spLocks noChangeArrowheads="1"/>
          </p:cNvSpPr>
          <p:nvPr/>
        </p:nvSpPr>
        <p:spPr bwMode="auto">
          <a:xfrm>
            <a:off x="1077913" y="4891088"/>
            <a:ext cx="325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2</a:t>
            </a:r>
          </a:p>
        </p:txBody>
      </p:sp>
      <p:sp>
        <p:nvSpPr>
          <p:cNvPr id="28" name="Text Box 43"/>
          <p:cNvSpPr txBox="1">
            <a:spLocks noChangeArrowheads="1"/>
          </p:cNvSpPr>
          <p:nvPr/>
        </p:nvSpPr>
        <p:spPr bwMode="auto">
          <a:xfrm>
            <a:off x="1077913" y="5211763"/>
            <a:ext cx="325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3</a:t>
            </a:r>
          </a:p>
        </p:txBody>
      </p:sp>
      <p:sp>
        <p:nvSpPr>
          <p:cNvPr id="29" name="Text Box 44"/>
          <p:cNvSpPr txBox="1">
            <a:spLocks noChangeArrowheads="1"/>
          </p:cNvSpPr>
          <p:nvPr/>
        </p:nvSpPr>
        <p:spPr bwMode="auto">
          <a:xfrm>
            <a:off x="1077913" y="5500688"/>
            <a:ext cx="325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4</a:t>
            </a:r>
          </a:p>
        </p:txBody>
      </p:sp>
      <p:sp>
        <p:nvSpPr>
          <p:cNvPr id="30" name="Text Box 45"/>
          <p:cNvSpPr txBox="1">
            <a:spLocks noChangeArrowheads="1"/>
          </p:cNvSpPr>
          <p:nvPr/>
        </p:nvSpPr>
        <p:spPr bwMode="auto">
          <a:xfrm>
            <a:off x="1077913" y="5805488"/>
            <a:ext cx="325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5</a:t>
            </a:r>
          </a:p>
        </p:txBody>
      </p:sp>
      <p:sp>
        <p:nvSpPr>
          <p:cNvPr id="31" name="Text Box 47"/>
          <p:cNvSpPr txBox="1">
            <a:spLocks noChangeArrowheads="1"/>
          </p:cNvSpPr>
          <p:nvPr/>
        </p:nvSpPr>
        <p:spPr bwMode="auto">
          <a:xfrm>
            <a:off x="7956550" y="4248150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0</a:t>
            </a:r>
          </a:p>
        </p:txBody>
      </p:sp>
      <p:sp>
        <p:nvSpPr>
          <p:cNvPr id="32" name="Text Box 48"/>
          <p:cNvSpPr txBox="1">
            <a:spLocks noChangeArrowheads="1"/>
          </p:cNvSpPr>
          <p:nvPr/>
        </p:nvSpPr>
        <p:spPr bwMode="auto">
          <a:xfrm>
            <a:off x="7956550" y="4537075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1</a:t>
            </a:r>
          </a:p>
        </p:txBody>
      </p:sp>
      <p:sp>
        <p:nvSpPr>
          <p:cNvPr id="33" name="Text Box 49"/>
          <p:cNvSpPr txBox="1">
            <a:spLocks noChangeArrowheads="1"/>
          </p:cNvSpPr>
          <p:nvPr/>
        </p:nvSpPr>
        <p:spPr bwMode="auto">
          <a:xfrm>
            <a:off x="7956550" y="4841875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2</a:t>
            </a:r>
          </a:p>
        </p:txBody>
      </p:sp>
      <p:sp>
        <p:nvSpPr>
          <p:cNvPr id="34" name="Text Box 50"/>
          <p:cNvSpPr txBox="1">
            <a:spLocks noChangeArrowheads="1"/>
          </p:cNvSpPr>
          <p:nvPr/>
        </p:nvSpPr>
        <p:spPr bwMode="auto">
          <a:xfrm>
            <a:off x="7956550" y="5162550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3</a:t>
            </a:r>
          </a:p>
        </p:txBody>
      </p:sp>
      <p:sp>
        <p:nvSpPr>
          <p:cNvPr id="35" name="Text Box 51"/>
          <p:cNvSpPr txBox="1">
            <a:spLocks noChangeArrowheads="1"/>
          </p:cNvSpPr>
          <p:nvPr/>
        </p:nvSpPr>
        <p:spPr bwMode="auto">
          <a:xfrm>
            <a:off x="7956550" y="5451475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4</a:t>
            </a:r>
          </a:p>
        </p:txBody>
      </p:sp>
      <p:sp>
        <p:nvSpPr>
          <p:cNvPr id="36" name="Text Box 52"/>
          <p:cNvSpPr txBox="1">
            <a:spLocks noChangeArrowheads="1"/>
          </p:cNvSpPr>
          <p:nvPr/>
        </p:nvSpPr>
        <p:spPr bwMode="auto">
          <a:xfrm>
            <a:off x="7956550" y="5756275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5</a:t>
            </a:r>
          </a:p>
        </p:txBody>
      </p:sp>
      <p:sp>
        <p:nvSpPr>
          <p:cNvPr id="37" name="Text Box 53"/>
          <p:cNvSpPr txBox="1">
            <a:spLocks noChangeArrowheads="1"/>
          </p:cNvSpPr>
          <p:nvPr/>
        </p:nvSpPr>
        <p:spPr bwMode="auto">
          <a:xfrm>
            <a:off x="7935913" y="6061075"/>
            <a:ext cx="325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/>
              <a:t>6</a:t>
            </a:r>
          </a:p>
        </p:txBody>
      </p:sp>
      <p:sp>
        <p:nvSpPr>
          <p:cNvPr id="47152" name="Text Box 54"/>
          <p:cNvSpPr txBox="1">
            <a:spLocks noChangeArrowheads="1"/>
          </p:cNvSpPr>
          <p:nvPr/>
        </p:nvSpPr>
        <p:spPr bwMode="auto">
          <a:xfrm>
            <a:off x="1519238" y="38385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 sz="2400"/>
          </a:p>
        </p:txBody>
      </p:sp>
      <p:sp>
        <p:nvSpPr>
          <p:cNvPr id="39" name="Text Box 55"/>
          <p:cNvSpPr txBox="1">
            <a:spLocks noChangeArrowheads="1"/>
          </p:cNvSpPr>
          <p:nvPr/>
        </p:nvSpPr>
        <p:spPr bwMode="auto">
          <a:xfrm>
            <a:off x="1839913" y="4256088"/>
            <a:ext cx="615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kumimoji="0" lang="en-US" altLang="en-US" sz="2000" b="1" baseline="30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new</a:t>
            </a:r>
          </a:p>
        </p:txBody>
      </p:sp>
      <p:sp>
        <p:nvSpPr>
          <p:cNvPr id="40" name="Text Box 56"/>
          <p:cNvSpPr txBox="1">
            <a:spLocks noChangeArrowheads="1"/>
          </p:cNvSpPr>
          <p:nvPr/>
        </p:nvSpPr>
        <p:spPr bwMode="auto">
          <a:xfrm>
            <a:off x="7077075" y="4248150"/>
            <a:ext cx="541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kumimoji="0" lang="en-US" altLang="en-US" sz="2000" b="1" baseline="30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old</a:t>
            </a:r>
          </a:p>
        </p:txBody>
      </p:sp>
      <p:sp>
        <p:nvSpPr>
          <p:cNvPr id="47155" name="Text Box 57"/>
          <p:cNvSpPr txBox="1">
            <a:spLocks noChangeArrowheads="1"/>
          </p:cNvSpPr>
          <p:nvPr/>
        </p:nvSpPr>
        <p:spPr bwMode="auto">
          <a:xfrm>
            <a:off x="1011238" y="2266950"/>
            <a:ext cx="6113462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33CC33"/>
              </a:buClr>
              <a:buSzPct val="75000"/>
              <a:buFont typeface="Webdings" pitchFamily="18" charset="2"/>
              <a:buChar char="4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–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 b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Initialize</a:t>
            </a:r>
            <a:r>
              <a:rPr kumimoji="0" lang="en-US" altLang="en-US" sz="2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all entries of</a:t>
            </a:r>
            <a:r>
              <a:rPr kumimoji="0" lang="en-US" altLang="en-US" sz="2000"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2000" b="1">
                <a:latin typeface="Arial" pitchFamily="34" charset="0"/>
                <a:cs typeface="Arial" pitchFamily="34" charset="0"/>
              </a:rPr>
              <a:t>r</a:t>
            </a:r>
            <a:r>
              <a:rPr kumimoji="0" lang="en-US" altLang="en-US" sz="2000" b="1" baseline="30000">
                <a:latin typeface="Arial" pitchFamily="34" charset="0"/>
                <a:cs typeface="Arial" pitchFamily="34" charset="0"/>
              </a:rPr>
              <a:t>new </a:t>
            </a:r>
            <a:r>
              <a:rPr kumimoji="0" lang="en-US" altLang="en-US" sz="2000"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altLang="en-US" sz="2000" b="1">
                <a:latin typeface="Arial" pitchFamily="34" charset="0"/>
                <a:cs typeface="Arial" pitchFamily="34" charset="0"/>
              </a:rPr>
              <a:t>(1-</a:t>
            </a:r>
            <a:r>
              <a:rPr kumimoji="0" lang="en-US" altLang="en-US" sz="2000" b="1">
                <a:latin typeface="Arial" pitchFamily="34" charset="0"/>
                <a:cs typeface="Arial" pitchFamily="34" charset="0"/>
                <a:sym typeface="Symbol" pitchFamily="18" charset="2"/>
              </a:rPr>
              <a:t></a:t>
            </a:r>
            <a:r>
              <a:rPr kumimoji="0" lang="en-US" altLang="en-US" sz="2000" b="1">
                <a:latin typeface="Arial" pitchFamily="34" charset="0"/>
                <a:cs typeface="Arial" pitchFamily="34" charset="0"/>
              </a:rPr>
              <a:t>) / 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For each page</a:t>
            </a:r>
            <a:r>
              <a:rPr kumimoji="0" lang="en-US" altLang="en-US" sz="2000"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2000" b="1" i="1">
                <a:latin typeface="Arial" pitchFamily="34" charset="0"/>
                <a:cs typeface="Arial" pitchFamily="34" charset="0"/>
              </a:rPr>
              <a:t>i</a:t>
            </a:r>
            <a:r>
              <a:rPr kumimoji="0" lang="en-US" altLang="en-US" sz="2000">
                <a:latin typeface="Arial" pitchFamily="34" charset="0"/>
                <a:cs typeface="Arial" pitchFamily="34" charset="0"/>
              </a:rPr>
              <a:t> (of out-degree </a:t>
            </a:r>
            <a:r>
              <a:rPr kumimoji="0" lang="en-US" altLang="en-US" sz="2000" b="1" i="1">
                <a:latin typeface="Arial" pitchFamily="34" charset="0"/>
                <a:cs typeface="Arial" pitchFamily="34" charset="0"/>
              </a:rPr>
              <a:t>d</a:t>
            </a:r>
            <a:r>
              <a:rPr kumimoji="0" lang="en-US" altLang="en-US" sz="2000" b="1" i="1" baseline="-25000">
                <a:latin typeface="Arial" pitchFamily="34" charset="0"/>
                <a:cs typeface="Arial" pitchFamily="34" charset="0"/>
              </a:rPr>
              <a:t>i</a:t>
            </a:r>
            <a:r>
              <a:rPr kumimoji="0" lang="en-US" altLang="en-US" sz="2000">
                <a:latin typeface="Arial" pitchFamily="34" charset="0"/>
                <a:cs typeface="Arial" pitchFamily="34" charset="0"/>
              </a:rPr>
              <a:t>):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Read into memory:</a:t>
            </a:r>
            <a:r>
              <a:rPr kumimoji="0" lang="en-US" altLang="en-US" sz="2000"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2000" b="1" i="1">
                <a:latin typeface="Arial" pitchFamily="34" charset="0"/>
                <a:cs typeface="Arial" pitchFamily="34" charset="0"/>
              </a:rPr>
              <a:t>i</a:t>
            </a:r>
            <a:r>
              <a:rPr kumimoji="0" lang="en-US" altLang="en-US" sz="2000"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altLang="en-US" sz="2000" b="1" i="1">
                <a:latin typeface="Arial" pitchFamily="34" charset="0"/>
                <a:cs typeface="Arial" pitchFamily="34" charset="0"/>
              </a:rPr>
              <a:t>d</a:t>
            </a:r>
            <a:r>
              <a:rPr kumimoji="0" lang="en-US" altLang="en-US" sz="2000" b="1" i="1" baseline="-25000">
                <a:latin typeface="Arial" pitchFamily="34" charset="0"/>
                <a:cs typeface="Arial" pitchFamily="34" charset="0"/>
              </a:rPr>
              <a:t>i</a:t>
            </a:r>
            <a:r>
              <a:rPr kumimoji="0" lang="en-US" altLang="en-US" sz="2000"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altLang="en-US" sz="2000" b="1" i="1">
                <a:latin typeface="Arial" pitchFamily="34" charset="0"/>
                <a:cs typeface="Arial" pitchFamily="34" charset="0"/>
              </a:rPr>
              <a:t>dest</a:t>
            </a:r>
            <a:r>
              <a:rPr kumimoji="0" lang="en-US" altLang="en-US" sz="2000" b="1" i="1" baseline="-25000">
                <a:latin typeface="Arial" pitchFamily="34" charset="0"/>
                <a:cs typeface="Arial" pitchFamily="34" charset="0"/>
              </a:rPr>
              <a:t>1</a:t>
            </a:r>
            <a:r>
              <a:rPr kumimoji="0" lang="en-US" altLang="en-US" sz="2000" b="1" i="1">
                <a:latin typeface="Arial" pitchFamily="34" charset="0"/>
                <a:cs typeface="Arial" pitchFamily="34" charset="0"/>
              </a:rPr>
              <a:t>, …, dest</a:t>
            </a:r>
            <a:r>
              <a:rPr kumimoji="0" lang="en-US" altLang="en-US" sz="2000" b="1" i="1" baseline="-25000">
                <a:latin typeface="Arial" pitchFamily="34" charset="0"/>
                <a:cs typeface="Arial" pitchFamily="34" charset="0"/>
              </a:rPr>
              <a:t>d</a:t>
            </a:r>
            <a:r>
              <a:rPr kumimoji="0" lang="en-US" altLang="en-US" sz="1400" b="1" i="1" baseline="-25000">
                <a:latin typeface="Arial" pitchFamily="34" charset="0"/>
                <a:cs typeface="Arial" pitchFamily="34" charset="0"/>
              </a:rPr>
              <a:t>i</a:t>
            </a:r>
            <a:r>
              <a:rPr kumimoji="0" lang="en-US" altLang="en-US" sz="2000"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altLang="en-US" sz="2000" b="1" i="1">
                <a:latin typeface="Arial" pitchFamily="34" charset="0"/>
                <a:cs typeface="Arial" pitchFamily="34" charset="0"/>
              </a:rPr>
              <a:t>r</a:t>
            </a:r>
            <a:r>
              <a:rPr kumimoji="0" lang="en-US" altLang="en-US" sz="2000" b="1" i="1" baseline="30000">
                <a:latin typeface="Arial" pitchFamily="34" charset="0"/>
                <a:cs typeface="Arial" pitchFamily="34" charset="0"/>
              </a:rPr>
              <a:t>old</a:t>
            </a:r>
            <a:r>
              <a:rPr kumimoji="0" lang="en-US" altLang="en-US" sz="2000" b="1" i="1">
                <a:latin typeface="Arial" pitchFamily="34" charset="0"/>
                <a:cs typeface="Arial" pitchFamily="34" charset="0"/>
              </a:rPr>
              <a:t>(i)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altLang="en-US" sz="200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kumimoji="0" lang="en-US" altLang="en-US" sz="2000"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2000" b="1">
                <a:latin typeface="Arial" pitchFamily="34" charset="0"/>
                <a:cs typeface="Arial" pitchFamily="34" charset="0"/>
              </a:rPr>
              <a:t>j</a:t>
            </a:r>
            <a:r>
              <a:rPr kumimoji="0" lang="en-US" altLang="en-US" sz="2000">
                <a:latin typeface="Arial" pitchFamily="34" charset="0"/>
                <a:cs typeface="Arial" pitchFamily="34" charset="0"/>
              </a:rPr>
              <a:t> = </a:t>
            </a:r>
            <a:r>
              <a:rPr kumimoji="0" lang="en-US" altLang="en-US" sz="2000" b="1">
                <a:latin typeface="Arial" pitchFamily="34" charset="0"/>
                <a:cs typeface="Arial" pitchFamily="34" charset="0"/>
              </a:rPr>
              <a:t>1…d</a:t>
            </a:r>
            <a:r>
              <a:rPr kumimoji="0" lang="en-US" altLang="en-US" sz="2000" b="1" baseline="-25000">
                <a:latin typeface="Arial" pitchFamily="34" charset="0"/>
                <a:cs typeface="Arial" pitchFamily="34" charset="0"/>
              </a:rPr>
              <a:t>i</a:t>
            </a:r>
            <a:endParaRPr kumimoji="0" lang="en-US" altLang="en-US" sz="200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000" b="1">
                <a:latin typeface="Arial" pitchFamily="34" charset="0"/>
                <a:cs typeface="Arial" pitchFamily="34" charset="0"/>
              </a:rPr>
              <a:t>      r</a:t>
            </a:r>
            <a:r>
              <a:rPr kumimoji="0" lang="en-US" altLang="en-US" sz="2000" b="1" baseline="30000">
                <a:latin typeface="Arial" pitchFamily="34" charset="0"/>
                <a:cs typeface="Arial" pitchFamily="34" charset="0"/>
              </a:rPr>
              <a:t>new</a:t>
            </a:r>
            <a:r>
              <a:rPr kumimoji="0" lang="en-US" altLang="en-US" sz="2000" b="1">
                <a:latin typeface="Arial" pitchFamily="34" charset="0"/>
                <a:cs typeface="Arial" pitchFamily="34" charset="0"/>
              </a:rPr>
              <a:t>(dest</a:t>
            </a:r>
            <a:r>
              <a:rPr kumimoji="0" lang="en-US" altLang="en-US" sz="2000" b="1" baseline="-25000">
                <a:latin typeface="Arial" pitchFamily="34" charset="0"/>
                <a:cs typeface="Arial" pitchFamily="34" charset="0"/>
              </a:rPr>
              <a:t>j</a:t>
            </a:r>
            <a:r>
              <a:rPr kumimoji="0" lang="en-US" altLang="en-US" sz="2000" b="1">
                <a:latin typeface="Arial" pitchFamily="34" charset="0"/>
                <a:cs typeface="Arial" pitchFamily="34" charset="0"/>
              </a:rPr>
              <a:t>) += </a:t>
            </a:r>
            <a:r>
              <a:rPr kumimoji="0" lang="en-US" altLang="en-US" sz="2000" b="1">
                <a:latin typeface="Arial" pitchFamily="34" charset="0"/>
                <a:cs typeface="Arial" pitchFamily="34" charset="0"/>
                <a:sym typeface="Symbol" pitchFamily="18" charset="2"/>
              </a:rPr>
              <a:t> </a:t>
            </a:r>
            <a:r>
              <a:rPr kumimoji="0" lang="en-US" altLang="en-US" sz="2000" b="1">
                <a:latin typeface="Arial" pitchFamily="34" charset="0"/>
                <a:cs typeface="Arial" pitchFamily="34" charset="0"/>
              </a:rPr>
              <a:t>r</a:t>
            </a:r>
            <a:r>
              <a:rPr kumimoji="0" lang="en-US" altLang="en-US" sz="2000" b="1" baseline="30000">
                <a:latin typeface="Arial" pitchFamily="34" charset="0"/>
                <a:cs typeface="Arial" pitchFamily="34" charset="0"/>
              </a:rPr>
              <a:t>old</a:t>
            </a:r>
            <a:r>
              <a:rPr kumimoji="0" lang="en-US" altLang="en-US" sz="2000" b="1">
                <a:latin typeface="Arial" pitchFamily="34" charset="0"/>
                <a:cs typeface="Arial" pitchFamily="34" charset="0"/>
              </a:rPr>
              <a:t>(i) / </a:t>
            </a:r>
            <a:r>
              <a:rPr kumimoji="0" lang="en-US" altLang="en-US" sz="2000" b="1" i="1">
                <a:latin typeface="Arial" pitchFamily="34" charset="0"/>
                <a:cs typeface="Arial" pitchFamily="34" charset="0"/>
              </a:rPr>
              <a:t>d</a:t>
            </a:r>
            <a:r>
              <a:rPr kumimoji="0" lang="en-US" altLang="en-US" sz="2000" b="1" i="1" baseline="-25000">
                <a:latin typeface="Arial" pitchFamily="34" charset="0"/>
                <a:cs typeface="Arial" pitchFamily="34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50675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9" grpId="0"/>
      <p:bldP spid="40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Analysis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Assume enough RAM to fit </a:t>
            </a:r>
            <a:r>
              <a:rPr lang="en-US" altLang="en-US" i="1" smtClean="0"/>
              <a:t>r</a:t>
            </a:r>
            <a:r>
              <a:rPr lang="en-US" altLang="en-US" i="1" baseline="30000" smtClean="0"/>
              <a:t>new</a:t>
            </a:r>
            <a:r>
              <a:rPr lang="en-US" altLang="en-US" smtClean="0"/>
              <a:t> into memory</a:t>
            </a:r>
          </a:p>
          <a:p>
            <a:pPr lvl="1"/>
            <a:r>
              <a:rPr lang="en-US" altLang="en-US" smtClean="0"/>
              <a:t>Store </a:t>
            </a:r>
            <a:r>
              <a:rPr lang="en-US" altLang="en-US" b="1" i="1" smtClean="0"/>
              <a:t>r</a:t>
            </a:r>
            <a:r>
              <a:rPr lang="en-US" altLang="en-US" i="1" baseline="30000" smtClean="0"/>
              <a:t>old</a:t>
            </a:r>
            <a:r>
              <a:rPr lang="en-US" altLang="en-US" smtClean="0"/>
              <a:t> and matrix </a:t>
            </a:r>
            <a:r>
              <a:rPr lang="en-US" altLang="en-US" b="1" i="1" smtClean="0"/>
              <a:t>M</a:t>
            </a:r>
            <a:r>
              <a:rPr lang="en-US" altLang="en-US" smtClean="0"/>
              <a:t> on disk</a:t>
            </a:r>
          </a:p>
          <a:p>
            <a:r>
              <a:rPr lang="en-US" altLang="en-US" smtClean="0"/>
              <a:t>In each iteration, we have to:</a:t>
            </a:r>
          </a:p>
          <a:p>
            <a:pPr lvl="1"/>
            <a:r>
              <a:rPr lang="en-US" altLang="en-US" smtClean="0"/>
              <a:t>Read </a:t>
            </a:r>
            <a:r>
              <a:rPr lang="en-US" altLang="en-US" b="1" i="1" smtClean="0"/>
              <a:t>r</a:t>
            </a:r>
            <a:r>
              <a:rPr lang="en-US" altLang="en-US" i="1" baseline="30000" smtClean="0"/>
              <a:t>old</a:t>
            </a:r>
            <a:r>
              <a:rPr lang="en-US" altLang="en-US" smtClean="0"/>
              <a:t> and </a:t>
            </a:r>
            <a:r>
              <a:rPr lang="en-US" altLang="en-US" b="1" i="1" smtClean="0"/>
              <a:t>M</a:t>
            </a:r>
          </a:p>
          <a:p>
            <a:pPr lvl="1"/>
            <a:r>
              <a:rPr lang="en-US" altLang="en-US" smtClean="0"/>
              <a:t>Write </a:t>
            </a:r>
            <a:r>
              <a:rPr lang="en-US" altLang="en-US" b="1" i="1" smtClean="0"/>
              <a:t>r</a:t>
            </a:r>
            <a:r>
              <a:rPr lang="en-US" altLang="en-US" i="1" baseline="30000" smtClean="0"/>
              <a:t>new</a:t>
            </a:r>
            <a:r>
              <a:rPr lang="en-US" altLang="en-US" smtClean="0"/>
              <a:t> back to disk</a:t>
            </a:r>
          </a:p>
          <a:p>
            <a:pPr lvl="1"/>
            <a:r>
              <a:rPr lang="en-US" altLang="en-US" b="1" smtClean="0">
                <a:solidFill>
                  <a:srgbClr val="008000"/>
                </a:solidFill>
              </a:rPr>
              <a:t>Cost per iteration of Power method:</a:t>
            </a:r>
            <a:br>
              <a:rPr lang="en-US" altLang="en-US" b="1" smtClean="0">
                <a:solidFill>
                  <a:srgbClr val="008000"/>
                </a:solidFill>
              </a:rPr>
            </a:br>
            <a:r>
              <a:rPr lang="en-US" altLang="en-US" b="1" smtClean="0">
                <a:solidFill>
                  <a:srgbClr val="008000"/>
                </a:solidFill>
              </a:rPr>
              <a:t>=</a:t>
            </a:r>
            <a:r>
              <a:rPr lang="en-US" altLang="en-US" smtClean="0">
                <a:solidFill>
                  <a:srgbClr val="008000"/>
                </a:solidFill>
              </a:rPr>
              <a:t> 2|</a:t>
            </a:r>
            <a:r>
              <a:rPr lang="en-US" altLang="en-US" b="1" i="1" smtClean="0">
                <a:solidFill>
                  <a:srgbClr val="008000"/>
                </a:solidFill>
              </a:rPr>
              <a:t>r</a:t>
            </a:r>
            <a:r>
              <a:rPr lang="en-US" altLang="en-US" smtClean="0">
                <a:solidFill>
                  <a:srgbClr val="008000"/>
                </a:solidFill>
              </a:rPr>
              <a:t>| + |</a:t>
            </a:r>
            <a:r>
              <a:rPr lang="en-US" altLang="en-US" b="1" i="1" smtClean="0">
                <a:solidFill>
                  <a:srgbClr val="008000"/>
                </a:solidFill>
              </a:rPr>
              <a:t>M</a:t>
            </a:r>
            <a:r>
              <a:rPr lang="en-US" altLang="en-US" smtClean="0">
                <a:solidFill>
                  <a:srgbClr val="008000"/>
                </a:solidFill>
              </a:rPr>
              <a:t>|</a:t>
            </a:r>
          </a:p>
          <a:p>
            <a:pPr lvl="1"/>
            <a:endParaRPr lang="en-US" altLang="en-US" smtClean="0"/>
          </a:p>
          <a:p>
            <a:r>
              <a:rPr lang="en-US" altLang="en-US" smtClean="0">
                <a:solidFill>
                  <a:srgbClr val="FF0000"/>
                </a:solidFill>
              </a:rPr>
              <a:t>Question:</a:t>
            </a:r>
          </a:p>
          <a:p>
            <a:pPr lvl="1"/>
            <a:r>
              <a:rPr lang="en-US" altLang="en-US" smtClean="0"/>
              <a:t>What if we could not even fit </a:t>
            </a:r>
            <a:r>
              <a:rPr lang="en-US" altLang="en-US" b="1" i="1" smtClean="0"/>
              <a:t>r</a:t>
            </a:r>
            <a:r>
              <a:rPr lang="en-US" altLang="en-US" i="1" baseline="30000" smtClean="0"/>
              <a:t>new</a:t>
            </a:r>
            <a:r>
              <a:rPr lang="en-US" altLang="en-US" smtClean="0"/>
              <a:t> in memory?</a:t>
            </a:r>
          </a:p>
          <a:p>
            <a:pPr lvl="1"/>
            <a:r>
              <a:rPr lang="en-US" altLang="en-US" smtClean="0"/>
              <a:t>Split </a:t>
            </a:r>
            <a:r>
              <a:rPr lang="en-US" altLang="en-US" b="1" i="1" smtClean="0"/>
              <a:t>r</a:t>
            </a:r>
            <a:r>
              <a:rPr lang="en-US" altLang="en-US" i="1" baseline="30000" smtClean="0"/>
              <a:t>new </a:t>
            </a:r>
            <a:r>
              <a:rPr lang="en-US" altLang="en-US" smtClean="0"/>
              <a:t>into blocks. Details ignored</a:t>
            </a:r>
          </a:p>
          <a:p>
            <a:endParaRPr lang="en-AU" altLang="en-US" smtClean="0"/>
          </a:p>
        </p:txBody>
      </p:sp>
    </p:spTree>
    <p:extLst>
      <p:ext uri="{BB962C8B-B14F-4D97-AF65-F5344CB8AC3E}">
        <p14:creationId xmlns:p14="http://schemas.microsoft.com/office/powerpoint/2010/main" val="225456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66725" y="2874963"/>
            <a:ext cx="8220075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9pPr>
          </a:lstStyle>
          <a:p>
            <a:pPr>
              <a:defRPr/>
            </a:pPr>
            <a:r>
              <a:rPr lang="en-US" dirty="0" smtClean="0"/>
              <a:t>PageRank in MapReduce</a:t>
            </a:r>
            <a:endParaRPr lang="en-US" altLang="en-US" kern="0" dirty="0"/>
          </a:p>
        </p:txBody>
      </p:sp>
    </p:spTree>
    <p:extLst>
      <p:ext uri="{BB962C8B-B14F-4D97-AF65-F5344CB8AC3E}">
        <p14:creationId xmlns:p14="http://schemas.microsoft.com/office/powerpoint/2010/main" val="428743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Graphs and MapReduce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Graph algorithms typically involve:</a:t>
            </a:r>
          </a:p>
          <a:p>
            <a:pPr lvl="1"/>
            <a:r>
              <a:rPr lang="en-GB" dirty="0"/>
              <a:t>Performing computations at each node: based on node features, edge features, and local link structure</a:t>
            </a:r>
          </a:p>
          <a:p>
            <a:pPr lvl="1"/>
            <a:r>
              <a:rPr lang="en-GB" dirty="0"/>
              <a:t>Propagating computations: “traversing” the graph</a:t>
            </a:r>
          </a:p>
          <a:p>
            <a:r>
              <a:rPr lang="en-GB" dirty="0"/>
              <a:t>Key questions:</a:t>
            </a:r>
          </a:p>
          <a:p>
            <a:pPr lvl="1"/>
            <a:r>
              <a:rPr lang="en-GB" dirty="0"/>
              <a:t>How do you represent graph data in MapReduce?</a:t>
            </a:r>
          </a:p>
          <a:p>
            <a:pPr lvl="1"/>
            <a:r>
              <a:rPr lang="en-GB" dirty="0"/>
              <a:t>How do you traverse a graph in MapReduce?</a:t>
            </a:r>
          </a:p>
          <a:p>
            <a:endParaRPr lang="en-US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336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PageRank Computation Review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Properties of </a:t>
            </a:r>
            <a:r>
              <a:rPr lang="en-US" dirty="0" err="1" smtClean="0"/>
              <a:t>PageRank</a:t>
            </a:r>
            <a:endParaRPr lang="en-US" dirty="0" smtClean="0"/>
          </a:p>
          <a:p>
            <a:pPr lvl="1"/>
            <a:r>
              <a:rPr lang="en-US" dirty="0" smtClean="0"/>
              <a:t>Can be computed iteratively</a:t>
            </a:r>
          </a:p>
          <a:p>
            <a:pPr lvl="1"/>
            <a:r>
              <a:rPr lang="en-US" dirty="0" smtClean="0"/>
              <a:t>Effects at each iteration are local</a:t>
            </a:r>
          </a:p>
          <a:p>
            <a:r>
              <a:rPr lang="en-US" dirty="0" smtClean="0"/>
              <a:t>Sketch of algorithm:</a:t>
            </a:r>
          </a:p>
          <a:p>
            <a:pPr lvl="1"/>
            <a:r>
              <a:rPr lang="en-US" dirty="0" smtClean="0"/>
              <a:t>Start with seed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i</a:t>
            </a:r>
            <a:r>
              <a:rPr lang="en-US" dirty="0" smtClean="0"/>
              <a:t> values</a:t>
            </a:r>
          </a:p>
          <a:p>
            <a:pPr lvl="1"/>
            <a:r>
              <a:rPr lang="en-US" dirty="0" smtClean="0"/>
              <a:t>Each page distributes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i</a:t>
            </a:r>
            <a:r>
              <a:rPr lang="en-US" dirty="0" smtClean="0"/>
              <a:t> “credit” to all pages it links to</a:t>
            </a:r>
          </a:p>
          <a:p>
            <a:pPr lvl="1"/>
            <a:r>
              <a:rPr lang="en-US" dirty="0" smtClean="0"/>
              <a:t>Each target page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j</a:t>
            </a:r>
            <a:r>
              <a:rPr lang="en-US" dirty="0" smtClean="0"/>
              <a:t> adds up “credit” from multiple in-bound links to compute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j</a:t>
            </a:r>
            <a:endParaRPr lang="en-US" i="1" baseline="-25000" dirty="0" smtClean="0"/>
          </a:p>
          <a:p>
            <a:pPr lvl="1"/>
            <a:r>
              <a:rPr lang="en-US" dirty="0" smtClean="0"/>
              <a:t>Iterate until values converge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5821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Simplified </a:t>
            </a:r>
            <a:r>
              <a:rPr lang="en-US" dirty="0" err="1" smtClean="0"/>
              <a:t>PageRank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First, tackle the simple case:</a:t>
            </a:r>
          </a:p>
          <a:p>
            <a:pPr lvl="1"/>
            <a:r>
              <a:rPr lang="en-US" dirty="0" smtClean="0"/>
              <a:t>No teleport</a:t>
            </a:r>
          </a:p>
          <a:p>
            <a:pPr lvl="1"/>
            <a:r>
              <a:rPr lang="en-US" dirty="0" smtClean="0"/>
              <a:t>No dead ends</a:t>
            </a:r>
          </a:p>
          <a:p>
            <a:r>
              <a:rPr lang="en-US" dirty="0" smtClean="0"/>
              <a:t>Then, factor in these complexities…</a:t>
            </a:r>
          </a:p>
          <a:p>
            <a:pPr lvl="1"/>
            <a:r>
              <a:rPr lang="en-US" dirty="0" smtClean="0"/>
              <a:t>How to deal with the teleport probability?</a:t>
            </a:r>
          </a:p>
          <a:p>
            <a:pPr lvl="1"/>
            <a:r>
              <a:rPr lang="en-US" dirty="0" smtClean="0"/>
              <a:t>How to deal with dead ends?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49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</a:t>
            </a:r>
            <a:r>
              <a:rPr lang="en-US" dirty="0" err="1" smtClean="0"/>
              <a:t>PageRank</a:t>
            </a:r>
            <a:r>
              <a:rPr lang="en-US" dirty="0" smtClean="0"/>
              <a:t> Iteration (1)</a:t>
            </a:r>
            <a:endParaRPr lang="en-US" dirty="0"/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2185987"/>
            <a:ext cx="345757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2076450"/>
            <a:ext cx="386715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Arrow 1"/>
          <p:cNvSpPr/>
          <p:nvPr/>
        </p:nvSpPr>
        <p:spPr bwMode="auto">
          <a:xfrm>
            <a:off x="4162425" y="3152775"/>
            <a:ext cx="847725" cy="361950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-12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1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</a:t>
            </a:r>
            <a:r>
              <a:rPr lang="en-US" dirty="0" err="1" smtClean="0"/>
              <a:t>PageRank</a:t>
            </a:r>
            <a:r>
              <a:rPr lang="en-US" dirty="0" smtClean="0"/>
              <a:t> Iteration (2)</a:t>
            </a:r>
            <a:endParaRPr lang="en-US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2052638"/>
            <a:ext cx="4048125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2052637"/>
            <a:ext cx="40005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Right Arrow 54"/>
          <p:cNvSpPr/>
          <p:nvPr/>
        </p:nvSpPr>
        <p:spPr bwMode="auto">
          <a:xfrm>
            <a:off x="4338638" y="3152775"/>
            <a:ext cx="847725" cy="361950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-12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90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PageRank in MapReduce (One Iteration)</a:t>
            </a:r>
            <a:endParaRPr lang="en-US" dirty="0"/>
          </a:p>
        </p:txBody>
      </p:sp>
      <p:graphicFrame>
        <p:nvGraphicFramePr>
          <p:cNvPr id="297" name="Table 2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112769"/>
              </p:ext>
            </p:extLst>
          </p:nvPr>
        </p:nvGraphicFramePr>
        <p:xfrm>
          <a:off x="6781800" y="2057400"/>
          <a:ext cx="1447800" cy="279400"/>
        </p:xfrm>
        <a:graphic>
          <a:graphicData uri="http://schemas.openxmlformats.org/drawingml/2006/table">
            <a:tbl>
              <a:tblPr firstRow="1" bandRow="1"/>
              <a:tblGrid>
                <a:gridCol w="1447800"/>
              </a:tblGrid>
              <a:tr h="279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3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25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39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51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64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78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908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03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</a:t>
                      </a:r>
                      <a:r>
                        <a:rPr kumimoji="0" lang="en-US" sz="1200" b="1" i="1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[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8" name="Table 2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537399"/>
              </p:ext>
            </p:extLst>
          </p:nvPr>
        </p:nvGraphicFramePr>
        <p:xfrm>
          <a:off x="1905000" y="2057400"/>
          <a:ext cx="1447800" cy="279400"/>
        </p:xfrm>
        <a:graphic>
          <a:graphicData uri="http://schemas.openxmlformats.org/drawingml/2006/table">
            <a:tbl>
              <a:tblPr firstRow="1" bandRow="1"/>
              <a:tblGrid>
                <a:gridCol w="1447800"/>
              </a:tblGrid>
              <a:tr h="279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3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25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39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51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64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78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908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03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</a:t>
                      </a:r>
                      <a:r>
                        <a:rPr kumimoji="0" lang="en-US" sz="1200" b="1" i="1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[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9" name="Table 2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670452"/>
              </p:ext>
            </p:extLst>
          </p:nvPr>
        </p:nvGraphicFramePr>
        <p:xfrm>
          <a:off x="3124200" y="2057400"/>
          <a:ext cx="1447800" cy="279400"/>
        </p:xfrm>
        <a:graphic>
          <a:graphicData uri="http://schemas.openxmlformats.org/drawingml/2006/table">
            <a:tbl>
              <a:tblPr firstRow="1" bandRow="1"/>
              <a:tblGrid>
                <a:gridCol w="1447800"/>
              </a:tblGrid>
              <a:tr h="279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3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25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39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51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64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78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908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03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</a:t>
                      </a:r>
                      <a:r>
                        <a:rPr kumimoji="0" lang="en-US" sz="1200" b="1" i="1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[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00" name="Table 2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483722"/>
              </p:ext>
            </p:extLst>
          </p:nvPr>
        </p:nvGraphicFramePr>
        <p:xfrm>
          <a:off x="4343400" y="2057400"/>
          <a:ext cx="1447800" cy="279400"/>
        </p:xfrm>
        <a:graphic>
          <a:graphicData uri="http://schemas.openxmlformats.org/drawingml/2006/table">
            <a:tbl>
              <a:tblPr firstRow="1" bandRow="1"/>
              <a:tblGrid>
                <a:gridCol w="1447800"/>
              </a:tblGrid>
              <a:tr h="279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3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25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39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51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64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78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908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03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</a:t>
                      </a:r>
                      <a:r>
                        <a:rPr kumimoji="0" lang="en-US" sz="1200" b="1" i="1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[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01" name="Table 3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893618"/>
              </p:ext>
            </p:extLst>
          </p:nvPr>
        </p:nvGraphicFramePr>
        <p:xfrm>
          <a:off x="5562600" y="2057400"/>
          <a:ext cx="1447800" cy="279400"/>
        </p:xfrm>
        <a:graphic>
          <a:graphicData uri="http://schemas.openxmlformats.org/drawingml/2006/table">
            <a:tbl>
              <a:tblPr firstRow="1" bandRow="1"/>
              <a:tblGrid>
                <a:gridCol w="1447800"/>
              </a:tblGrid>
              <a:tr h="279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3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25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39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51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64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78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908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03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</a:t>
                      </a:r>
                      <a:r>
                        <a:rPr kumimoji="0" lang="en-US" sz="1200" b="1" i="1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[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2" name="Rectangle 301"/>
          <p:cNvSpPr/>
          <p:nvPr/>
        </p:nvSpPr>
        <p:spPr>
          <a:xfrm>
            <a:off x="1905000" y="2349500"/>
            <a:ext cx="914400" cy="38100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Rectangle 302"/>
          <p:cNvSpPr/>
          <p:nvPr/>
        </p:nvSpPr>
        <p:spPr>
          <a:xfrm>
            <a:off x="1828800" y="3035300"/>
            <a:ext cx="457200" cy="3810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04" name="Rectangle 303"/>
          <p:cNvSpPr/>
          <p:nvPr/>
        </p:nvSpPr>
        <p:spPr>
          <a:xfrm>
            <a:off x="2438400" y="3035300"/>
            <a:ext cx="457200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305" name="Straight Arrow Connector 304"/>
          <p:cNvCxnSpPr>
            <a:endCxn id="304" idx="0"/>
          </p:cNvCxnSpPr>
          <p:nvPr/>
        </p:nvCxnSpPr>
        <p:spPr>
          <a:xfrm rot="16200000" flipH="1">
            <a:off x="2400300" y="2768600"/>
            <a:ext cx="304800" cy="228600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6" name="Straight Arrow Connector 305"/>
          <p:cNvCxnSpPr>
            <a:endCxn id="303" idx="0"/>
          </p:cNvCxnSpPr>
          <p:nvPr/>
        </p:nvCxnSpPr>
        <p:spPr>
          <a:xfrm rot="5400000">
            <a:off x="2019300" y="2768600"/>
            <a:ext cx="304800" cy="228600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7" name="Rectangle 306"/>
          <p:cNvSpPr/>
          <p:nvPr/>
        </p:nvSpPr>
        <p:spPr>
          <a:xfrm>
            <a:off x="3124200" y="2349500"/>
            <a:ext cx="914400" cy="3810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Rectangle 307"/>
          <p:cNvSpPr/>
          <p:nvPr/>
        </p:nvSpPr>
        <p:spPr>
          <a:xfrm>
            <a:off x="3048000" y="30353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09" name="Rectangle 308"/>
          <p:cNvSpPr/>
          <p:nvPr/>
        </p:nvSpPr>
        <p:spPr>
          <a:xfrm>
            <a:off x="3657600" y="3035300"/>
            <a:ext cx="457200" cy="3810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310" name="Straight Arrow Connector 309"/>
          <p:cNvCxnSpPr>
            <a:endCxn id="309" idx="0"/>
          </p:cNvCxnSpPr>
          <p:nvPr/>
        </p:nvCxnSpPr>
        <p:spPr>
          <a:xfrm rot="16200000" flipH="1">
            <a:off x="3619500" y="2768600"/>
            <a:ext cx="304800" cy="228600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1" name="Straight Arrow Connector 310"/>
          <p:cNvCxnSpPr>
            <a:endCxn id="308" idx="0"/>
          </p:cNvCxnSpPr>
          <p:nvPr/>
        </p:nvCxnSpPr>
        <p:spPr>
          <a:xfrm rot="5400000">
            <a:off x="3238500" y="2768600"/>
            <a:ext cx="304800" cy="228600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2" name="Rectangle 311"/>
          <p:cNvSpPr/>
          <p:nvPr/>
        </p:nvSpPr>
        <p:spPr>
          <a:xfrm>
            <a:off x="6781800" y="2349500"/>
            <a:ext cx="914400" cy="3810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13" name="Straight Arrow Connector 312"/>
          <p:cNvCxnSpPr/>
          <p:nvPr/>
        </p:nvCxnSpPr>
        <p:spPr>
          <a:xfrm rot="16200000" flipH="1">
            <a:off x="7429500" y="2768600"/>
            <a:ext cx="304800" cy="228600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4" name="Straight Arrow Connector 313"/>
          <p:cNvCxnSpPr/>
          <p:nvPr/>
        </p:nvCxnSpPr>
        <p:spPr>
          <a:xfrm rot="5400000">
            <a:off x="6743700" y="2768600"/>
            <a:ext cx="304800" cy="228600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5" name="Rectangle 314"/>
          <p:cNvSpPr/>
          <p:nvPr/>
        </p:nvSpPr>
        <p:spPr>
          <a:xfrm>
            <a:off x="6629400" y="3035300"/>
            <a:ext cx="304800" cy="38100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16" name="Rectangle 315"/>
          <p:cNvSpPr/>
          <p:nvPr/>
        </p:nvSpPr>
        <p:spPr>
          <a:xfrm>
            <a:off x="7086600" y="3035300"/>
            <a:ext cx="304800" cy="3810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17" name="Rectangle 316"/>
          <p:cNvSpPr/>
          <p:nvPr/>
        </p:nvSpPr>
        <p:spPr>
          <a:xfrm>
            <a:off x="7543800" y="3035300"/>
            <a:ext cx="3048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318" name="Straight Arrow Connector 317"/>
          <p:cNvCxnSpPr>
            <a:stCxn id="312" idx="2"/>
            <a:endCxn id="316" idx="0"/>
          </p:cNvCxnSpPr>
          <p:nvPr/>
        </p:nvCxnSpPr>
        <p:spPr>
          <a:xfrm rot="5400000">
            <a:off x="7086600" y="2882900"/>
            <a:ext cx="304800" cy="1588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9" name="Rectangle 318"/>
          <p:cNvSpPr/>
          <p:nvPr/>
        </p:nvSpPr>
        <p:spPr>
          <a:xfrm>
            <a:off x="4343400" y="2349500"/>
            <a:ext cx="9144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Rectangle 319"/>
          <p:cNvSpPr/>
          <p:nvPr/>
        </p:nvSpPr>
        <p:spPr>
          <a:xfrm>
            <a:off x="4343400" y="3035300"/>
            <a:ext cx="914400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321" name="Straight Arrow Connector 320"/>
          <p:cNvCxnSpPr>
            <a:stCxn id="319" idx="2"/>
            <a:endCxn id="320" idx="0"/>
          </p:cNvCxnSpPr>
          <p:nvPr/>
        </p:nvCxnSpPr>
        <p:spPr>
          <a:xfrm rot="5400000">
            <a:off x="4648200" y="2882900"/>
            <a:ext cx="304800" cy="1588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2" name="Rectangle 321"/>
          <p:cNvSpPr/>
          <p:nvPr/>
        </p:nvSpPr>
        <p:spPr>
          <a:xfrm>
            <a:off x="5562600" y="2349500"/>
            <a:ext cx="914400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Rectangle 322"/>
          <p:cNvSpPr/>
          <p:nvPr/>
        </p:nvSpPr>
        <p:spPr>
          <a:xfrm>
            <a:off x="5562600" y="3035300"/>
            <a:ext cx="914400" cy="3810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324" name="Straight Arrow Connector 323"/>
          <p:cNvCxnSpPr>
            <a:stCxn id="322" idx="2"/>
            <a:endCxn id="323" idx="0"/>
          </p:cNvCxnSpPr>
          <p:nvPr/>
        </p:nvCxnSpPr>
        <p:spPr>
          <a:xfrm rot="5400000">
            <a:off x="5867400" y="2882900"/>
            <a:ext cx="304800" cy="1588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5" name="Rectangle 324"/>
          <p:cNvSpPr/>
          <p:nvPr/>
        </p:nvSpPr>
        <p:spPr>
          <a:xfrm>
            <a:off x="2286000" y="3911600"/>
            <a:ext cx="457200" cy="3810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6" name="Rectangle 325"/>
          <p:cNvSpPr/>
          <p:nvPr/>
        </p:nvSpPr>
        <p:spPr>
          <a:xfrm>
            <a:off x="4724400" y="3911600"/>
            <a:ext cx="457200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7" name="Rectangle 326"/>
          <p:cNvSpPr/>
          <p:nvPr/>
        </p:nvSpPr>
        <p:spPr>
          <a:xfrm>
            <a:off x="3505200" y="39116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8" name="Rectangle 327"/>
          <p:cNvSpPr/>
          <p:nvPr/>
        </p:nvSpPr>
        <p:spPr>
          <a:xfrm>
            <a:off x="6553200" y="3911600"/>
            <a:ext cx="457200" cy="3810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9" name="Rectangle 328"/>
          <p:cNvSpPr/>
          <p:nvPr/>
        </p:nvSpPr>
        <p:spPr>
          <a:xfrm>
            <a:off x="1600200" y="3911600"/>
            <a:ext cx="304800" cy="38100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30" name="Rectangle 329"/>
          <p:cNvSpPr/>
          <p:nvPr/>
        </p:nvSpPr>
        <p:spPr>
          <a:xfrm>
            <a:off x="2895600" y="3911600"/>
            <a:ext cx="304800" cy="3810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31" name="Rectangle 330"/>
          <p:cNvSpPr/>
          <p:nvPr/>
        </p:nvSpPr>
        <p:spPr>
          <a:xfrm>
            <a:off x="4114800" y="3911600"/>
            <a:ext cx="3048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32" name="Rectangle 331"/>
          <p:cNvSpPr/>
          <p:nvPr/>
        </p:nvSpPr>
        <p:spPr>
          <a:xfrm>
            <a:off x="5334000" y="3911600"/>
            <a:ext cx="914400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33" name="Rectangle 332"/>
          <p:cNvSpPr/>
          <p:nvPr/>
        </p:nvSpPr>
        <p:spPr>
          <a:xfrm>
            <a:off x="7162800" y="3911600"/>
            <a:ext cx="914400" cy="3810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en-US" sz="12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</a:t>
            </a:r>
            <a:endParaRPr kumimoji="0" lang="en-US" sz="1200" b="0" i="1" u="none" strike="noStrike" kern="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34" name="Rectangle 333"/>
          <p:cNvSpPr/>
          <p:nvPr/>
        </p:nvSpPr>
        <p:spPr>
          <a:xfrm>
            <a:off x="1600200" y="4635500"/>
            <a:ext cx="304800" cy="38100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Rectangle 334"/>
          <p:cNvSpPr/>
          <p:nvPr/>
        </p:nvSpPr>
        <p:spPr>
          <a:xfrm>
            <a:off x="2362200" y="4635500"/>
            <a:ext cx="762000" cy="3810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Rectangle 335"/>
          <p:cNvSpPr/>
          <p:nvPr/>
        </p:nvSpPr>
        <p:spPr>
          <a:xfrm>
            <a:off x="3581400" y="4635500"/>
            <a:ext cx="7620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Rectangle 336"/>
          <p:cNvSpPr/>
          <p:nvPr/>
        </p:nvSpPr>
        <p:spPr>
          <a:xfrm>
            <a:off x="4800600" y="4635500"/>
            <a:ext cx="1371600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Rectangle 337"/>
          <p:cNvSpPr/>
          <p:nvPr/>
        </p:nvSpPr>
        <p:spPr>
          <a:xfrm>
            <a:off x="6629400" y="4635500"/>
            <a:ext cx="1371600" cy="3810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39" name="Straight Arrow Connector 338"/>
          <p:cNvCxnSpPr>
            <a:stCxn id="329" idx="2"/>
            <a:endCxn id="334" idx="0"/>
          </p:cNvCxnSpPr>
          <p:nvPr/>
        </p:nvCxnSpPr>
        <p:spPr>
          <a:xfrm rot="5400000">
            <a:off x="1581150" y="4464050"/>
            <a:ext cx="342900" cy="1588"/>
          </a:xfrm>
          <a:prstGeom prst="straightConnector1">
            <a:avLst/>
          </a:prstGeom>
          <a:ln w="158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0" name="Straight Arrow Connector 339"/>
          <p:cNvCxnSpPr>
            <a:stCxn id="325" idx="2"/>
          </p:cNvCxnSpPr>
          <p:nvPr/>
        </p:nvCxnSpPr>
        <p:spPr>
          <a:xfrm rot="16200000" flipH="1">
            <a:off x="2381250" y="4425950"/>
            <a:ext cx="342900" cy="76200"/>
          </a:xfrm>
          <a:prstGeom prst="straightConnector1">
            <a:avLst/>
          </a:prstGeom>
          <a:ln w="158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1" name="Straight Arrow Connector 340"/>
          <p:cNvCxnSpPr>
            <a:stCxn id="330" idx="2"/>
          </p:cNvCxnSpPr>
          <p:nvPr/>
        </p:nvCxnSpPr>
        <p:spPr>
          <a:xfrm rot="5400000">
            <a:off x="2800350" y="4387850"/>
            <a:ext cx="342900" cy="152400"/>
          </a:xfrm>
          <a:prstGeom prst="straightConnector1">
            <a:avLst/>
          </a:prstGeom>
          <a:ln w="158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2" name="Straight Arrow Connector 341"/>
          <p:cNvCxnSpPr>
            <a:stCxn id="327" idx="2"/>
          </p:cNvCxnSpPr>
          <p:nvPr/>
        </p:nvCxnSpPr>
        <p:spPr>
          <a:xfrm rot="16200000" flipH="1">
            <a:off x="3600450" y="4425950"/>
            <a:ext cx="342900" cy="76200"/>
          </a:xfrm>
          <a:prstGeom prst="straightConnector1">
            <a:avLst/>
          </a:prstGeom>
          <a:ln w="158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3" name="Straight Arrow Connector 342"/>
          <p:cNvCxnSpPr>
            <a:stCxn id="331" idx="2"/>
          </p:cNvCxnSpPr>
          <p:nvPr/>
        </p:nvCxnSpPr>
        <p:spPr>
          <a:xfrm rot="5400000">
            <a:off x="4019550" y="4387850"/>
            <a:ext cx="342900" cy="152400"/>
          </a:xfrm>
          <a:prstGeom prst="straightConnector1">
            <a:avLst/>
          </a:prstGeom>
          <a:ln w="158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4" name="Straight Arrow Connector 343"/>
          <p:cNvCxnSpPr>
            <a:stCxn id="326" idx="2"/>
          </p:cNvCxnSpPr>
          <p:nvPr/>
        </p:nvCxnSpPr>
        <p:spPr>
          <a:xfrm rot="16200000" flipH="1">
            <a:off x="4933950" y="4311650"/>
            <a:ext cx="342900" cy="304800"/>
          </a:xfrm>
          <a:prstGeom prst="straightConnector1">
            <a:avLst/>
          </a:prstGeom>
          <a:ln w="158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5" name="Straight Arrow Connector 344"/>
          <p:cNvCxnSpPr>
            <a:stCxn id="332" idx="2"/>
          </p:cNvCxnSpPr>
          <p:nvPr/>
        </p:nvCxnSpPr>
        <p:spPr>
          <a:xfrm rot="5400000">
            <a:off x="5581650" y="4425950"/>
            <a:ext cx="342900" cy="76200"/>
          </a:xfrm>
          <a:prstGeom prst="straightConnector1">
            <a:avLst/>
          </a:prstGeom>
          <a:ln w="158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6" name="Straight Arrow Connector 345"/>
          <p:cNvCxnSpPr>
            <a:stCxn id="328" idx="2"/>
          </p:cNvCxnSpPr>
          <p:nvPr/>
        </p:nvCxnSpPr>
        <p:spPr>
          <a:xfrm rot="16200000" flipH="1">
            <a:off x="6762750" y="4311650"/>
            <a:ext cx="342900" cy="304800"/>
          </a:xfrm>
          <a:prstGeom prst="straightConnector1">
            <a:avLst/>
          </a:prstGeom>
          <a:ln w="158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7" name="Straight Arrow Connector 346"/>
          <p:cNvCxnSpPr>
            <a:stCxn id="333" idx="2"/>
          </p:cNvCxnSpPr>
          <p:nvPr/>
        </p:nvCxnSpPr>
        <p:spPr>
          <a:xfrm rot="5400000">
            <a:off x="7410450" y="4425950"/>
            <a:ext cx="342900" cy="76200"/>
          </a:xfrm>
          <a:prstGeom prst="straightConnector1">
            <a:avLst/>
          </a:prstGeom>
          <a:ln w="158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348" name="Table 3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674169"/>
              </p:ext>
            </p:extLst>
          </p:nvPr>
        </p:nvGraphicFramePr>
        <p:xfrm>
          <a:off x="6553200" y="5041900"/>
          <a:ext cx="1447800" cy="279400"/>
        </p:xfrm>
        <a:graphic>
          <a:graphicData uri="http://schemas.openxmlformats.org/drawingml/2006/table">
            <a:tbl>
              <a:tblPr firstRow="1" bandRow="1"/>
              <a:tblGrid>
                <a:gridCol w="1447800"/>
              </a:tblGrid>
              <a:tr h="279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3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25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39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51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64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78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908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03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</a:t>
                      </a:r>
                      <a:r>
                        <a:rPr kumimoji="0" lang="en-US" sz="1200" b="1" i="1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[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9" name="Table 3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67828"/>
              </p:ext>
            </p:extLst>
          </p:nvPr>
        </p:nvGraphicFramePr>
        <p:xfrm>
          <a:off x="1524000" y="5041900"/>
          <a:ext cx="1447800" cy="279400"/>
        </p:xfrm>
        <a:graphic>
          <a:graphicData uri="http://schemas.openxmlformats.org/drawingml/2006/table">
            <a:tbl>
              <a:tblPr firstRow="1" bandRow="1"/>
              <a:tblGrid>
                <a:gridCol w="1447800"/>
              </a:tblGrid>
              <a:tr h="279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3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25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39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51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64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78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908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03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</a:t>
                      </a:r>
                      <a:r>
                        <a:rPr kumimoji="0" lang="en-US" sz="1200" b="1" i="1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[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50" name="Table 3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485682"/>
              </p:ext>
            </p:extLst>
          </p:nvPr>
        </p:nvGraphicFramePr>
        <p:xfrm>
          <a:off x="2286000" y="5041900"/>
          <a:ext cx="1447800" cy="279400"/>
        </p:xfrm>
        <a:graphic>
          <a:graphicData uri="http://schemas.openxmlformats.org/drawingml/2006/table">
            <a:tbl>
              <a:tblPr firstRow="1" bandRow="1"/>
              <a:tblGrid>
                <a:gridCol w="1447800"/>
              </a:tblGrid>
              <a:tr h="279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3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25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39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51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64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78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908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03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</a:t>
                      </a:r>
                      <a:r>
                        <a:rPr kumimoji="0" lang="en-US" sz="1200" b="1" i="1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[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51" name="Table 3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279134"/>
              </p:ext>
            </p:extLst>
          </p:nvPr>
        </p:nvGraphicFramePr>
        <p:xfrm>
          <a:off x="3505200" y="5041900"/>
          <a:ext cx="1447800" cy="279400"/>
        </p:xfrm>
        <a:graphic>
          <a:graphicData uri="http://schemas.openxmlformats.org/drawingml/2006/table">
            <a:tbl>
              <a:tblPr firstRow="1" bandRow="1"/>
              <a:tblGrid>
                <a:gridCol w="1447800"/>
              </a:tblGrid>
              <a:tr h="279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3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25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39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51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64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78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908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03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</a:t>
                      </a:r>
                      <a:r>
                        <a:rPr kumimoji="0" lang="en-US" sz="1200" b="1" i="1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[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52" name="Table 3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87803"/>
              </p:ext>
            </p:extLst>
          </p:nvPr>
        </p:nvGraphicFramePr>
        <p:xfrm>
          <a:off x="4724400" y="5041900"/>
          <a:ext cx="1447800" cy="279400"/>
        </p:xfrm>
        <a:graphic>
          <a:graphicData uri="http://schemas.openxmlformats.org/drawingml/2006/table">
            <a:tbl>
              <a:tblPr firstRow="1" bandRow="1"/>
              <a:tblGrid>
                <a:gridCol w="1447800"/>
              </a:tblGrid>
              <a:tr h="279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3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25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39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51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64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780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908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039" algn="l" defTabSz="91425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</a:t>
                      </a:r>
                      <a:r>
                        <a:rPr kumimoji="0" lang="en-US" sz="1200" b="1" i="1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[</a:t>
                      </a:r>
                      <a:r>
                        <a:rPr lang="en-US" sz="12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lang="en-US" sz="1200" i="1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3" name="TextBox 352"/>
          <p:cNvSpPr txBox="1"/>
          <p:nvPr/>
        </p:nvSpPr>
        <p:spPr>
          <a:xfrm>
            <a:off x="880392" y="273050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Map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4" name="TextBox 353"/>
          <p:cNvSpPr txBox="1"/>
          <p:nvPr/>
        </p:nvSpPr>
        <p:spPr>
          <a:xfrm>
            <a:off x="551777" y="4330700"/>
            <a:ext cx="923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Reduce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64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 animBg="1"/>
      <p:bldP spid="304" grpId="0" animBg="1"/>
      <p:bldP spid="308" grpId="0" animBg="1"/>
      <p:bldP spid="309" grpId="0" animBg="1"/>
      <p:bldP spid="315" grpId="0" animBg="1"/>
      <p:bldP spid="316" grpId="0" animBg="1"/>
      <p:bldP spid="317" grpId="0" animBg="1"/>
      <p:bldP spid="320" grpId="0" animBg="1"/>
      <p:bldP spid="323" grpId="0" animBg="1"/>
      <p:bldP spid="325" grpId="0" animBg="1"/>
      <p:bldP spid="326" grpId="0" animBg="1"/>
      <p:bldP spid="327" grpId="0" animBg="1"/>
      <p:bldP spid="328" grpId="0" animBg="1"/>
      <p:bldP spid="329" grpId="0" animBg="1"/>
      <p:bldP spid="330" grpId="0" animBg="1"/>
      <p:bldP spid="331" grpId="0" animBg="1"/>
      <p:bldP spid="332" grpId="0" animBg="1"/>
      <p:bldP spid="333" grpId="0" animBg="1"/>
      <p:bldP spid="334" grpId="0" animBg="1"/>
      <p:bldP spid="335" grpId="0" animBg="1"/>
      <p:bldP spid="336" grpId="0" animBg="1"/>
      <p:bldP spid="337" grpId="0" animBg="1"/>
      <p:bldP spid="338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PageRank Pseudo-Code</a:t>
            </a:r>
            <a:endParaRPr lang="en-AU" dirty="0"/>
          </a:p>
        </p:txBody>
      </p:sp>
      <p:pic>
        <p:nvPicPr>
          <p:cNvPr id="4" name="Content Placeholder 4" descr="graphs-p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52525" y="1733550"/>
            <a:ext cx="691515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10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PageRank vs. BFS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1747155" y="3210580"/>
            <a:ext cx="885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Map</a:t>
            </a:r>
            <a:endParaRPr lang="en-US" sz="2800" b="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1600" y="4124980"/>
            <a:ext cx="1425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Reduce</a:t>
            </a:r>
            <a:endParaRPr lang="en-US" sz="2800" b="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66736" y="2286000"/>
            <a:ext cx="1864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PageRank</a:t>
            </a:r>
            <a:endParaRPr lang="en-US" sz="2800" b="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8273" y="2286000"/>
            <a:ext cx="881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BFS</a:t>
            </a:r>
            <a:endParaRPr lang="en-US" sz="2800" b="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0192" y="3200400"/>
            <a:ext cx="737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-US" sz="2800" b="0" baseline="-25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i</a:t>
            </a:r>
            <a:r>
              <a:rPr lang="en-US" sz="2800" b="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/d</a:t>
            </a:r>
            <a:r>
              <a:rPr lang="en-US" sz="2800" b="0" baseline="-25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</a:t>
            </a:r>
            <a:endParaRPr lang="en-US" sz="2800" b="0" baseline="-25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21898" y="3200400"/>
            <a:ext cx="854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d+w</a:t>
            </a:r>
            <a:endParaRPr lang="en-US" sz="2800" b="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6874" y="4114800"/>
            <a:ext cx="8643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sum</a:t>
            </a:r>
            <a:endParaRPr lang="en-US" sz="2800" b="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66783" y="4114800"/>
            <a:ext cx="7649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min</a:t>
            </a:r>
            <a:endParaRPr lang="en-US" sz="2800" b="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10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PageRank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additional complexities</a:t>
            </a:r>
          </a:p>
          <a:p>
            <a:pPr lvl="1"/>
            <a:r>
              <a:rPr lang="en-US" dirty="0"/>
              <a:t>What is the proper treatment of dangling nodes?</a:t>
            </a:r>
          </a:p>
          <a:p>
            <a:pPr lvl="1"/>
            <a:r>
              <a:rPr lang="en-US" dirty="0"/>
              <a:t>How do we factor in the random jump factor?</a:t>
            </a:r>
          </a:p>
          <a:p>
            <a:r>
              <a:rPr lang="en-US" dirty="0"/>
              <a:t>Solution: </a:t>
            </a:r>
          </a:p>
          <a:p>
            <a:pPr lvl="1"/>
            <a:r>
              <a:rPr lang="en-US" dirty="0" smtClean="0"/>
              <a:t>If a node’s adjacency list is empty, distribute its value to all nodes evenly.</a:t>
            </a:r>
          </a:p>
          <a:p>
            <a:pPr lvl="2"/>
            <a:r>
              <a:rPr lang="en-US" dirty="0" smtClean="0"/>
              <a:t>In mapper, for such a node </a:t>
            </a:r>
            <a:r>
              <a:rPr lang="en-US" i="1" dirty="0" err="1" smtClean="0"/>
              <a:t>i</a:t>
            </a:r>
            <a:r>
              <a:rPr lang="en-US" dirty="0" smtClean="0"/>
              <a:t>, emit (</a:t>
            </a:r>
            <a:r>
              <a:rPr lang="en-US" dirty="0" err="1" smtClean="0"/>
              <a:t>nid</a:t>
            </a:r>
            <a:r>
              <a:rPr lang="en-US" dirty="0" smtClean="0"/>
              <a:t> m,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i</a:t>
            </a:r>
            <a:r>
              <a:rPr lang="en-US" dirty="0" smtClean="0"/>
              <a:t>/N) for each node m in the graph</a:t>
            </a:r>
            <a:endParaRPr lang="en-US" dirty="0"/>
          </a:p>
          <a:p>
            <a:pPr lvl="1"/>
            <a:r>
              <a:rPr lang="en-US" dirty="0" smtClean="0"/>
              <a:t>Add the teleport value</a:t>
            </a:r>
          </a:p>
          <a:p>
            <a:pPr lvl="2"/>
            <a:r>
              <a:rPr lang="en-US" dirty="0" smtClean="0"/>
              <a:t>In reducer, </a:t>
            </a:r>
            <a:r>
              <a:rPr lang="en-US" dirty="0" err="1" smtClean="0"/>
              <a:t>M.PageRank</a:t>
            </a:r>
            <a:r>
              <a:rPr lang="en-US" dirty="0" smtClean="0"/>
              <a:t> =  </a:t>
            </a:r>
            <a:r>
              <a:rPr lang="en-US" i="1" dirty="0" smtClean="0">
                <a:sym typeface="Symbol" pitchFamily="18" charset="2"/>
              </a:rPr>
              <a:t> * s + </a:t>
            </a:r>
            <a:r>
              <a:rPr lang="en-US" dirty="0" smtClean="0"/>
              <a:t>(1-</a:t>
            </a:r>
            <a:r>
              <a:rPr lang="en-US" i="1" dirty="0">
                <a:sym typeface="Symbol" pitchFamily="18" charset="2"/>
              </a:rPr>
              <a:t> </a:t>
            </a:r>
            <a:r>
              <a:rPr lang="en-US" i="1" dirty="0" smtClean="0">
                <a:sym typeface="Symbol" pitchFamily="18" charset="2"/>
              </a:rPr>
              <a:t></a:t>
            </a:r>
            <a:r>
              <a:rPr lang="en-US" dirty="0" smtClean="0">
                <a:sym typeface="Symbol" pitchFamily="18" charset="2"/>
              </a:rPr>
              <a:t>) / </a:t>
            </a:r>
            <a:r>
              <a:rPr lang="en-US" altLang="zh-CN" dirty="0" smtClean="0">
                <a:sym typeface="Symbol" pitchFamily="18" charset="2"/>
              </a:rPr>
              <a:t>N</a:t>
            </a:r>
            <a:r>
              <a:rPr lang="en-US" dirty="0" smtClean="0">
                <a:sym typeface="Symbol" pitchFamily="18" charset="2"/>
              </a:rPr>
              <a:t> </a:t>
            </a:r>
            <a:endParaRPr lang="en-US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1834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Graphs and MapReduce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Graph algorithms typically involve:</a:t>
            </a:r>
          </a:p>
          <a:p>
            <a:pPr lvl="1"/>
            <a:r>
              <a:rPr lang="en-GB" dirty="0" smtClean="0"/>
              <a:t>Performing computations at each node: based on node features, edge features, and local link structure</a:t>
            </a:r>
          </a:p>
          <a:p>
            <a:pPr lvl="1"/>
            <a:r>
              <a:rPr lang="en-GB" dirty="0" smtClean="0"/>
              <a:t>Propagating computations: “traversing” the graph</a:t>
            </a:r>
          </a:p>
          <a:p>
            <a:r>
              <a:rPr lang="en-GB" dirty="0" smtClean="0"/>
              <a:t>Generic recipe:</a:t>
            </a:r>
          </a:p>
          <a:p>
            <a:pPr lvl="1"/>
            <a:r>
              <a:rPr lang="en-GB" dirty="0" smtClean="0"/>
              <a:t>Represent graphs as adjacency lists</a:t>
            </a:r>
          </a:p>
          <a:p>
            <a:pPr lvl="1"/>
            <a:r>
              <a:rPr lang="en-GB" dirty="0" smtClean="0"/>
              <a:t>Perform local computations in mapper</a:t>
            </a:r>
          </a:p>
          <a:p>
            <a:pPr lvl="1"/>
            <a:r>
              <a:rPr lang="en-GB" dirty="0" smtClean="0"/>
              <a:t>Pass along partial results via </a:t>
            </a:r>
            <a:r>
              <a:rPr lang="en-GB" dirty="0" err="1" smtClean="0"/>
              <a:t>outlinks</a:t>
            </a:r>
            <a:r>
              <a:rPr lang="en-GB" dirty="0" smtClean="0"/>
              <a:t>, keyed by destination node</a:t>
            </a:r>
          </a:p>
          <a:p>
            <a:pPr lvl="1"/>
            <a:r>
              <a:rPr lang="en-GB" dirty="0" smtClean="0"/>
              <a:t>Perform aggregation in reducer on </a:t>
            </a:r>
            <a:r>
              <a:rPr lang="en-GB" dirty="0" err="1" smtClean="0"/>
              <a:t>inlinks</a:t>
            </a:r>
            <a:r>
              <a:rPr lang="en-GB" dirty="0" smtClean="0"/>
              <a:t> to a node</a:t>
            </a:r>
          </a:p>
          <a:p>
            <a:pPr lvl="1"/>
            <a:r>
              <a:rPr lang="en-GB" dirty="0" smtClean="0"/>
              <a:t>Iterate until convergence: controlled by external “driver”</a:t>
            </a:r>
          </a:p>
          <a:p>
            <a:pPr lvl="1"/>
            <a:r>
              <a:rPr lang="en-GB" dirty="0" smtClean="0"/>
              <a:t>Don’t forget to pass the graph structure between iterations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73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50" y="117475"/>
            <a:ext cx="9048750" cy="609600"/>
          </a:xfrm>
        </p:spPr>
        <p:txBody>
          <a:bodyPr/>
          <a:lstStyle/>
          <a:p>
            <a:r>
              <a:rPr lang="en-AU" dirty="0"/>
              <a:t>Issues with </a:t>
            </a:r>
            <a:r>
              <a:rPr lang="en-US" altLang="zh-CN" dirty="0" smtClean="0"/>
              <a:t>MapReduce on Graph Processing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MapReduce Does </a:t>
            </a:r>
            <a:r>
              <a:rPr lang="en-AU" dirty="0"/>
              <a:t>not support iterative graph computations: </a:t>
            </a:r>
          </a:p>
          <a:p>
            <a:pPr lvl="1"/>
            <a:r>
              <a:rPr lang="en-AU" dirty="0"/>
              <a:t>External </a:t>
            </a:r>
            <a:r>
              <a:rPr lang="en-AU" dirty="0" smtClean="0"/>
              <a:t>driver. Huge I/O incurs</a:t>
            </a:r>
          </a:p>
          <a:p>
            <a:pPr lvl="1"/>
            <a:r>
              <a:rPr lang="en-AU" dirty="0" smtClean="0"/>
              <a:t>No </a:t>
            </a:r>
            <a:r>
              <a:rPr lang="en-AU" dirty="0"/>
              <a:t>mechanism to support global data structures that can be accessed and updated by all mappers and </a:t>
            </a:r>
            <a:r>
              <a:rPr lang="en-AU" dirty="0" smtClean="0"/>
              <a:t>reducers</a:t>
            </a:r>
          </a:p>
          <a:p>
            <a:pPr lvl="2"/>
            <a:r>
              <a:rPr lang="en-AU" dirty="0" smtClean="0"/>
              <a:t>Passing </a:t>
            </a:r>
            <a:r>
              <a:rPr lang="en-AU" dirty="0"/>
              <a:t>information is only possible within the local graph structure – through adjacency </a:t>
            </a:r>
            <a:r>
              <a:rPr lang="en-AU" dirty="0" smtClean="0"/>
              <a:t>list</a:t>
            </a:r>
            <a:endParaRPr lang="en-US" dirty="0" smtClean="0"/>
          </a:p>
          <a:p>
            <a:pPr lvl="2"/>
            <a:r>
              <a:rPr lang="en-US" dirty="0" smtClean="0"/>
              <a:t>Dijkstra's algorithm on a single machine: </a:t>
            </a:r>
            <a:r>
              <a:rPr lang="en-AU" dirty="0"/>
              <a:t>a </a:t>
            </a:r>
            <a:r>
              <a:rPr lang="en-AU" dirty="0" smtClean="0"/>
              <a:t>global priority </a:t>
            </a:r>
            <a:r>
              <a:rPr lang="en-AU" dirty="0"/>
              <a:t>queue that guides the expansion of </a:t>
            </a:r>
            <a:r>
              <a:rPr lang="en-AU" dirty="0" smtClean="0"/>
              <a:t>nodes</a:t>
            </a:r>
          </a:p>
          <a:p>
            <a:pPr lvl="2"/>
            <a:r>
              <a:rPr lang="en-US" dirty="0" smtClean="0"/>
              <a:t>Dijkstra‘s </a:t>
            </a:r>
            <a:r>
              <a:rPr lang="en-US" dirty="0"/>
              <a:t>algorithm </a:t>
            </a:r>
            <a:r>
              <a:rPr lang="en-US" dirty="0" smtClean="0"/>
              <a:t>in Hadoop, no such queue available</a:t>
            </a:r>
            <a:r>
              <a:rPr lang="en-US" dirty="0"/>
              <a:t>.</a:t>
            </a:r>
            <a:r>
              <a:rPr lang="en-US" dirty="0" smtClean="0"/>
              <a:t> Do some “wasted” computation instead</a:t>
            </a:r>
          </a:p>
          <a:p>
            <a:r>
              <a:rPr lang="en-AU" dirty="0"/>
              <a:t>MapReduce algorithms are often impractical on large, dense graphs.</a:t>
            </a:r>
            <a:endParaRPr lang="en-AU" dirty="0" smtClean="0"/>
          </a:p>
          <a:p>
            <a:pPr lvl="1"/>
            <a:r>
              <a:rPr lang="en-AU" dirty="0" smtClean="0"/>
              <a:t>The </a:t>
            </a:r>
            <a:r>
              <a:rPr lang="en-AU" dirty="0"/>
              <a:t>amount of </a:t>
            </a:r>
            <a:r>
              <a:rPr lang="en-AU" dirty="0" smtClean="0"/>
              <a:t>intermediate data </a:t>
            </a:r>
            <a:r>
              <a:rPr lang="en-AU" dirty="0"/>
              <a:t>generated is on the order of the number of </a:t>
            </a:r>
            <a:r>
              <a:rPr lang="en-AU" dirty="0" smtClean="0"/>
              <a:t>edges. </a:t>
            </a:r>
          </a:p>
          <a:p>
            <a:pPr lvl="1"/>
            <a:r>
              <a:rPr lang="en-AU" dirty="0" smtClean="0"/>
              <a:t>For </a:t>
            </a:r>
            <a:r>
              <a:rPr lang="en-AU" dirty="0"/>
              <a:t>dense graphs, MapReduce </a:t>
            </a:r>
            <a:r>
              <a:rPr lang="en-AU" dirty="0" smtClean="0"/>
              <a:t>running time </a:t>
            </a:r>
            <a:r>
              <a:rPr lang="en-AU" dirty="0"/>
              <a:t>would be dominated by copying intermediate data across the network. </a:t>
            </a:r>
            <a:endParaRPr lang="en-AU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0987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Graphs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Adjacency </a:t>
            </a:r>
            <a:r>
              <a:rPr lang="en-GB" dirty="0" smtClean="0"/>
              <a:t>Matrices: Represent </a:t>
            </a:r>
            <a:r>
              <a:rPr lang="en-GB" dirty="0"/>
              <a:t>a graph as an </a:t>
            </a:r>
            <a:r>
              <a:rPr lang="en-GB" i="1" dirty="0"/>
              <a:t>n</a:t>
            </a:r>
            <a:r>
              <a:rPr lang="en-GB" dirty="0"/>
              <a:t> x </a:t>
            </a:r>
            <a:r>
              <a:rPr lang="en-GB" i="1" dirty="0"/>
              <a:t>n</a:t>
            </a:r>
            <a:r>
              <a:rPr lang="en-GB" dirty="0"/>
              <a:t> square matrix </a:t>
            </a:r>
            <a:r>
              <a:rPr lang="en-GB" i="1" dirty="0"/>
              <a:t>M</a:t>
            </a:r>
          </a:p>
          <a:p>
            <a:pPr lvl="1"/>
            <a:r>
              <a:rPr lang="en-GB" i="1" dirty="0"/>
              <a:t>n</a:t>
            </a:r>
            <a:r>
              <a:rPr lang="en-GB" dirty="0"/>
              <a:t> = |V|</a:t>
            </a:r>
          </a:p>
          <a:p>
            <a:pPr lvl="1"/>
            <a:r>
              <a:rPr lang="en-GB" i="1" dirty="0" err="1"/>
              <a:t>M</a:t>
            </a:r>
            <a:r>
              <a:rPr lang="en-GB" i="1" baseline="-25000" dirty="0" err="1"/>
              <a:t>ij</a:t>
            </a:r>
            <a:r>
              <a:rPr lang="en-GB" dirty="0"/>
              <a:t> = 1 means a link from node </a:t>
            </a:r>
            <a:r>
              <a:rPr lang="en-GB" i="1" dirty="0" err="1"/>
              <a:t>i</a:t>
            </a:r>
            <a:r>
              <a:rPr lang="en-GB" dirty="0"/>
              <a:t> to </a:t>
            </a:r>
            <a:r>
              <a:rPr lang="en-GB" i="1" dirty="0"/>
              <a:t>j</a:t>
            </a:r>
          </a:p>
          <a:p>
            <a:endParaRPr lang="en-AU" dirty="0"/>
          </a:p>
        </p:txBody>
      </p:sp>
      <p:graphicFrame>
        <p:nvGraphicFramePr>
          <p:cNvPr id="4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474818"/>
              </p:ext>
            </p:extLst>
          </p:nvPr>
        </p:nvGraphicFramePr>
        <p:xfrm>
          <a:off x="1143000" y="2971800"/>
          <a:ext cx="2819400" cy="2667002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563513"/>
                <a:gridCol w="564431"/>
                <a:gridCol w="563513"/>
                <a:gridCol w="564430"/>
                <a:gridCol w="563513"/>
              </a:tblGrid>
              <a:tr h="5331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5331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53450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5331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5331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7D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sp>
        <p:nvSpPr>
          <p:cNvPr id="5" name="Oval 7"/>
          <p:cNvSpPr>
            <a:spLocks noChangeArrowheads="1"/>
          </p:cNvSpPr>
          <p:nvPr/>
        </p:nvSpPr>
        <p:spPr bwMode="auto">
          <a:xfrm>
            <a:off x="5334000" y="3429000"/>
            <a:ext cx="533400" cy="5334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sp>
        <p:nvSpPr>
          <p:cNvPr id="6" name="Oval 10"/>
          <p:cNvSpPr>
            <a:spLocks noChangeArrowheads="1"/>
          </p:cNvSpPr>
          <p:nvPr/>
        </p:nvSpPr>
        <p:spPr bwMode="auto">
          <a:xfrm>
            <a:off x="6781800" y="2743200"/>
            <a:ext cx="533400" cy="5334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  <a:latin typeface="Arial"/>
              </a:rPr>
              <a:t>2</a:t>
            </a:r>
          </a:p>
        </p:txBody>
      </p:sp>
      <p:sp>
        <p:nvSpPr>
          <p:cNvPr id="7" name="Oval 11"/>
          <p:cNvSpPr>
            <a:spLocks noChangeArrowheads="1"/>
          </p:cNvSpPr>
          <p:nvPr/>
        </p:nvSpPr>
        <p:spPr bwMode="auto">
          <a:xfrm>
            <a:off x="7924800" y="3886200"/>
            <a:ext cx="533400" cy="5334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  <a:latin typeface="Arial"/>
              </a:rPr>
              <a:t>3</a:t>
            </a:r>
          </a:p>
        </p:txBody>
      </p:sp>
      <p:sp>
        <p:nvSpPr>
          <p:cNvPr id="8" name="Oval 12"/>
          <p:cNvSpPr>
            <a:spLocks noChangeArrowheads="1"/>
          </p:cNvSpPr>
          <p:nvPr/>
        </p:nvSpPr>
        <p:spPr bwMode="auto">
          <a:xfrm>
            <a:off x="6324600" y="5105400"/>
            <a:ext cx="533400" cy="5334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  <a:latin typeface="Arial"/>
              </a:rPr>
              <a:t>4</a:t>
            </a:r>
          </a:p>
        </p:txBody>
      </p:sp>
      <p:cxnSp>
        <p:nvCxnSpPr>
          <p:cNvPr id="9" name="Curved Connector 14"/>
          <p:cNvCxnSpPr>
            <a:cxnSpLocks noChangeShapeType="1"/>
            <a:stCxn id="5" idx="0"/>
            <a:endCxn id="6" idx="2"/>
          </p:cNvCxnSpPr>
          <p:nvPr/>
        </p:nvCxnSpPr>
        <p:spPr bwMode="auto">
          <a:xfrm rot="5400000" flipH="1" flipV="1">
            <a:off x="5981700" y="2628900"/>
            <a:ext cx="419100" cy="1181100"/>
          </a:xfrm>
          <a:prstGeom prst="curvedConnector2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Curved Connector 14"/>
          <p:cNvCxnSpPr>
            <a:cxnSpLocks noChangeShapeType="1"/>
            <a:stCxn id="5" idx="4"/>
            <a:endCxn id="8" idx="2"/>
          </p:cNvCxnSpPr>
          <p:nvPr/>
        </p:nvCxnSpPr>
        <p:spPr bwMode="auto">
          <a:xfrm rot="16200000" flipH="1">
            <a:off x="5257800" y="4305300"/>
            <a:ext cx="1409700" cy="723900"/>
          </a:xfrm>
          <a:prstGeom prst="curvedConnector2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Curved Connector 14"/>
          <p:cNvCxnSpPr>
            <a:cxnSpLocks noChangeShapeType="1"/>
            <a:stCxn id="6" idx="4"/>
            <a:endCxn id="5" idx="6"/>
          </p:cNvCxnSpPr>
          <p:nvPr/>
        </p:nvCxnSpPr>
        <p:spPr bwMode="auto">
          <a:xfrm rot="5400000">
            <a:off x="6248400" y="2895600"/>
            <a:ext cx="419100" cy="1181100"/>
          </a:xfrm>
          <a:prstGeom prst="curvedConnector2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urved Connector 14"/>
          <p:cNvCxnSpPr>
            <a:cxnSpLocks noChangeShapeType="1"/>
            <a:stCxn id="6" idx="6"/>
            <a:endCxn id="7" idx="0"/>
          </p:cNvCxnSpPr>
          <p:nvPr/>
        </p:nvCxnSpPr>
        <p:spPr bwMode="auto">
          <a:xfrm>
            <a:off x="7315200" y="3009900"/>
            <a:ext cx="876300" cy="876300"/>
          </a:xfrm>
          <a:prstGeom prst="curvedConnector2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Curved Connector 14"/>
          <p:cNvCxnSpPr>
            <a:cxnSpLocks noChangeShapeType="1"/>
            <a:stCxn id="6" idx="6"/>
            <a:endCxn id="8" idx="6"/>
          </p:cNvCxnSpPr>
          <p:nvPr/>
        </p:nvCxnSpPr>
        <p:spPr bwMode="auto">
          <a:xfrm flipH="1">
            <a:off x="6858000" y="3009900"/>
            <a:ext cx="457200" cy="2362200"/>
          </a:xfrm>
          <a:prstGeom prst="curvedConnector3">
            <a:avLst>
              <a:gd name="adj1" fmla="val -50000"/>
            </a:avLst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urved Connector 14"/>
          <p:cNvCxnSpPr>
            <a:cxnSpLocks noChangeShapeType="1"/>
            <a:stCxn id="7" idx="3"/>
            <a:endCxn id="5" idx="5"/>
          </p:cNvCxnSpPr>
          <p:nvPr/>
        </p:nvCxnSpPr>
        <p:spPr bwMode="auto">
          <a:xfrm rot="5400000" flipH="1">
            <a:off x="6667501" y="3006725"/>
            <a:ext cx="457200" cy="2212975"/>
          </a:xfrm>
          <a:prstGeom prst="curvedConnector3">
            <a:avLst>
              <a:gd name="adj1" fmla="val -67088"/>
            </a:avLst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urved Connector 14"/>
          <p:cNvCxnSpPr>
            <a:cxnSpLocks noChangeShapeType="1"/>
            <a:stCxn id="8" idx="0"/>
            <a:endCxn id="5" idx="6"/>
          </p:cNvCxnSpPr>
          <p:nvPr/>
        </p:nvCxnSpPr>
        <p:spPr bwMode="auto">
          <a:xfrm rot="16200000" flipV="1">
            <a:off x="5524500" y="4038600"/>
            <a:ext cx="1409700" cy="723900"/>
          </a:xfrm>
          <a:prstGeom prst="curvedConnector2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urved Connector 14"/>
          <p:cNvCxnSpPr>
            <a:cxnSpLocks noChangeShapeType="1"/>
            <a:stCxn id="8" idx="6"/>
            <a:endCxn id="7" idx="4"/>
          </p:cNvCxnSpPr>
          <p:nvPr/>
        </p:nvCxnSpPr>
        <p:spPr bwMode="auto">
          <a:xfrm flipV="1">
            <a:off x="6858000" y="4419600"/>
            <a:ext cx="1333500" cy="952500"/>
          </a:xfrm>
          <a:prstGeom prst="curvedConnector2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58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Tools on Big Graph Processing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Graph databases: Storage and Basic </a:t>
            </a:r>
            <a:r>
              <a:rPr lang="en-AU" dirty="0" smtClean="0"/>
              <a:t>Operators</a:t>
            </a:r>
            <a:endParaRPr lang="en-AU" dirty="0"/>
          </a:p>
          <a:p>
            <a:pPr lvl="1"/>
            <a:r>
              <a:rPr lang="en-AU" dirty="0"/>
              <a:t>http://en.wikipedia.org/wiki/Graph_database</a:t>
            </a:r>
          </a:p>
          <a:p>
            <a:pPr lvl="1"/>
            <a:r>
              <a:rPr lang="en-AU" dirty="0" smtClean="0"/>
              <a:t>Neo4j </a:t>
            </a:r>
            <a:r>
              <a:rPr lang="en-AU" dirty="0"/>
              <a:t>(an open source graph database) </a:t>
            </a:r>
          </a:p>
          <a:p>
            <a:pPr lvl="1"/>
            <a:r>
              <a:rPr lang="en-AU" dirty="0" err="1"/>
              <a:t>InfiniteGraph</a:t>
            </a:r>
            <a:endParaRPr lang="en-AU" dirty="0"/>
          </a:p>
          <a:p>
            <a:pPr lvl="1"/>
            <a:r>
              <a:rPr lang="en-AU" dirty="0" err="1"/>
              <a:t>VertexDB</a:t>
            </a:r>
            <a:endParaRPr lang="en-AU" dirty="0"/>
          </a:p>
          <a:p>
            <a:endParaRPr lang="en-AU" dirty="0" smtClean="0"/>
          </a:p>
          <a:p>
            <a:r>
              <a:rPr lang="en-AU" dirty="0" smtClean="0"/>
              <a:t>Distributed </a:t>
            </a:r>
            <a:r>
              <a:rPr lang="en-AU" dirty="0"/>
              <a:t>Graph Processing (mostly in-memory-only) </a:t>
            </a:r>
          </a:p>
          <a:p>
            <a:pPr lvl="1"/>
            <a:r>
              <a:rPr lang="en-AU" dirty="0"/>
              <a:t>Google’s </a:t>
            </a:r>
            <a:r>
              <a:rPr lang="en-AU" dirty="0" err="1"/>
              <a:t>Pregel</a:t>
            </a:r>
            <a:r>
              <a:rPr lang="en-AU" dirty="0"/>
              <a:t> (vertex </a:t>
            </a:r>
            <a:r>
              <a:rPr lang="en-AU" dirty="0" err="1"/>
              <a:t>centered</a:t>
            </a:r>
            <a:r>
              <a:rPr lang="en-AU" dirty="0"/>
              <a:t> computation</a:t>
            </a:r>
            <a:r>
              <a:rPr lang="en-AU" dirty="0" smtClean="0"/>
              <a:t>)</a:t>
            </a:r>
          </a:p>
          <a:p>
            <a:pPr lvl="1"/>
            <a:r>
              <a:rPr lang="en-US" dirty="0" err="1" smtClean="0"/>
              <a:t>Giraph</a:t>
            </a:r>
            <a:r>
              <a:rPr lang="en-US" dirty="0" smtClean="0"/>
              <a:t> (Apache)</a:t>
            </a:r>
          </a:p>
          <a:p>
            <a:pPr lvl="1"/>
            <a:r>
              <a:rPr lang="en-US" dirty="0" err="1" smtClean="0"/>
              <a:t>GraphX</a:t>
            </a:r>
            <a:r>
              <a:rPr lang="en-US" dirty="0" smtClean="0"/>
              <a:t> (Spark)</a:t>
            </a:r>
          </a:p>
          <a:p>
            <a:pPr lvl="1"/>
            <a:r>
              <a:rPr lang="en-US" altLang="zh-CN" dirty="0" err="1" smtClean="0"/>
              <a:t>GraphLab</a:t>
            </a:r>
            <a:endParaRPr lang="en-US" dirty="0" smtClean="0"/>
          </a:p>
          <a:p>
            <a:pPr lvl="1"/>
            <a:r>
              <a:rPr lang="en-US" dirty="0" smtClean="0"/>
              <a:t>… …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387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 smtClean="0"/>
              <a:t>References</a:t>
            </a:r>
            <a:endParaRPr lang="en-AU" dirty="0"/>
          </a:p>
        </p:txBody>
      </p:sp>
      <p:sp>
        <p:nvSpPr>
          <p:cNvPr id="706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altLang="en-US" dirty="0" smtClean="0"/>
              <a:t>Chapter 5. </a:t>
            </a:r>
            <a:r>
              <a:rPr lang="en-AU" altLang="en-US" dirty="0"/>
              <a:t>Data-Intensive Text </a:t>
            </a:r>
            <a:r>
              <a:rPr lang="en-AU" altLang="en-US" dirty="0" smtClean="0"/>
              <a:t>Processing with MapReduce</a:t>
            </a:r>
          </a:p>
          <a:p>
            <a:r>
              <a:rPr lang="en-AU" altLang="en-US" dirty="0"/>
              <a:t>Chapter 5. Mining of Massive Datasets.</a:t>
            </a:r>
          </a:p>
          <a:p>
            <a:pPr marL="0" indent="0">
              <a:buNone/>
            </a:pPr>
            <a:endParaRPr lang="en-AU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/>
              <a:t>End of Chapter 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b-5-grey">
  <a:themeElements>
    <a:clrScheme name="">
      <a:dk1>
        <a:srgbClr val="000000"/>
      </a:dk1>
      <a:lt1>
        <a:srgbClr val="CCECFF"/>
      </a:lt1>
      <a:dk2>
        <a:srgbClr val="CC3300"/>
      </a:dk2>
      <a:lt2>
        <a:srgbClr val="666699"/>
      </a:lt2>
      <a:accent1>
        <a:srgbClr val="FFFFFF"/>
      </a:accent1>
      <a:accent2>
        <a:srgbClr val="CCCC00"/>
      </a:accent2>
      <a:accent3>
        <a:srgbClr val="E2F4FF"/>
      </a:accent3>
      <a:accent4>
        <a:srgbClr val="000000"/>
      </a:accent4>
      <a:accent5>
        <a:srgbClr val="FFFFFF"/>
      </a:accent5>
      <a:accent6>
        <a:srgbClr val="B9B900"/>
      </a:accent6>
      <a:hlink>
        <a:srgbClr val="FF9900"/>
      </a:hlink>
      <a:folHlink>
        <a:srgbClr val="FF9933"/>
      </a:folHlink>
    </a:clrScheme>
    <a:fontScheme name="db-5-grey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-1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-128" charset="0"/>
          </a:defRPr>
        </a:defPPr>
      </a:lstStyle>
    </a:lnDef>
  </a:objectDefaults>
  <a:extraClrSchemeLst>
    <a:extraClrScheme>
      <a:clrScheme name="db-5-grey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-5-grey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-5-grey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6234E059086442ABEDED148870ED9F" ma:contentTypeVersion="0" ma:contentTypeDescription="Create a new document." ma:contentTypeScope="" ma:versionID="cc63a846be6f86c6ef4721d6604d9bf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E484230-E82F-4985-BB3B-3592A93661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3E6508D-766E-4DC9-94A6-85F0647ECD7A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Settings\mt\Application Data\Microsoft\Templates\db-5-grey.pot</Template>
  <TotalTime>42242</TotalTime>
  <Words>4320</Words>
  <Application>Microsoft Office PowerPoint</Application>
  <PresentationFormat>On-screen Show (4:3)</PresentationFormat>
  <Paragraphs>1134</Paragraphs>
  <Slides>92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4" baseType="lpstr">
      <vt:lpstr>db-5-grey</vt:lpstr>
      <vt:lpstr>Equation</vt:lpstr>
      <vt:lpstr>COMP9313: Big Data Management         Lecturer: Xin Cao Course web site: http://www.cse.unsw.edu.au/~cs9313/ </vt:lpstr>
      <vt:lpstr>PowerPoint Presentation</vt:lpstr>
      <vt:lpstr>What’s a Graph?</vt:lpstr>
      <vt:lpstr>Graph Data: Social Networks</vt:lpstr>
      <vt:lpstr>Graph Data: Technological Networks</vt:lpstr>
      <vt:lpstr>Some Graph Problems</vt:lpstr>
      <vt:lpstr>Graph Analytics</vt:lpstr>
      <vt:lpstr>Graphs and MapReduce</vt:lpstr>
      <vt:lpstr>Representing Graphs</vt:lpstr>
      <vt:lpstr>Adjacency Matrices: Critique</vt:lpstr>
      <vt:lpstr>Representing Graphs</vt:lpstr>
      <vt:lpstr>Adjacency Lists: Critique</vt:lpstr>
      <vt:lpstr>PowerPoint Presentation</vt:lpstr>
      <vt:lpstr>Single-Source Shortest Path (SSSP)</vt:lpstr>
      <vt:lpstr>Dijkstra’s Algorithm</vt:lpstr>
      <vt:lpstr>Dijkstra’s Algorithm Example</vt:lpstr>
      <vt:lpstr>Dijkstra’s Algorithm Example</vt:lpstr>
      <vt:lpstr>Dijkstra’s Algorithm Example</vt:lpstr>
      <vt:lpstr>Dijkstra’s Algorithm Example</vt:lpstr>
      <vt:lpstr>Dijkstra’s Algorithm Example</vt:lpstr>
      <vt:lpstr>Dijkstra’s Algorithm Example</vt:lpstr>
      <vt:lpstr>Single Source Shortest Path</vt:lpstr>
      <vt:lpstr>Finding the Shortest Path</vt:lpstr>
      <vt:lpstr>Visualizing Parallel BFS</vt:lpstr>
      <vt:lpstr>From Intuition to Algorithm</vt:lpstr>
      <vt:lpstr>Multiple Iterations Needed</vt:lpstr>
      <vt:lpstr>BFS Pseudo-Code</vt:lpstr>
      <vt:lpstr>Stopping Criterion</vt:lpstr>
      <vt:lpstr>Implementation in MapReduce</vt:lpstr>
      <vt:lpstr>How to Find the Shortest Path?</vt:lpstr>
      <vt:lpstr>Mapper</vt:lpstr>
      <vt:lpstr>Reducer</vt:lpstr>
      <vt:lpstr>BFS Pseudo-Code (Weighted Edges)</vt:lpstr>
      <vt:lpstr>Additional Complexities</vt:lpstr>
      <vt:lpstr>How Many Iterations Are Needed?</vt:lpstr>
      <vt:lpstr>Example (only distances)</vt:lpstr>
      <vt:lpstr>Iteration 1</vt:lpstr>
      <vt:lpstr>Iteration 2</vt:lpstr>
      <vt:lpstr>Iteration 3</vt:lpstr>
      <vt:lpstr>Iteration 4</vt:lpstr>
      <vt:lpstr>Comparison to Dijkstra</vt:lpstr>
      <vt:lpstr>PowerPoint Presentation</vt:lpstr>
      <vt:lpstr>Ranking Nodes on the Graph</vt:lpstr>
      <vt:lpstr>Links as Votes</vt:lpstr>
      <vt:lpstr>Example: PageRank Scores</vt:lpstr>
      <vt:lpstr>Simple Recursive Formulation</vt:lpstr>
      <vt:lpstr>PageRank: The “Flow” Model</vt:lpstr>
      <vt:lpstr>Solving the Flow Equations</vt:lpstr>
      <vt:lpstr>PageRank: Matrix Formulation</vt:lpstr>
      <vt:lpstr>Example</vt:lpstr>
      <vt:lpstr>Eigenvector Formulation</vt:lpstr>
      <vt:lpstr>Example: Flow Equations &amp; M</vt:lpstr>
      <vt:lpstr>Power Iteration Method</vt:lpstr>
      <vt:lpstr>PageRank: How to solve?</vt:lpstr>
      <vt:lpstr>Why Power Iteration works?</vt:lpstr>
      <vt:lpstr>Random Walk Interpretation</vt:lpstr>
      <vt:lpstr>The Stationary Distribution</vt:lpstr>
      <vt:lpstr>Existence and Uniqueness</vt:lpstr>
      <vt:lpstr>PageRank: Two Questions</vt:lpstr>
      <vt:lpstr>Does this converge?</vt:lpstr>
      <vt:lpstr>Does it converge to what we want?</vt:lpstr>
      <vt:lpstr>PageRank: Problems</vt:lpstr>
      <vt:lpstr>Problem: Dead Ends</vt:lpstr>
      <vt:lpstr>Solution: Teleport!</vt:lpstr>
      <vt:lpstr>Problem: Spider Traps</vt:lpstr>
      <vt:lpstr>Solution: Always Teleports!</vt:lpstr>
      <vt:lpstr>Why Teleports Solve the Problem?</vt:lpstr>
      <vt:lpstr>Google’s Solution: Random Teleports</vt:lpstr>
      <vt:lpstr>The Google Matrix</vt:lpstr>
      <vt:lpstr>Random Teleports ( = 0.8)</vt:lpstr>
      <vt:lpstr>Computing PageRank</vt:lpstr>
      <vt:lpstr>Matrix Formulation</vt:lpstr>
      <vt:lpstr>Rearranging the Equation</vt:lpstr>
      <vt:lpstr>Sparse Matrix Formulation</vt:lpstr>
      <vt:lpstr>PageRank: The Complete Algorithm</vt:lpstr>
      <vt:lpstr>Sparse Matrix Encoding</vt:lpstr>
      <vt:lpstr>Basic Algorithm: Update Step</vt:lpstr>
      <vt:lpstr>Analysis</vt:lpstr>
      <vt:lpstr>PowerPoint Presentation</vt:lpstr>
      <vt:lpstr>PageRank Computation Review</vt:lpstr>
      <vt:lpstr>Simplified PageRank</vt:lpstr>
      <vt:lpstr>Sample PageRank Iteration (1)</vt:lpstr>
      <vt:lpstr>Sample PageRank Iteration (2)</vt:lpstr>
      <vt:lpstr>PageRank in MapReduce (One Iteration)</vt:lpstr>
      <vt:lpstr>PageRank Pseudo-Code</vt:lpstr>
      <vt:lpstr>PageRank vs. BFS</vt:lpstr>
      <vt:lpstr>Complete PageRank</vt:lpstr>
      <vt:lpstr>Graphs and MapReduce</vt:lpstr>
      <vt:lpstr>Issues with MapReduce on Graph Processing</vt:lpstr>
      <vt:lpstr>More Tools on Big Graph Processing</vt:lpstr>
      <vt:lpstr>References</vt:lpstr>
      <vt:lpstr>End of Chapter 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1:  Introduction</dc:title>
  <dc:creator>xcao</dc:creator>
  <cp:lastModifiedBy>xcao</cp:lastModifiedBy>
  <cp:revision>800</cp:revision>
  <cp:lastPrinted>2005-01-10T21:51:57Z</cp:lastPrinted>
  <dcterms:created xsi:type="dcterms:W3CDTF">1999-11-04T20:50:09Z</dcterms:created>
  <dcterms:modified xsi:type="dcterms:W3CDTF">2017-03-28T06:40:31Z</dcterms:modified>
</cp:coreProperties>
</file>