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3"/>
  </p:sldMasterIdLst>
  <p:notesMasterIdLst>
    <p:notesMasterId r:id="rId96"/>
  </p:notesMasterIdLst>
  <p:handoutMasterIdLst>
    <p:handoutMasterId r:id="rId97"/>
  </p:handoutMasterIdLst>
  <p:sldIdLst>
    <p:sldId id="752" r:id="rId4"/>
    <p:sldId id="403" r:id="rId5"/>
    <p:sldId id="637" r:id="rId6"/>
    <p:sldId id="648" r:id="rId7"/>
    <p:sldId id="653" r:id="rId8"/>
    <p:sldId id="638" r:id="rId9"/>
    <p:sldId id="639" r:id="rId10"/>
    <p:sldId id="642" r:id="rId11"/>
    <p:sldId id="643" r:id="rId12"/>
    <p:sldId id="644" r:id="rId13"/>
    <p:sldId id="645" r:id="rId14"/>
    <p:sldId id="646" r:id="rId15"/>
    <p:sldId id="770" r:id="rId16"/>
    <p:sldId id="620" r:id="rId17"/>
    <p:sldId id="654" r:id="rId18"/>
    <p:sldId id="666" r:id="rId19"/>
    <p:sldId id="667" r:id="rId20"/>
    <p:sldId id="668" r:id="rId21"/>
    <p:sldId id="669" r:id="rId22"/>
    <p:sldId id="670" r:id="rId23"/>
    <p:sldId id="671" r:id="rId24"/>
    <p:sldId id="673" r:id="rId25"/>
    <p:sldId id="674" r:id="rId26"/>
    <p:sldId id="675" r:id="rId27"/>
    <p:sldId id="672" r:id="rId28"/>
    <p:sldId id="676" r:id="rId29"/>
    <p:sldId id="681" r:id="rId30"/>
    <p:sldId id="682" r:id="rId31"/>
    <p:sldId id="677" r:id="rId32"/>
    <p:sldId id="683" r:id="rId33"/>
    <p:sldId id="705" r:id="rId34"/>
    <p:sldId id="706" r:id="rId35"/>
    <p:sldId id="678" r:id="rId36"/>
    <p:sldId id="690" r:id="rId37"/>
    <p:sldId id="686" r:id="rId38"/>
    <p:sldId id="695" r:id="rId39"/>
    <p:sldId id="696" r:id="rId40"/>
    <p:sldId id="704" r:id="rId41"/>
    <p:sldId id="710" r:id="rId42"/>
    <p:sldId id="711" r:id="rId43"/>
    <p:sldId id="717" r:id="rId44"/>
    <p:sldId id="771" r:id="rId45"/>
    <p:sldId id="773" r:id="rId46"/>
    <p:sldId id="774" r:id="rId47"/>
    <p:sldId id="775" r:id="rId48"/>
    <p:sldId id="776" r:id="rId49"/>
    <p:sldId id="777" r:id="rId50"/>
    <p:sldId id="778" r:id="rId51"/>
    <p:sldId id="779" r:id="rId52"/>
    <p:sldId id="780" r:id="rId53"/>
    <p:sldId id="781" r:id="rId54"/>
    <p:sldId id="782" r:id="rId55"/>
    <p:sldId id="783" r:id="rId56"/>
    <p:sldId id="784" r:id="rId57"/>
    <p:sldId id="785" r:id="rId58"/>
    <p:sldId id="786" r:id="rId59"/>
    <p:sldId id="787" r:id="rId60"/>
    <p:sldId id="788" r:id="rId61"/>
    <p:sldId id="789" r:id="rId62"/>
    <p:sldId id="790" r:id="rId63"/>
    <p:sldId id="791" r:id="rId64"/>
    <p:sldId id="792" r:id="rId65"/>
    <p:sldId id="793" r:id="rId66"/>
    <p:sldId id="794" r:id="rId67"/>
    <p:sldId id="795" r:id="rId68"/>
    <p:sldId id="796" r:id="rId69"/>
    <p:sldId id="797" r:id="rId70"/>
    <p:sldId id="798" r:id="rId71"/>
    <p:sldId id="799" r:id="rId72"/>
    <p:sldId id="800" r:id="rId73"/>
    <p:sldId id="801" r:id="rId74"/>
    <p:sldId id="802" r:id="rId75"/>
    <p:sldId id="803" r:id="rId76"/>
    <p:sldId id="804" r:id="rId77"/>
    <p:sldId id="805" r:id="rId78"/>
    <p:sldId id="806" r:id="rId79"/>
    <p:sldId id="807" r:id="rId80"/>
    <p:sldId id="808" r:id="rId81"/>
    <p:sldId id="809" r:id="rId82"/>
    <p:sldId id="712" r:id="rId83"/>
    <p:sldId id="713" r:id="rId84"/>
    <p:sldId id="714" r:id="rId85"/>
    <p:sldId id="715" r:id="rId86"/>
    <p:sldId id="716" r:id="rId87"/>
    <p:sldId id="687" r:id="rId88"/>
    <p:sldId id="688" r:id="rId89"/>
    <p:sldId id="689" r:id="rId90"/>
    <p:sldId id="772" r:id="rId91"/>
    <p:sldId id="816" r:id="rId92"/>
    <p:sldId id="722" r:id="rId93"/>
    <p:sldId id="430" r:id="rId94"/>
    <p:sldId id="283" r:id="rId9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itchFamily="-8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79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89588" autoAdjust="0"/>
  </p:normalViewPr>
  <p:slideViewPr>
    <p:cSldViewPr snapToGrid="0">
      <p:cViewPr varScale="1">
        <p:scale>
          <a:sx n="104" d="100"/>
          <a:sy n="104" d="100"/>
        </p:scale>
        <p:origin x="-1824" y="-96"/>
      </p:cViewPr>
      <p:guideLst>
        <p:guide orient="horz" pos="679"/>
        <p:guide pos="521"/>
      </p:guideLst>
    </p:cSldViewPr>
  </p:slideViewPr>
  <p:outlineViewPr>
    <p:cViewPr>
      <p:scale>
        <a:sx n="33" d="100"/>
        <a:sy n="33" d="100"/>
      </p:scale>
      <p:origin x="0" y="39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40DD70-4AEF-4C5F-B083-A8EE08067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84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" pitchFamily="-8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7DDE8A-E107-4A12-933B-58CEB5FCE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38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fld id="{4FF02F54-5AFA-497D-9627-94E35C82AD84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7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1C54646-0D07-4FF9-A023-B10353C3EDA1}" type="slidenum">
              <a:rPr lang="en-GB" smtClean="0"/>
              <a:pPr defTabSz="911482"/>
              <a:t>3</a:t>
            </a:fld>
            <a:endParaRPr lang="en-GB" smtClean="0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459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DAF59DD-CBD8-4A55-A5D6-1BA11FFBBA18}" type="slidenum">
              <a:rPr lang="en-GB" smtClean="0"/>
              <a:pPr defTabSz="911482"/>
              <a:t>6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11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0771FB76-BA5D-4D25-9F77-45C123F57537}" type="slidenum">
              <a:rPr lang="en-GB" smtClean="0">
                <a:solidFill>
                  <a:prstClr val="black"/>
                </a:solidFill>
              </a:rPr>
              <a:pPr defTabSz="911482"/>
              <a:t>23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defTabSz="8649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277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87330-B222-2243-8EF1-4C8A9E10AC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36E6405B-F78F-46B5-B6E5-1E5B5CD19155}" type="slidenum">
              <a:rPr lang="en-GB" smtClean="0"/>
              <a:pPr defTabSz="911482"/>
              <a:t>41</a:t>
            </a:fld>
            <a:endParaRPr lang="en-GB" smtClean="0"/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36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2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862263" y="5780088"/>
            <a:ext cx="34480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>
                <a:solidFill>
                  <a:srgbClr val="57896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8C226A90-EF26-4614-A2B0-CC0F6A4AB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EBC6-FE32-4330-82D3-E9F9C7688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88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8581-19EA-4A3C-8A46-F39A52095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8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5E98-D78D-4C71-A77A-05FE7E592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2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CA79-2E26-429C-94A5-C714DD68E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5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F6A6-C54B-40FB-A310-71089C424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3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BF2E-DF28-4636-9C0D-C102189E7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37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48EBB-7B1D-41E2-9F91-F264A2274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9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81DC-36D7-40A7-9B57-54647602C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8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5341-029E-4C55-809E-EBD302953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6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F544-90D5-4C6A-AFD6-1C50CF4E9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6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rgbClr val="F8F8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F4BAF03-9393-4406-9070-941B454CB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479983" y="6613525"/>
            <a:ext cx="44755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chemeClr val="tx2"/>
                </a:solidFill>
              </a:rPr>
              <a:t>5.</a:t>
            </a:r>
            <a:fld id="{C6DA33C0-A20D-476F-8068-B2DCC6439E89}" type="slidenum">
              <a:rPr lang="en-US" altLang="en-US" sz="1000" b="1" smtClean="0">
                <a:solidFill>
                  <a:schemeClr val="tx2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chemeClr val="tx2"/>
              </a:solidFill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Freeform 8"/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7 h 61"/>
              <a:gd name="T2" fmla="*/ 2147483647 w 285"/>
              <a:gd name="T3" fmla="*/ 2147483647 h 61"/>
              <a:gd name="T4" fmla="*/ 2147483647 w 285"/>
              <a:gd name="T5" fmla="*/ 2147483647 h 61"/>
              <a:gd name="T6" fmla="*/ 2147483647 w 285"/>
              <a:gd name="T7" fmla="*/ 2147483647 h 61"/>
              <a:gd name="T8" fmla="*/ 2147483647 w 285"/>
              <a:gd name="T9" fmla="*/ 2147483647 h 61"/>
              <a:gd name="T10" fmla="*/ 2147483647 w 285"/>
              <a:gd name="T11" fmla="*/ 2147483647 h 61"/>
              <a:gd name="T12" fmla="*/ 2147483647 w 285"/>
              <a:gd name="T13" fmla="*/ 2147483647 h 61"/>
              <a:gd name="T14" fmla="*/ 2147483647 w 285"/>
              <a:gd name="T15" fmla="*/ 2147483647 h 61"/>
              <a:gd name="T16" fmla="*/ 2147483647 w 285"/>
              <a:gd name="T17" fmla="*/ 0 h 61"/>
              <a:gd name="T18" fmla="*/ 2147483647 w 285"/>
              <a:gd name="T19" fmla="*/ 0 h 61"/>
              <a:gd name="T20" fmla="*/ 2147483647 w 285"/>
              <a:gd name="T21" fmla="*/ 0 h 61"/>
              <a:gd name="T22" fmla="*/ 2147483647 w 285"/>
              <a:gd name="T23" fmla="*/ 0 h 61"/>
              <a:gd name="T24" fmla="*/ 2147483647 w 285"/>
              <a:gd name="T25" fmla="*/ 2147483647 h 61"/>
              <a:gd name="T26" fmla="*/ 2147483647 w 285"/>
              <a:gd name="T27" fmla="*/ 2147483647 h 61"/>
              <a:gd name="T28" fmla="*/ 2147483647 w 285"/>
              <a:gd name="T29" fmla="*/ 2147483647 h 61"/>
              <a:gd name="T30" fmla="*/ 2147483647 w 285"/>
              <a:gd name="T31" fmla="*/ 2147483647 h 61"/>
              <a:gd name="T32" fmla="*/ 2147483647 w 285"/>
              <a:gd name="T33" fmla="*/ 2147483647 h 61"/>
              <a:gd name="T34" fmla="*/ 2147483647 w 285"/>
              <a:gd name="T35" fmla="*/ 2147483647 h 61"/>
              <a:gd name="T36" fmla="*/ 2147483647 w 285"/>
              <a:gd name="T37" fmla="*/ 2147483647 h 61"/>
              <a:gd name="T38" fmla="*/ 2147483647 w 285"/>
              <a:gd name="T39" fmla="*/ 2147483647 h 61"/>
              <a:gd name="T40" fmla="*/ 2147483647 w 285"/>
              <a:gd name="T41" fmla="*/ 2147483647 h 61"/>
              <a:gd name="T42" fmla="*/ 2147483647 w 285"/>
              <a:gd name="T43" fmla="*/ 2147483647 h 61"/>
              <a:gd name="T44" fmla="*/ 2147483647 w 285"/>
              <a:gd name="T45" fmla="*/ 2147483647 h 61"/>
              <a:gd name="T46" fmla="*/ 2147483647 w 285"/>
              <a:gd name="T47" fmla="*/ 2147483647 h 61"/>
              <a:gd name="T48" fmla="*/ 2147483647 w 285"/>
              <a:gd name="T49" fmla="*/ 2147483647 h 61"/>
              <a:gd name="T50" fmla="*/ 2147483647 w 285"/>
              <a:gd name="T51" fmla="*/ 2147483647 h 61"/>
              <a:gd name="T52" fmla="*/ 2147483647 w 285"/>
              <a:gd name="T53" fmla="*/ 2147483647 h 61"/>
              <a:gd name="T54" fmla="*/ 2147483647 w 285"/>
              <a:gd name="T55" fmla="*/ 2147483647 h 61"/>
              <a:gd name="T56" fmla="*/ 2147483647 w 285"/>
              <a:gd name="T57" fmla="*/ 2147483647 h 61"/>
              <a:gd name="T58" fmla="*/ 2147483647 w 285"/>
              <a:gd name="T59" fmla="*/ 2147483647 h 61"/>
              <a:gd name="T60" fmla="*/ 2147483647 w 285"/>
              <a:gd name="T61" fmla="*/ 2147483647 h 61"/>
              <a:gd name="T62" fmla="*/ 2147483647 w 285"/>
              <a:gd name="T63" fmla="*/ 2147483647 h 61"/>
              <a:gd name="T64" fmla="*/ 2147483647 w 285"/>
              <a:gd name="T65" fmla="*/ 2147483647 h 61"/>
              <a:gd name="T66" fmla="*/ 2147483647 w 285"/>
              <a:gd name="T67" fmla="*/ 2147483647 h 61"/>
              <a:gd name="T68" fmla="*/ 2147483647 w 285"/>
              <a:gd name="T69" fmla="*/ 2147483647 h 61"/>
              <a:gd name="T70" fmla="*/ 2147483647 w 285"/>
              <a:gd name="T71" fmla="*/ 2147483647 h 61"/>
              <a:gd name="T72" fmla="*/ 2147483647 w 285"/>
              <a:gd name="T73" fmla="*/ 2147483647 h 61"/>
              <a:gd name="T74" fmla="*/ 2147483647 w 285"/>
              <a:gd name="T75" fmla="*/ 2147483647 h 61"/>
              <a:gd name="T76" fmla="*/ 2147483647 w 285"/>
              <a:gd name="T77" fmla="*/ 2147483647 h 61"/>
              <a:gd name="T78" fmla="*/ 2147483647 w 285"/>
              <a:gd name="T79" fmla="*/ 2147483647 h 61"/>
              <a:gd name="T80" fmla="*/ 2147483647 w 285"/>
              <a:gd name="T81" fmla="*/ 2147483647 h 61"/>
              <a:gd name="T82" fmla="*/ 2147483647 w 285"/>
              <a:gd name="T83" fmla="*/ 2147483647 h 61"/>
              <a:gd name="T84" fmla="*/ 2147483647 w 285"/>
              <a:gd name="T85" fmla="*/ 2147483647 h 61"/>
              <a:gd name="T86" fmla="*/ 2147483647 w 285"/>
              <a:gd name="T87" fmla="*/ 2147483647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-128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mank/Graph-Algorithm-MapReduce/blob/master/src/DijikstraAlgo.jav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59000"/>
            <a:ext cx="7772400" cy="44243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COMP9313: Big Data Management</a:t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Lecturer: Xin Cao</a:t>
            </a:r>
            <a:br>
              <a:rPr lang="en-US" altLang="en-US" dirty="0" smtClean="0"/>
            </a:br>
            <a:r>
              <a:rPr lang="en-US" altLang="en-US" sz="2000" dirty="0" smtClean="0"/>
              <a:t>Course web site: </a:t>
            </a:r>
            <a:r>
              <a:rPr lang="en-AU" sz="2000" dirty="0">
                <a:effectLst/>
              </a:rPr>
              <a:t>http://www.cse.unsw.edu.au/~</a:t>
            </a:r>
            <a:r>
              <a:rPr lang="en-AU" sz="2000" dirty="0" smtClean="0">
                <a:effectLst/>
              </a:rPr>
              <a:t>cs9313/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3075" name="Picture 4" descr="C:\Users\xcao\Downloads\spark-hado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608138"/>
            <a:ext cx="3100387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4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Adjacency Matrices: Critique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Advantages:</a:t>
            </a:r>
          </a:p>
          <a:p>
            <a:pPr lvl="1"/>
            <a:r>
              <a:rPr lang="en-GB" dirty="0"/>
              <a:t>Amenable to mathematical manipulation</a:t>
            </a:r>
          </a:p>
          <a:p>
            <a:pPr lvl="1"/>
            <a:r>
              <a:rPr lang="en-GB" dirty="0"/>
              <a:t>Iteration over rows and columns corresponds to computations on </a:t>
            </a:r>
            <a:r>
              <a:rPr lang="en-GB" dirty="0" err="1"/>
              <a:t>outlinks</a:t>
            </a:r>
            <a:r>
              <a:rPr lang="en-GB" dirty="0"/>
              <a:t> and </a:t>
            </a:r>
            <a:r>
              <a:rPr lang="en-GB" dirty="0" err="1"/>
              <a:t>inlinks</a:t>
            </a:r>
            <a:endParaRPr lang="en-GB" dirty="0"/>
          </a:p>
          <a:p>
            <a:r>
              <a:rPr lang="en-GB" dirty="0"/>
              <a:t>Disadvantages:</a:t>
            </a:r>
          </a:p>
          <a:p>
            <a:pPr lvl="1"/>
            <a:r>
              <a:rPr lang="en-GB" dirty="0"/>
              <a:t>Lots of zeros for sparse matrices</a:t>
            </a:r>
          </a:p>
          <a:p>
            <a:pPr lvl="1"/>
            <a:r>
              <a:rPr lang="en-GB" dirty="0"/>
              <a:t>Lots of wasted space</a:t>
            </a:r>
          </a:p>
          <a:p>
            <a:pPr lvl="1"/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01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Adjacency </a:t>
            </a:r>
            <a:r>
              <a:rPr lang="en-GB" dirty="0" smtClean="0"/>
              <a:t>Lists: </a:t>
            </a:r>
            <a:r>
              <a:rPr lang="en-US" dirty="0"/>
              <a:t>Take adjacency matrices… and throw away all the zeros</a:t>
            </a:r>
          </a:p>
          <a:p>
            <a:endParaRPr lang="en-AU" dirty="0"/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14906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60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1: 2,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2: 1, 3, 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3: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4: 1, 3</a:t>
            </a:r>
          </a:p>
        </p:txBody>
      </p:sp>
      <p:sp>
        <p:nvSpPr>
          <p:cNvPr id="18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6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Adjacency Lists: Critique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Advantages:</a:t>
            </a:r>
          </a:p>
          <a:p>
            <a:pPr lvl="1"/>
            <a:r>
              <a:rPr lang="en-GB" dirty="0"/>
              <a:t>Much more compact representation</a:t>
            </a:r>
          </a:p>
          <a:p>
            <a:pPr lvl="1"/>
            <a:r>
              <a:rPr lang="en-GB" dirty="0"/>
              <a:t>Easy to compute over </a:t>
            </a:r>
            <a:r>
              <a:rPr lang="en-GB" dirty="0" err="1"/>
              <a:t>outlinks</a:t>
            </a:r>
            <a:endParaRPr lang="en-GB" dirty="0"/>
          </a:p>
          <a:p>
            <a:r>
              <a:rPr lang="en-GB" dirty="0"/>
              <a:t>Disadvantages:</a:t>
            </a:r>
          </a:p>
          <a:p>
            <a:pPr lvl="1"/>
            <a:r>
              <a:rPr lang="en-GB" dirty="0"/>
              <a:t>Much more difficult to compute over </a:t>
            </a:r>
            <a:r>
              <a:rPr lang="en-GB" dirty="0" err="1"/>
              <a:t>inlinks</a:t>
            </a:r>
            <a:endParaRPr lang="en-GB" dirty="0"/>
          </a:p>
          <a:p>
            <a:pPr lvl="1"/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6725" y="2874963"/>
            <a:ext cx="82200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9pPr>
          </a:lstStyle>
          <a:p>
            <a:pPr>
              <a:defRPr/>
            </a:pPr>
            <a:r>
              <a:rPr lang="en-US" altLang="zh-CN" kern="0" dirty="0" smtClean="0"/>
              <a:t>Problem 1: </a:t>
            </a:r>
            <a:r>
              <a:rPr lang="en-US" dirty="0"/>
              <a:t>Single-Source Shortest Path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0505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</a:t>
            </a:r>
            <a:r>
              <a:rPr lang="en-US" dirty="0" smtClean="0"/>
              <a:t>Path (</a:t>
            </a:r>
            <a:r>
              <a:rPr lang="en-US" altLang="ko-KR" dirty="0"/>
              <a:t>SSSP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Problem:</a:t>
            </a:r>
            <a:r>
              <a:rPr lang="en-GB" dirty="0"/>
              <a:t> find shortest path from a source node to one or more target nodes</a:t>
            </a:r>
          </a:p>
          <a:p>
            <a:pPr lvl="1"/>
            <a:r>
              <a:rPr lang="en-GB" dirty="0"/>
              <a:t>Shortest might also mean lowest weight or </a:t>
            </a:r>
            <a:r>
              <a:rPr lang="en-GB" dirty="0" smtClean="0"/>
              <a:t>cost</a:t>
            </a:r>
            <a:endParaRPr lang="en-GB" dirty="0"/>
          </a:p>
          <a:p>
            <a:r>
              <a:rPr lang="en-GB" dirty="0" smtClean="0"/>
              <a:t>Dijkstra’s Algorithm: </a:t>
            </a:r>
          </a:p>
          <a:p>
            <a:pPr lvl="1"/>
            <a:r>
              <a:rPr lang="en-AU" dirty="0"/>
              <a:t>For a given source node in the graph, the algorithm finds the shortest path between that node and every other</a:t>
            </a:r>
            <a:endParaRPr lang="en-US" dirty="0"/>
          </a:p>
          <a:p>
            <a:endParaRPr lang="en-A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3310888"/>
            <a:ext cx="4114800" cy="30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Dijkstra’s Algorithm</a:t>
            </a:r>
            <a:endParaRPr lang="en-A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597819"/>
            <a:ext cx="64103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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Example from CLR</a:t>
            </a:r>
          </a:p>
        </p:txBody>
      </p:sp>
    </p:spTree>
    <p:extLst>
      <p:ext uri="{BB962C8B-B14F-4D97-AF65-F5344CB8AC3E}">
        <p14:creationId xmlns:p14="http://schemas.microsoft.com/office/powerpoint/2010/main" val="37964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53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14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759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sym typeface="Symbol"/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973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874963"/>
            <a:ext cx="7772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9pPr>
          </a:lstStyle>
          <a:p>
            <a:pPr>
              <a:defRPr/>
            </a:pPr>
            <a:r>
              <a:rPr lang="en-US" altLang="zh-CN" kern="0" dirty="0" smtClean="0"/>
              <a:t>Chapter 5: </a:t>
            </a:r>
            <a:r>
              <a:rPr lang="en-US" dirty="0" smtClean="0"/>
              <a:t>Graph Data Processing </a:t>
            </a:r>
          </a:p>
          <a:p>
            <a:pPr>
              <a:defRPr/>
            </a:pPr>
            <a:r>
              <a:rPr lang="en-US" dirty="0" smtClean="0"/>
              <a:t>in MapReduce</a:t>
            </a:r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Algorithm Example</a:t>
            </a:r>
          </a:p>
        </p:txBody>
      </p:sp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84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Dijkstra’s Algorithm Example</a:t>
            </a:r>
          </a:p>
        </p:txBody>
      </p:sp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0000"/>
                </a:solidFill>
                <a:sym typeface="Symbol" pitchFamily="18" charset="2"/>
              </a:rPr>
              <a:t>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9513" y="5955298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/>
              <a:t>Finish!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7146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Source Shortest Path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Problem:</a:t>
            </a:r>
            <a:r>
              <a:rPr lang="en-GB" dirty="0" smtClean="0"/>
              <a:t> find shortest path from a source node to one or more target nodes</a:t>
            </a:r>
          </a:p>
          <a:p>
            <a:pPr lvl="1"/>
            <a:r>
              <a:rPr lang="en-GB" dirty="0" smtClean="0"/>
              <a:t>Shortest might also mean lowest weight or cost</a:t>
            </a:r>
          </a:p>
          <a:p>
            <a:r>
              <a:rPr lang="en-GB" dirty="0" smtClean="0"/>
              <a:t>Single processor machine: </a:t>
            </a:r>
            <a:r>
              <a:rPr lang="en-GB" dirty="0" err="1" smtClean="0"/>
              <a:t>Dijkstra’s</a:t>
            </a:r>
            <a:r>
              <a:rPr lang="en-GB" dirty="0" smtClean="0"/>
              <a:t> Algorithm</a:t>
            </a:r>
          </a:p>
          <a:p>
            <a:r>
              <a:rPr lang="en-GB" dirty="0" smtClean="0"/>
              <a:t>MapReduce: parallel Breadth-First Search (BFS)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7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Shortest Path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simple case of equal edge weights</a:t>
            </a:r>
          </a:p>
          <a:p>
            <a:r>
              <a:rPr lang="en-GB" dirty="0" smtClean="0"/>
              <a:t>Solution to the problem can be defined inductively</a:t>
            </a:r>
          </a:p>
          <a:p>
            <a:r>
              <a:rPr lang="en-GB" dirty="0" smtClean="0"/>
              <a:t>Here’s the intuition:</a:t>
            </a:r>
          </a:p>
          <a:p>
            <a:pPr lvl="1"/>
            <a:r>
              <a:rPr lang="en-GB" dirty="0" smtClean="0"/>
              <a:t>Define: </a:t>
            </a:r>
            <a:r>
              <a:rPr lang="en-GB" i="1" dirty="0" smtClean="0"/>
              <a:t>b</a:t>
            </a:r>
            <a:r>
              <a:rPr lang="en-GB" dirty="0" smtClean="0"/>
              <a:t> is reachable from </a:t>
            </a:r>
            <a:r>
              <a:rPr lang="en-GB" i="1" dirty="0" smtClean="0"/>
              <a:t>a</a:t>
            </a:r>
            <a:r>
              <a:rPr lang="en-GB" dirty="0" smtClean="0"/>
              <a:t> if </a:t>
            </a:r>
            <a:r>
              <a:rPr lang="en-GB" i="1" dirty="0" smtClean="0"/>
              <a:t>b</a:t>
            </a:r>
            <a:r>
              <a:rPr lang="en-GB" dirty="0" smtClean="0"/>
              <a:t> is on adjacency list of </a:t>
            </a:r>
            <a:r>
              <a:rPr lang="en-GB" i="1" dirty="0" smtClean="0"/>
              <a:t>a</a:t>
            </a:r>
          </a:p>
          <a:p>
            <a:pPr lvl="1"/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= 0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p</a:t>
            </a:r>
            <a:r>
              <a:rPr lang="en-GB" dirty="0" smtClean="0"/>
              <a:t> reachable from </a:t>
            </a:r>
            <a:r>
              <a:rPr lang="en-GB" i="1" dirty="0" smtClean="0"/>
              <a:t>s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cap="small" dirty="0" err="1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p</a:t>
            </a:r>
            <a:r>
              <a:rPr lang="en-GB" dirty="0" smtClean="0"/>
              <a:t>) = 1</a:t>
            </a:r>
          </a:p>
          <a:p>
            <a:pPr lvl="1"/>
            <a:r>
              <a:rPr lang="en-GB" dirty="0" smtClean="0"/>
              <a:t>For all nodes </a:t>
            </a:r>
            <a:r>
              <a:rPr lang="en-GB" i="1" dirty="0" smtClean="0"/>
              <a:t>n</a:t>
            </a:r>
            <a:r>
              <a:rPr lang="en-GB" dirty="0" smtClean="0"/>
              <a:t> reachable from some other set of nodes 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n</a:t>
            </a:r>
            <a:r>
              <a:rPr lang="en-GB" dirty="0" smtClean="0"/>
              <a:t>) = 1 + min(</a:t>
            </a:r>
            <a:r>
              <a:rPr lang="en-GB" cap="small" dirty="0" smtClean="0"/>
              <a:t>DistanceTo</a:t>
            </a:r>
            <a:r>
              <a:rPr lang="en-GB" dirty="0" smtClean="0"/>
              <a:t>(</a:t>
            </a:r>
            <a:r>
              <a:rPr lang="en-GB" i="1" dirty="0" smtClean="0"/>
              <a:t>m</a:t>
            </a:r>
            <a:r>
              <a:rPr lang="en-GB" dirty="0" smtClean="0"/>
              <a:t>), 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</a:t>
            </a:r>
            <a:r>
              <a:rPr lang="en-GB" i="1" dirty="0" smtClean="0"/>
              <a:t>M</a:t>
            </a:r>
            <a:r>
              <a:rPr lang="en-GB" dirty="0" smtClean="0"/>
              <a:t>)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352675" y="515302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s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400675" y="599122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200" i="1" baseline="-25000" dirty="0">
                <a:solidFill>
                  <a:srgbClr val="000000"/>
                </a:solidFill>
                <a:latin typeface="Arial"/>
              </a:rPr>
              <a:t>3</a:t>
            </a:r>
            <a:endParaRPr lang="en-US" sz="1400" i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638675" y="530542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200" i="1" baseline="-250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24475" y="454342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sz="1200" i="1" baseline="-25000" dirty="0">
                <a:solidFill>
                  <a:srgbClr val="000000"/>
                </a:solidFill>
                <a:latin typeface="Arial"/>
              </a:rPr>
              <a:t>1</a:t>
            </a:r>
            <a:endParaRPr lang="en-US" sz="1400" i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010275" y="5153025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/>
              </a:rPr>
              <a:t>n</a:t>
            </a:r>
          </a:p>
        </p:txBody>
      </p:sp>
      <p:cxnSp>
        <p:nvCxnSpPr>
          <p:cNvPr id="15" name="Straight Connector 14"/>
          <p:cNvCxnSpPr>
            <a:stCxn id="7" idx="5"/>
            <a:endCxn id="8" idx="1"/>
          </p:cNvCxnSpPr>
          <p:nvPr/>
        </p:nvCxnSpPr>
        <p:spPr bwMode="auto">
          <a:xfrm rot="16200000" flipH="1">
            <a:off x="5687779" y="4830529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>
            <a:stCxn id="6" idx="6"/>
            <a:endCxn id="8" idx="2"/>
          </p:cNvCxnSpPr>
          <p:nvPr/>
        </p:nvCxnSpPr>
        <p:spPr bwMode="auto">
          <a:xfrm flipV="1">
            <a:off x="5019675" y="5343525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>
            <a:endCxn id="8" idx="3"/>
          </p:cNvCxnSpPr>
          <p:nvPr/>
        </p:nvCxnSpPr>
        <p:spPr bwMode="auto">
          <a:xfrm rot="5400000" flipH="1" flipV="1">
            <a:off x="5629275" y="5554429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4" idx="7"/>
          </p:cNvCxnSpPr>
          <p:nvPr/>
        </p:nvCxnSpPr>
        <p:spPr bwMode="auto">
          <a:xfrm rot="5400000" flipH="1" flipV="1">
            <a:off x="2792179" y="4962525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4" idx="6"/>
          </p:cNvCxnSpPr>
          <p:nvPr/>
        </p:nvCxnSpPr>
        <p:spPr bwMode="auto">
          <a:xfrm>
            <a:off x="2733675" y="5343525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5"/>
          </p:cNvCxnSpPr>
          <p:nvPr/>
        </p:nvCxnSpPr>
        <p:spPr bwMode="auto">
          <a:xfrm rot="16200000" flipH="1">
            <a:off x="2792179" y="5363929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67075" y="469582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67825" y="519547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95675" y="580507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19675" y="454342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i="1" baseline="-250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15897" y="5000625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i="1" baseline="-250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95875" y="591204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sz="1400" i="1" baseline="-250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0456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4" grpId="0" animBg="1"/>
      <p:bldP spid="5" grpId="0" animBg="1"/>
      <p:bldP spid="6" grpId="0" animBg="1"/>
      <p:bldP spid="7" grpId="0" animBg="1"/>
      <p:bldP spid="8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Parallel BFS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524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2743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2667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60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295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2895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6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3886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410200"/>
            <a:ext cx="685800" cy="6858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9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343400"/>
            <a:ext cx="685800" cy="685800"/>
          </a:xfrm>
          <a:prstGeom prst="ellips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600" b="1" i="1" baseline="-25000" dirty="0">
                <a:solidFill>
                  <a:srgbClr val="000000"/>
                </a:solidFill>
                <a:latin typeface="Arial"/>
              </a:rPr>
              <a:t>8</a:t>
            </a: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243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224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1866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1638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2895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452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262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009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3619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443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543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214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4929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4871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4972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229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Intuition to Algorithm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representation:</a:t>
            </a:r>
          </a:p>
          <a:p>
            <a:pPr lvl="1"/>
            <a:r>
              <a:rPr lang="en-GB" dirty="0"/>
              <a:t>Key: node </a:t>
            </a:r>
            <a:r>
              <a:rPr lang="en-GB" i="1" dirty="0"/>
              <a:t>n</a:t>
            </a:r>
          </a:p>
          <a:p>
            <a:pPr lvl="1"/>
            <a:r>
              <a:rPr lang="en-GB" dirty="0"/>
              <a:t>Value: </a:t>
            </a:r>
            <a:r>
              <a:rPr lang="en-GB" i="1" dirty="0"/>
              <a:t>d</a:t>
            </a:r>
            <a:r>
              <a:rPr lang="en-GB" dirty="0"/>
              <a:t> (distance from start), adjacency list (list of nodes reachable from </a:t>
            </a:r>
            <a:r>
              <a:rPr lang="en-GB" i="1" dirty="0"/>
              <a:t>n</a:t>
            </a:r>
            <a:r>
              <a:rPr lang="en-GB" dirty="0"/>
              <a:t>)</a:t>
            </a:r>
          </a:p>
          <a:p>
            <a:pPr lvl="1"/>
            <a:r>
              <a:rPr lang="en-GB" dirty="0">
                <a:sym typeface="Symbol"/>
              </a:rPr>
              <a:t>Initialization: for all nodes except for start node, </a:t>
            </a:r>
            <a:r>
              <a:rPr lang="en-GB" i="1" dirty="0"/>
              <a:t>d</a:t>
            </a:r>
            <a:r>
              <a:rPr lang="en-GB" dirty="0"/>
              <a:t> = </a:t>
            </a:r>
            <a:r>
              <a:rPr lang="en-GB" dirty="0">
                <a:sym typeface="Symbol"/>
              </a:rPr>
              <a:t></a:t>
            </a:r>
            <a:endParaRPr lang="en-GB" dirty="0"/>
          </a:p>
          <a:p>
            <a:r>
              <a:rPr lang="en-GB" dirty="0">
                <a:sym typeface="Symbol" pitchFamily="18" charset="2"/>
              </a:rPr>
              <a:t>Mapper:</a:t>
            </a:r>
          </a:p>
          <a:p>
            <a:pPr lvl="1"/>
            <a:r>
              <a:rPr lang="en-GB" dirty="0">
                <a:sym typeface="Symbol" pitchFamily="18" charset="2"/>
              </a:rPr>
              <a:t></a:t>
            </a:r>
            <a:r>
              <a:rPr lang="en-GB" i="1" dirty="0"/>
              <a:t>m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</a:t>
            </a:r>
            <a:r>
              <a:rPr lang="en-GB" dirty="0"/>
              <a:t> adjacency list: emit (</a:t>
            </a:r>
            <a:r>
              <a:rPr lang="en-GB" i="1" dirty="0"/>
              <a:t>m</a:t>
            </a:r>
            <a:r>
              <a:rPr lang="en-GB" dirty="0"/>
              <a:t>, </a:t>
            </a:r>
            <a:r>
              <a:rPr lang="en-GB" i="1" dirty="0"/>
              <a:t>d </a:t>
            </a:r>
            <a:r>
              <a:rPr lang="en-GB" dirty="0"/>
              <a:t>+ 1</a:t>
            </a:r>
            <a:r>
              <a:rPr lang="en-GB" dirty="0" smtClean="0"/>
              <a:t>)</a:t>
            </a:r>
          </a:p>
          <a:p>
            <a:r>
              <a:rPr lang="en-GB" dirty="0" smtClean="0"/>
              <a:t>Sort/Shuffle</a:t>
            </a:r>
            <a:endParaRPr lang="en-GB" dirty="0"/>
          </a:p>
          <a:p>
            <a:pPr lvl="1"/>
            <a:r>
              <a:rPr lang="en-GB" dirty="0"/>
              <a:t>Groups distances by reachable nodes</a:t>
            </a:r>
          </a:p>
          <a:p>
            <a:r>
              <a:rPr lang="en-GB" dirty="0"/>
              <a:t>Reducer:</a:t>
            </a:r>
          </a:p>
          <a:p>
            <a:pPr lvl="1"/>
            <a:r>
              <a:rPr lang="en-GB" dirty="0"/>
              <a:t>Selects minimum distance path for each reachable node</a:t>
            </a:r>
          </a:p>
          <a:p>
            <a:pPr lvl="1"/>
            <a:r>
              <a:rPr lang="en-GB" dirty="0"/>
              <a:t>Additional bookkeeping needed to keep track of actual path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07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Iterations Needed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MapReduce iteration advances the “known frontier” by one hop</a:t>
            </a:r>
          </a:p>
          <a:p>
            <a:pPr lvl="1"/>
            <a:r>
              <a:rPr lang="en-GB" dirty="0" smtClean="0"/>
              <a:t>Subsequent </a:t>
            </a:r>
            <a:r>
              <a:rPr lang="en-GB" dirty="0"/>
              <a:t>iterations include more and more reachable nodes as frontier </a:t>
            </a:r>
            <a:r>
              <a:rPr lang="en-GB" dirty="0" smtClean="0"/>
              <a:t>expands</a:t>
            </a:r>
          </a:p>
          <a:p>
            <a:pPr lvl="1"/>
            <a:r>
              <a:rPr lang="en-GB" dirty="0" smtClean="0"/>
              <a:t>The input of Mapper is the output of Reducer in the previous iteration</a:t>
            </a:r>
            <a:endParaRPr lang="en-GB" dirty="0"/>
          </a:p>
          <a:p>
            <a:pPr lvl="1"/>
            <a:r>
              <a:rPr lang="en-GB" dirty="0"/>
              <a:t>Multiple iterations are needed to explore entire </a:t>
            </a:r>
            <a:r>
              <a:rPr lang="en-GB" dirty="0" smtClean="0"/>
              <a:t>graph</a:t>
            </a:r>
          </a:p>
          <a:p>
            <a:pPr lvl="1"/>
            <a:endParaRPr lang="en-GB" dirty="0"/>
          </a:p>
          <a:p>
            <a:r>
              <a:rPr lang="en-GB" dirty="0"/>
              <a:t>Preserving graph structure: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Problem: Where did the adjacency list go?</a:t>
            </a:r>
          </a:p>
          <a:p>
            <a:pPr lvl="1"/>
            <a:r>
              <a:rPr lang="en-GB" dirty="0"/>
              <a:t>Solution: mapper emits (</a:t>
            </a:r>
            <a:r>
              <a:rPr lang="en-GB" i="1" dirty="0"/>
              <a:t>n</a:t>
            </a:r>
            <a:r>
              <a:rPr lang="en-GB" dirty="0"/>
              <a:t>, adjacency list) as well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2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Pseudo-Code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14388" y="1093788"/>
            <a:ext cx="76612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/>
              <a:t>Equal Edge </a:t>
            </a:r>
            <a:r>
              <a:rPr lang="en-GB" sz="1800" dirty="0" smtClean="0"/>
              <a:t>Weights (</a:t>
            </a:r>
            <a:r>
              <a:rPr lang="en-GB" sz="1800" dirty="0" smtClean="0">
                <a:solidFill>
                  <a:srgbClr val="FF0000"/>
                </a:solidFill>
              </a:rPr>
              <a:t>how to deal with weighted edges?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Only distances, no paths stored (</a:t>
            </a:r>
            <a:r>
              <a:rPr lang="en-GB" sz="1800" dirty="0" smtClean="0">
                <a:solidFill>
                  <a:srgbClr val="FF0000"/>
                </a:solidFill>
              </a:rPr>
              <a:t>how to obtain paths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  <a:r>
              <a:rPr lang="en-US" sz="1800" dirty="0" smtClean="0"/>
              <a:t>)</a:t>
            </a:r>
            <a:endParaRPr lang="en-GB" sz="1800" dirty="0" smtClean="0"/>
          </a:p>
          <a:p>
            <a:endParaRPr lang="en-AU" sz="1800" dirty="0"/>
          </a:p>
          <a:p>
            <a:endParaRPr lang="en-AU" sz="1800" kern="0" dirty="0"/>
          </a:p>
        </p:txBody>
      </p:sp>
      <p:sp>
        <p:nvSpPr>
          <p:cNvPr id="8" name="직사각형 4"/>
          <p:cNvSpPr/>
          <p:nvPr/>
        </p:nvSpPr>
        <p:spPr>
          <a:xfrm>
            <a:off x="1019175" y="1874838"/>
            <a:ext cx="7543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AU" dirty="0"/>
              <a:t>class Mapper</a:t>
            </a:r>
            <a:br>
              <a:rPr lang="en-AU" dirty="0"/>
            </a:br>
            <a:r>
              <a:rPr lang="en-AU" dirty="0"/>
              <a:t>    method Map(</a:t>
            </a:r>
            <a:r>
              <a:rPr lang="en-AU" dirty="0" err="1"/>
              <a:t>nid</a:t>
            </a:r>
            <a:r>
              <a:rPr lang="en-AU" dirty="0"/>
              <a:t> n, node N)</a:t>
            </a:r>
            <a:br>
              <a:rPr lang="en-AU" dirty="0"/>
            </a:br>
            <a:r>
              <a:rPr lang="en-AU" dirty="0"/>
              <a:t>    d ← </a:t>
            </a:r>
            <a:r>
              <a:rPr lang="en-AU" dirty="0" err="1"/>
              <a:t>N.Distance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    Emit(</a:t>
            </a:r>
            <a:r>
              <a:rPr lang="en-AU" dirty="0" err="1"/>
              <a:t>nid</a:t>
            </a:r>
            <a:r>
              <a:rPr lang="en-AU" dirty="0"/>
              <a:t> </a:t>
            </a:r>
            <a:r>
              <a:rPr lang="en-AU" dirty="0" err="1"/>
              <a:t>n,N</a:t>
            </a:r>
            <a:r>
              <a:rPr lang="en-AU" dirty="0"/>
              <a:t>)                                  //Pass along graph </a:t>
            </a:r>
            <a:r>
              <a:rPr lang="en-AU" dirty="0" smtClean="0"/>
              <a:t>structure</a:t>
            </a:r>
            <a:br>
              <a:rPr lang="en-AU" dirty="0" smtClean="0"/>
            </a:br>
            <a:r>
              <a:rPr lang="en-AU" dirty="0"/>
              <a:t>    for all </a:t>
            </a:r>
            <a:r>
              <a:rPr lang="en-AU" dirty="0" err="1"/>
              <a:t>nodeid</a:t>
            </a:r>
            <a:r>
              <a:rPr lang="en-AU" dirty="0"/>
              <a:t> m ∈ </a:t>
            </a:r>
            <a:r>
              <a:rPr lang="en-AU" dirty="0" err="1"/>
              <a:t>N.AdjacencyList</a:t>
            </a:r>
            <a:r>
              <a:rPr lang="en-AU" dirty="0"/>
              <a:t> do</a:t>
            </a:r>
            <a:br>
              <a:rPr lang="en-AU" dirty="0"/>
            </a:br>
            <a:r>
              <a:rPr lang="en-AU" dirty="0"/>
              <a:t>        Emit(</a:t>
            </a:r>
            <a:r>
              <a:rPr lang="en-AU" dirty="0" err="1"/>
              <a:t>nid</a:t>
            </a:r>
            <a:r>
              <a:rPr lang="en-AU" dirty="0"/>
              <a:t> m, </a:t>
            </a:r>
            <a:r>
              <a:rPr lang="en-AU" dirty="0" smtClean="0"/>
              <a:t>d+1)</a:t>
            </a:r>
            <a:r>
              <a:rPr lang="en-AU" dirty="0"/>
              <a:t>                        </a:t>
            </a:r>
            <a:r>
              <a:rPr lang="en-AU" dirty="0" smtClean="0"/>
              <a:t>//</a:t>
            </a:r>
            <a:r>
              <a:rPr lang="en-AU" dirty="0"/>
              <a:t>Emit distances to reachable </a:t>
            </a:r>
            <a:r>
              <a:rPr lang="en-AU" dirty="0" smtClean="0"/>
              <a:t>nodes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직사각형 4"/>
          <p:cNvSpPr/>
          <p:nvPr/>
        </p:nvSpPr>
        <p:spPr>
          <a:xfrm>
            <a:off x="1019175" y="3596898"/>
            <a:ext cx="75438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dirty="0"/>
              <a:t>class Reducer</a:t>
            </a:r>
            <a:br>
              <a:rPr lang="en-AU" dirty="0"/>
            </a:br>
            <a:r>
              <a:rPr lang="en-AU" dirty="0"/>
              <a:t>    method Reduce(</a:t>
            </a:r>
            <a:r>
              <a:rPr lang="en-AU" dirty="0" err="1"/>
              <a:t>nid</a:t>
            </a:r>
            <a:r>
              <a:rPr lang="en-AU" dirty="0"/>
              <a:t> m, [d1, d2, . . .])</a:t>
            </a:r>
            <a:br>
              <a:rPr lang="en-AU" dirty="0"/>
            </a:br>
            <a:r>
              <a:rPr lang="en-AU" dirty="0"/>
              <a:t>    </a:t>
            </a:r>
            <a:r>
              <a:rPr lang="en-AU" dirty="0" err="1"/>
              <a:t>d</a:t>
            </a:r>
            <a:r>
              <a:rPr lang="en-AU" baseline="-25000" dirty="0" err="1"/>
              <a:t>min</a:t>
            </a:r>
            <a:r>
              <a:rPr lang="en-AU" dirty="0"/>
              <a:t>←∞</a:t>
            </a:r>
            <a:br>
              <a:rPr lang="en-AU" dirty="0"/>
            </a:br>
            <a:r>
              <a:rPr lang="en-AU" dirty="0"/>
              <a:t>    M ← ∅</a:t>
            </a:r>
            <a:br>
              <a:rPr lang="en-AU" dirty="0"/>
            </a:br>
            <a:r>
              <a:rPr lang="en-AU" dirty="0"/>
              <a:t>    for all d ∈ counts [d1, d2, . . .] do</a:t>
            </a:r>
            <a:br>
              <a:rPr lang="en-AU" dirty="0"/>
            </a:br>
            <a:r>
              <a:rPr lang="en-AU" dirty="0"/>
              <a:t>        if </a:t>
            </a:r>
            <a:r>
              <a:rPr lang="en-AU" dirty="0" err="1"/>
              <a:t>IsNode</a:t>
            </a:r>
            <a:r>
              <a:rPr lang="en-AU" dirty="0"/>
              <a:t>(d) then</a:t>
            </a:r>
            <a:br>
              <a:rPr lang="en-AU" dirty="0"/>
            </a:br>
            <a:r>
              <a:rPr lang="en-AU" dirty="0"/>
              <a:t>            </a:t>
            </a:r>
            <a:r>
              <a:rPr lang="en-AU" dirty="0" smtClean="0"/>
              <a:t>M ← d		</a:t>
            </a:r>
            <a:r>
              <a:rPr lang="en-AU" dirty="0"/>
              <a:t>           //Recover graph structure</a:t>
            </a:r>
            <a:br>
              <a:rPr lang="en-AU" dirty="0"/>
            </a:br>
            <a:r>
              <a:rPr lang="en-AU" dirty="0"/>
              <a:t>        else if d &lt; </a:t>
            </a:r>
            <a:r>
              <a:rPr lang="en-AU" dirty="0" err="1"/>
              <a:t>d</a:t>
            </a:r>
            <a:r>
              <a:rPr lang="en-AU" baseline="-25000" dirty="0" err="1"/>
              <a:t>min</a:t>
            </a:r>
            <a:r>
              <a:rPr lang="en-AU" dirty="0"/>
              <a:t> then                  </a:t>
            </a:r>
            <a:r>
              <a:rPr lang="en-AU" dirty="0" smtClean="0"/>
              <a:t>   //</a:t>
            </a:r>
            <a:r>
              <a:rPr lang="en-AU" dirty="0"/>
              <a:t>Look for shorter distance</a:t>
            </a:r>
            <a:br>
              <a:rPr lang="en-AU" dirty="0"/>
            </a:br>
            <a:r>
              <a:rPr lang="en-AU" dirty="0"/>
              <a:t>            </a:t>
            </a:r>
            <a:r>
              <a:rPr lang="en-AU" dirty="0" err="1"/>
              <a:t>d</a:t>
            </a:r>
            <a:r>
              <a:rPr lang="en-AU" baseline="-25000" dirty="0" err="1"/>
              <a:t>min</a:t>
            </a:r>
            <a:r>
              <a:rPr lang="en-AU" dirty="0"/>
              <a:t> ← d</a:t>
            </a:r>
            <a:br>
              <a:rPr lang="en-AU" dirty="0"/>
            </a:br>
            <a:r>
              <a:rPr lang="en-AU" dirty="0"/>
              <a:t>    </a:t>
            </a:r>
            <a:r>
              <a:rPr lang="en-AU" dirty="0" err="1" smtClean="0"/>
              <a:t>M.Distance</a:t>
            </a:r>
            <a:r>
              <a:rPr lang="en-AU" dirty="0" smtClean="0"/>
              <a:t> ← </a:t>
            </a:r>
            <a:r>
              <a:rPr lang="en-AU" dirty="0" err="1"/>
              <a:t>d</a:t>
            </a:r>
            <a:r>
              <a:rPr lang="en-AU" baseline="-25000" dirty="0" err="1"/>
              <a:t>min</a:t>
            </a:r>
            <a:r>
              <a:rPr lang="en-AU" dirty="0"/>
              <a:t>                        </a:t>
            </a:r>
            <a:r>
              <a:rPr lang="en-AU" dirty="0" smtClean="0"/>
              <a:t>  //</a:t>
            </a:r>
            <a:r>
              <a:rPr lang="en-AU" dirty="0"/>
              <a:t>Update shortest distance</a:t>
            </a:r>
            <a:br>
              <a:rPr lang="en-AU" dirty="0"/>
            </a:br>
            <a:r>
              <a:rPr lang="en-AU" dirty="0"/>
              <a:t>    Emit(</a:t>
            </a:r>
            <a:r>
              <a:rPr lang="en-AU" dirty="0" err="1"/>
              <a:t>nid</a:t>
            </a:r>
            <a:r>
              <a:rPr lang="en-AU" dirty="0"/>
              <a:t> m, node M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53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iterations are needed in parallel BFS (equal edge weight case)?</a:t>
            </a:r>
          </a:p>
          <a:p>
            <a:r>
              <a:rPr lang="en-US" dirty="0" smtClean="0"/>
              <a:t>Convince yourself: when a node is first “discovered”, we’ve found the shortest path</a:t>
            </a:r>
          </a:p>
          <a:p>
            <a:r>
              <a:rPr lang="en-US" dirty="0" smtClean="0"/>
              <a:t>Now answer the question...</a:t>
            </a:r>
          </a:p>
          <a:p>
            <a:pPr lvl="1"/>
            <a:r>
              <a:rPr lang="en-AU" dirty="0" smtClean="0"/>
              <a:t>The </a:t>
            </a:r>
            <a:r>
              <a:rPr lang="en-AU" dirty="0"/>
              <a:t>diameter of the graph, or the greatest distance between </a:t>
            </a:r>
            <a:r>
              <a:rPr lang="en-AU" dirty="0" smtClean="0"/>
              <a:t>any pair </a:t>
            </a:r>
            <a:r>
              <a:rPr lang="en-AU" dirty="0"/>
              <a:t>of nodes</a:t>
            </a:r>
            <a:endParaRPr lang="en-US" dirty="0" smtClean="0"/>
          </a:p>
          <a:p>
            <a:pPr lvl="1"/>
            <a:r>
              <a:rPr lang="en-US" dirty="0" smtClean="0"/>
              <a:t>Six degrees of separation?</a:t>
            </a:r>
          </a:p>
          <a:p>
            <a:pPr lvl="2"/>
            <a:r>
              <a:rPr lang="en-AU" dirty="0"/>
              <a:t>If this is indeed true, then parallel </a:t>
            </a:r>
            <a:r>
              <a:rPr lang="en-AU" dirty="0" smtClean="0"/>
              <a:t>breadth-first </a:t>
            </a:r>
            <a:r>
              <a:rPr lang="en-AU" dirty="0"/>
              <a:t>search on the global social network would take at most six MapReduce iterations.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mplementation </a:t>
            </a:r>
            <a:r>
              <a:rPr lang="en-US" dirty="0"/>
              <a:t>in </a:t>
            </a:r>
            <a:r>
              <a:rPr lang="en-US" dirty="0" smtClean="0"/>
              <a:t>MapReduce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actual checking of the termination condition must occur outside of MapReduce. </a:t>
            </a:r>
            <a:endParaRPr lang="en-AU" dirty="0" smtClean="0"/>
          </a:p>
          <a:p>
            <a:r>
              <a:rPr lang="en-US" altLang="zh-CN" dirty="0" smtClean="0"/>
              <a:t>The d</a:t>
            </a:r>
            <a:r>
              <a:rPr lang="en-AU" dirty="0" smtClean="0"/>
              <a:t>river (main) checks </a:t>
            </a:r>
            <a:r>
              <a:rPr lang="en-AU" dirty="0"/>
              <a:t>to see if a termination condition has been met, and if not, repeats. </a:t>
            </a:r>
            <a:endParaRPr lang="en-AU" dirty="0" smtClean="0"/>
          </a:p>
          <a:p>
            <a:r>
              <a:rPr lang="en-AU" dirty="0"/>
              <a:t>Hadoop provides a lightweight API </a:t>
            </a:r>
            <a:r>
              <a:rPr lang="en-AU" dirty="0" smtClean="0"/>
              <a:t>called “counters”. </a:t>
            </a:r>
          </a:p>
          <a:p>
            <a:pPr lvl="1"/>
            <a:r>
              <a:rPr lang="en-AU" dirty="0" smtClean="0"/>
              <a:t>It can be used for counting events that occur during execution, e.g., number of corrupt records</a:t>
            </a:r>
            <a:r>
              <a:rPr lang="en-AU" dirty="0"/>
              <a:t>, number of times a certain condition is met, or anything that the </a:t>
            </a:r>
            <a:r>
              <a:rPr lang="en-AU" dirty="0" smtClean="0"/>
              <a:t>programmer desires</a:t>
            </a:r>
            <a:r>
              <a:rPr lang="en-AU" dirty="0"/>
              <a:t>. </a:t>
            </a:r>
            <a:endParaRPr lang="en-AU" dirty="0" smtClean="0"/>
          </a:p>
          <a:p>
            <a:pPr lvl="1"/>
            <a:r>
              <a:rPr lang="en-AU" dirty="0" smtClean="0"/>
              <a:t>Counters </a:t>
            </a:r>
            <a:r>
              <a:rPr lang="en-AU" dirty="0"/>
              <a:t>can be </a:t>
            </a:r>
            <a:r>
              <a:rPr lang="en-AU" dirty="0" smtClean="0"/>
              <a:t>designed </a:t>
            </a:r>
            <a:r>
              <a:rPr lang="en-AU" dirty="0"/>
              <a:t>to count the number of nodes that have distances </a:t>
            </a:r>
            <a:r>
              <a:rPr lang="en-AU" dirty="0" smtClean="0"/>
              <a:t>of ∞ </a:t>
            </a:r>
            <a:r>
              <a:rPr lang="en-AU" dirty="0"/>
              <a:t>at the end of the job, the driver program can access the </a:t>
            </a:r>
            <a:r>
              <a:rPr lang="en-AU" dirty="0" smtClean="0"/>
              <a:t>final </a:t>
            </a:r>
            <a:r>
              <a:rPr lang="en-AU" dirty="0"/>
              <a:t>counter value </a:t>
            </a:r>
            <a:r>
              <a:rPr lang="en-AU" dirty="0" smtClean="0"/>
              <a:t>and check </a:t>
            </a:r>
            <a:r>
              <a:rPr lang="en-AU" dirty="0"/>
              <a:t>to see if another iteration is necessary</a:t>
            </a:r>
            <a:r>
              <a:rPr lang="en-AU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37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 Graph?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 = (V,E), where</a:t>
            </a:r>
          </a:p>
          <a:p>
            <a:pPr lvl="1"/>
            <a:r>
              <a:rPr lang="en-GB" dirty="0" smtClean="0"/>
              <a:t>V represents the set of vertices (nodes)</a:t>
            </a:r>
          </a:p>
          <a:p>
            <a:pPr lvl="1"/>
            <a:r>
              <a:rPr lang="en-GB" dirty="0" smtClean="0"/>
              <a:t>E represents the set of edges (links)</a:t>
            </a:r>
          </a:p>
          <a:p>
            <a:pPr lvl="1"/>
            <a:r>
              <a:rPr lang="en-GB" dirty="0" smtClean="0"/>
              <a:t>Both vertices and edges may contain additional information</a:t>
            </a:r>
          </a:p>
          <a:p>
            <a:r>
              <a:rPr lang="en-GB" dirty="0" smtClean="0"/>
              <a:t>Different types of graphs:</a:t>
            </a:r>
          </a:p>
          <a:p>
            <a:pPr lvl="1"/>
            <a:r>
              <a:rPr lang="en-GB" dirty="0" smtClean="0"/>
              <a:t>Directed vs. undirected edges</a:t>
            </a:r>
          </a:p>
          <a:p>
            <a:pPr lvl="1"/>
            <a:r>
              <a:rPr lang="en-GB" dirty="0" smtClean="0"/>
              <a:t>Presence or absence of cycles</a:t>
            </a:r>
          </a:p>
          <a:p>
            <a:r>
              <a:rPr lang="en-US" dirty="0" smtClean="0"/>
              <a:t>Graphs are everywhere:</a:t>
            </a:r>
          </a:p>
          <a:p>
            <a:pPr lvl="1"/>
            <a:r>
              <a:rPr lang="en-US" dirty="0" smtClean="0"/>
              <a:t>Hyperlink structure of the Web</a:t>
            </a:r>
          </a:p>
          <a:p>
            <a:pPr lvl="1"/>
            <a:r>
              <a:rPr lang="en-US" dirty="0" smtClean="0"/>
              <a:t>Physical structure of computers on the Internet</a:t>
            </a:r>
          </a:p>
          <a:p>
            <a:pPr lvl="1"/>
            <a:r>
              <a:rPr lang="en-US" dirty="0" smtClean="0"/>
              <a:t>Interstate highway system</a:t>
            </a:r>
          </a:p>
          <a:p>
            <a:pPr lvl="1"/>
            <a:r>
              <a:rPr lang="en-US" dirty="0" smtClean="0"/>
              <a:t>Social networks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4942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the Shortest </a:t>
            </a:r>
            <a:r>
              <a:rPr lang="en-US" altLang="zh-CN" dirty="0" smtClean="0"/>
              <a:t>P</a:t>
            </a:r>
            <a:r>
              <a:rPr lang="en-US" dirty="0" smtClean="0"/>
              <a:t>ath?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</a:t>
            </a:r>
            <a:r>
              <a:rPr lang="en-AU" dirty="0" smtClean="0"/>
              <a:t>he parallel breadth-</a:t>
            </a:r>
            <a:r>
              <a:rPr lang="en-US" altLang="zh-CN" dirty="0" smtClean="0"/>
              <a:t>first</a:t>
            </a:r>
            <a:r>
              <a:rPr lang="en-AU" dirty="0" smtClean="0"/>
              <a:t> </a:t>
            </a:r>
            <a:r>
              <a:rPr lang="en-AU" dirty="0"/>
              <a:t>search algorithm only </a:t>
            </a:r>
            <a:r>
              <a:rPr lang="en-AU" dirty="0" smtClean="0"/>
              <a:t>finds </a:t>
            </a:r>
            <a:r>
              <a:rPr lang="en-AU" dirty="0"/>
              <a:t>the shortest </a:t>
            </a:r>
            <a:r>
              <a:rPr lang="en-AU" dirty="0" smtClean="0"/>
              <a:t>distances.</a:t>
            </a:r>
          </a:p>
          <a:p>
            <a:endParaRPr lang="en-US" dirty="0"/>
          </a:p>
          <a:p>
            <a:r>
              <a:rPr lang="en-AU" dirty="0" smtClean="0"/>
              <a:t>Store “back-pointers” at </a:t>
            </a:r>
            <a:r>
              <a:rPr lang="en-AU" dirty="0"/>
              <a:t>each node, as with Dijkstra's </a:t>
            </a:r>
            <a:r>
              <a:rPr lang="en-AU" dirty="0" smtClean="0"/>
              <a:t>algorithm</a:t>
            </a:r>
          </a:p>
          <a:p>
            <a:pPr lvl="1"/>
            <a:r>
              <a:rPr lang="en-US" dirty="0" smtClean="0"/>
              <a:t>Not efficient to recover the path from the back-pointers</a:t>
            </a:r>
            <a:endParaRPr lang="en-US" dirty="0"/>
          </a:p>
          <a:p>
            <a:endParaRPr lang="en-US" dirty="0" smtClean="0"/>
          </a:p>
          <a:p>
            <a:r>
              <a:rPr lang="en-AU" dirty="0"/>
              <a:t>A </a:t>
            </a:r>
            <a:r>
              <a:rPr lang="en-AU" dirty="0" smtClean="0"/>
              <a:t>simpler approach </a:t>
            </a:r>
            <a:r>
              <a:rPr lang="en-AU" dirty="0"/>
              <a:t>is to emit paths along with distances in the mapper, so that each node </a:t>
            </a:r>
            <a:r>
              <a:rPr lang="en-AU" dirty="0" smtClean="0"/>
              <a:t>will have </a:t>
            </a:r>
            <a:r>
              <a:rPr lang="en-AU" dirty="0"/>
              <a:t>its shortest path easily accessible at all </a:t>
            </a:r>
            <a:r>
              <a:rPr lang="en-AU" dirty="0" smtClean="0"/>
              <a:t>times</a:t>
            </a:r>
          </a:p>
          <a:p>
            <a:pPr lvl="1"/>
            <a:r>
              <a:rPr lang="en-AU" dirty="0"/>
              <a:t>The additional space </a:t>
            </a:r>
            <a:r>
              <a:rPr lang="en-AU" dirty="0" smtClean="0"/>
              <a:t>requirement is acceptable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01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6" y="1276350"/>
            <a:ext cx="8934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 public </a:t>
            </a:r>
            <a:r>
              <a:rPr lang="en-US" sz="1400" dirty="0"/>
              <a:t>static class </a:t>
            </a:r>
            <a:r>
              <a:rPr lang="en-US" sz="1400" dirty="0" err="1"/>
              <a:t>TheMapper</a:t>
            </a:r>
            <a:r>
              <a:rPr lang="en-US" sz="1400" dirty="0"/>
              <a:t> extends Mapper&lt;</a:t>
            </a:r>
            <a:r>
              <a:rPr lang="en-US" sz="1400" dirty="0" err="1"/>
              <a:t>LongWritable</a:t>
            </a:r>
            <a:r>
              <a:rPr lang="en-US" sz="1400" dirty="0"/>
              <a:t>, Text, </a:t>
            </a:r>
            <a:r>
              <a:rPr lang="en-US" sz="1400" dirty="0" err="1"/>
              <a:t>LongWritable</a:t>
            </a:r>
            <a:r>
              <a:rPr lang="en-US" sz="1400" dirty="0"/>
              <a:t>, Text&gt; </a:t>
            </a:r>
            <a:r>
              <a:rPr lang="en-US" sz="1400" dirty="0" smtClean="0"/>
              <a:t>{ 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sz="1400" dirty="0"/>
              <a:t>public void map(</a:t>
            </a:r>
            <a:r>
              <a:rPr lang="en-US" sz="1400" dirty="0" err="1"/>
              <a:t>LongWritable</a:t>
            </a:r>
            <a:r>
              <a:rPr lang="en-US" sz="1400" dirty="0"/>
              <a:t> key, Text value, Context context) throws </a:t>
            </a:r>
            <a:r>
              <a:rPr lang="en-US" sz="1400" dirty="0" err="1"/>
              <a:t>IOException</a:t>
            </a:r>
            <a:r>
              <a:rPr lang="en-US" sz="1400" dirty="0"/>
              <a:t>, </a:t>
            </a:r>
            <a:r>
              <a:rPr lang="en-US" sz="1400" dirty="0" err="1"/>
              <a:t>InterruptedException</a:t>
            </a:r>
            <a:r>
              <a:rPr lang="en-US" sz="1400" dirty="0"/>
              <a:t> {</a:t>
            </a:r>
          </a:p>
          <a:p>
            <a:r>
              <a:rPr lang="en-US" sz="1400" dirty="0" smtClean="0"/>
              <a:t>          Text </a:t>
            </a:r>
            <a:r>
              <a:rPr lang="en-US" sz="1400" dirty="0"/>
              <a:t>word = new Text();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/>
              <a:t>String line = </a:t>
            </a:r>
            <a:r>
              <a:rPr lang="en-US" sz="1400" dirty="0" err="1"/>
              <a:t>value.toString</a:t>
            </a:r>
            <a:r>
              <a:rPr lang="en-US" sz="1400" dirty="0"/>
              <a:t>();//looks like 1 0 2:3: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/>
              <a:t>String[] </a:t>
            </a:r>
            <a:r>
              <a:rPr lang="en-US" sz="1400" dirty="0" err="1"/>
              <a:t>sp</a:t>
            </a:r>
            <a:r>
              <a:rPr lang="en-US" sz="1400" dirty="0"/>
              <a:t> = </a:t>
            </a:r>
            <a:r>
              <a:rPr lang="en-US" sz="1400" dirty="0" err="1"/>
              <a:t>line.split</a:t>
            </a:r>
            <a:r>
              <a:rPr lang="en-US" sz="1400" dirty="0"/>
              <a:t>(" ");//splits on space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>
                <a:solidFill>
                  <a:srgbClr val="FF0000"/>
                </a:solidFill>
              </a:rPr>
              <a:t>int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distanceadd</a:t>
            </a:r>
            <a:r>
              <a:rPr lang="en-US" sz="1400" dirty="0">
                <a:solidFill>
                  <a:srgbClr val="FF0000"/>
                </a:solidFill>
              </a:rPr>
              <a:t> = </a:t>
            </a:r>
            <a:r>
              <a:rPr lang="en-US" sz="1400" dirty="0" err="1">
                <a:solidFill>
                  <a:srgbClr val="FF0000"/>
                </a:solidFill>
              </a:rPr>
              <a:t>Integer.parseInt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err="1">
                <a:solidFill>
                  <a:srgbClr val="FF0000"/>
                </a:solidFill>
              </a:rPr>
              <a:t>sp</a:t>
            </a:r>
            <a:r>
              <a:rPr lang="en-US" sz="1400" dirty="0">
                <a:solidFill>
                  <a:srgbClr val="FF0000"/>
                </a:solidFill>
              </a:rPr>
              <a:t>[1]) + 1;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/>
              <a:t>String[] </a:t>
            </a:r>
            <a:r>
              <a:rPr lang="en-US" sz="1400" dirty="0" err="1"/>
              <a:t>PointsTo</a:t>
            </a:r>
            <a:r>
              <a:rPr lang="en-US" sz="1400" dirty="0"/>
              <a:t> = </a:t>
            </a:r>
            <a:r>
              <a:rPr lang="en-US" sz="1400" dirty="0" err="1"/>
              <a:t>sp</a:t>
            </a:r>
            <a:r>
              <a:rPr lang="en-US" sz="1400" dirty="0"/>
              <a:t>[2].split(":");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/>
              <a:t>for(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=0; </a:t>
            </a:r>
            <a:r>
              <a:rPr lang="en-US" sz="1400" dirty="0" err="1"/>
              <a:t>i</a:t>
            </a:r>
            <a:r>
              <a:rPr lang="en-US" sz="1400" dirty="0"/>
              <a:t>&lt;</a:t>
            </a:r>
            <a:r>
              <a:rPr lang="en-US" sz="1400" dirty="0" err="1"/>
              <a:t>PointsTo.length</a:t>
            </a:r>
            <a:r>
              <a:rPr lang="en-US" sz="1400" dirty="0"/>
              <a:t>; </a:t>
            </a:r>
            <a:r>
              <a:rPr lang="en-US" sz="1400" dirty="0" err="1"/>
              <a:t>i</a:t>
            </a:r>
            <a:r>
              <a:rPr lang="en-US" sz="1400" dirty="0"/>
              <a:t>++){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</a:t>
            </a:r>
            <a:r>
              <a:rPr lang="en-US" sz="1400" dirty="0" err="1"/>
              <a:t>word.set</a:t>
            </a:r>
            <a:r>
              <a:rPr lang="en-US" sz="1400" dirty="0"/>
              <a:t>("VALUE "+</a:t>
            </a:r>
            <a:r>
              <a:rPr lang="en-US" sz="1400" dirty="0" err="1"/>
              <a:t>distanceadd</a:t>
            </a:r>
            <a:r>
              <a:rPr lang="en-US" sz="1400" dirty="0"/>
              <a:t>);//tells me to look at distance value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</a:t>
            </a:r>
            <a:r>
              <a:rPr lang="en-US" sz="1400" dirty="0" err="1"/>
              <a:t>context.write</a:t>
            </a:r>
            <a:r>
              <a:rPr lang="en-US" sz="1400" dirty="0"/>
              <a:t>(new </a:t>
            </a:r>
            <a:r>
              <a:rPr lang="en-US" sz="1400" dirty="0" err="1"/>
              <a:t>LongWritable</a:t>
            </a:r>
            <a:r>
              <a:rPr lang="en-US" sz="1400" dirty="0"/>
              <a:t>(</a:t>
            </a:r>
            <a:r>
              <a:rPr lang="en-US" sz="1400" dirty="0" err="1"/>
              <a:t>Integer.parseInt</a:t>
            </a:r>
            <a:r>
              <a:rPr lang="en-US" sz="1400" dirty="0"/>
              <a:t>(</a:t>
            </a:r>
            <a:r>
              <a:rPr lang="en-US" sz="1400" dirty="0" err="1"/>
              <a:t>PointsTo</a:t>
            </a:r>
            <a:r>
              <a:rPr lang="en-US" sz="1400" dirty="0"/>
              <a:t>[</a:t>
            </a:r>
            <a:r>
              <a:rPr lang="en-US" sz="1400" dirty="0" err="1"/>
              <a:t>i</a:t>
            </a:r>
            <a:r>
              <a:rPr lang="en-US" sz="1400" dirty="0"/>
              <a:t>])), word);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</a:t>
            </a:r>
            <a:r>
              <a:rPr lang="en-US" sz="1400" dirty="0" err="1"/>
              <a:t>word.clear</a:t>
            </a:r>
            <a:r>
              <a:rPr lang="en-US" sz="1400" dirty="0"/>
              <a:t>()</a:t>
            </a:r>
            <a:r>
              <a:rPr lang="en-US" sz="1400" dirty="0" smtClean="0"/>
              <a:t>; }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/>
              <a:t>//pass in current node's distance (if it is the lowest distance)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/>
              <a:t>word.set</a:t>
            </a:r>
            <a:r>
              <a:rPr lang="en-US" sz="1400" dirty="0"/>
              <a:t>("VALUE "+</a:t>
            </a:r>
            <a:r>
              <a:rPr lang="en-US" sz="1400" dirty="0" err="1"/>
              <a:t>sp</a:t>
            </a:r>
            <a:r>
              <a:rPr lang="en-US" sz="1400" dirty="0"/>
              <a:t>[1]);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/>
              <a:t>context.write</a:t>
            </a:r>
            <a:r>
              <a:rPr lang="en-US" sz="1400" dirty="0"/>
              <a:t>( new </a:t>
            </a:r>
            <a:r>
              <a:rPr lang="en-US" sz="1400" dirty="0" err="1"/>
              <a:t>LongWritable</a:t>
            </a:r>
            <a:r>
              <a:rPr lang="en-US" sz="1400" dirty="0"/>
              <a:t>( </a:t>
            </a:r>
            <a:r>
              <a:rPr lang="en-US" sz="1400" dirty="0" err="1"/>
              <a:t>Integer.parseInt</a:t>
            </a:r>
            <a:r>
              <a:rPr lang="en-US" sz="1400" dirty="0"/>
              <a:t>( </a:t>
            </a:r>
            <a:r>
              <a:rPr lang="en-US" sz="1400" dirty="0" err="1"/>
              <a:t>sp</a:t>
            </a:r>
            <a:r>
              <a:rPr lang="en-US" sz="1400" dirty="0"/>
              <a:t>[0] ) ), word 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/>
              <a:t>word.clear</a:t>
            </a:r>
            <a:r>
              <a:rPr lang="en-US" sz="1400" dirty="0"/>
              <a:t>()</a:t>
            </a:r>
            <a:r>
              <a:rPr lang="en-US" sz="1400" dirty="0" smtClean="0"/>
              <a:t>;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/>
              <a:t>word.set</a:t>
            </a:r>
            <a:r>
              <a:rPr lang="en-US" sz="1400" dirty="0"/>
              <a:t>("NODES "+</a:t>
            </a:r>
            <a:r>
              <a:rPr lang="en-US" sz="1400" dirty="0" err="1"/>
              <a:t>sp</a:t>
            </a:r>
            <a:r>
              <a:rPr lang="en-US" sz="1400" dirty="0"/>
              <a:t>[2]);//tells me to append on the final tally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/>
              <a:t>context.write</a:t>
            </a:r>
            <a:r>
              <a:rPr lang="en-US" sz="1400" dirty="0"/>
              <a:t>( new </a:t>
            </a:r>
            <a:r>
              <a:rPr lang="en-US" sz="1400" dirty="0" err="1"/>
              <a:t>LongWritable</a:t>
            </a:r>
            <a:r>
              <a:rPr lang="en-US" sz="1400" dirty="0"/>
              <a:t>( </a:t>
            </a:r>
            <a:r>
              <a:rPr lang="en-US" sz="1400" dirty="0" err="1"/>
              <a:t>Integer.parseInt</a:t>
            </a:r>
            <a:r>
              <a:rPr lang="en-US" sz="1400" dirty="0"/>
              <a:t>( </a:t>
            </a:r>
            <a:r>
              <a:rPr lang="en-US" sz="1400" dirty="0" err="1"/>
              <a:t>sp</a:t>
            </a:r>
            <a:r>
              <a:rPr lang="en-US" sz="1400" dirty="0"/>
              <a:t>[0] ) ), word 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/>
              <a:t>word.clear</a:t>
            </a:r>
            <a:r>
              <a:rPr lang="en-US" sz="1400" dirty="0"/>
              <a:t>();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/>
              <a:t>}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/>
              <a:t>}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 altLang="zh-CN" dirty="0" smtClean="0"/>
              <a:t>Mapper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675" y="1057275"/>
            <a:ext cx="80512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public static class </a:t>
            </a:r>
            <a:r>
              <a:rPr lang="en-US" sz="1400" dirty="0" err="1"/>
              <a:t>TheReducer</a:t>
            </a:r>
            <a:r>
              <a:rPr lang="en-US" sz="1400" dirty="0"/>
              <a:t> extends Reducer&lt;</a:t>
            </a:r>
            <a:r>
              <a:rPr lang="en-US" sz="1400" dirty="0" err="1"/>
              <a:t>LongWritable</a:t>
            </a:r>
            <a:r>
              <a:rPr lang="en-US" sz="1400" dirty="0"/>
              <a:t>, Text, </a:t>
            </a:r>
            <a:r>
              <a:rPr lang="en-US" sz="1400" dirty="0" err="1"/>
              <a:t>LongWritable</a:t>
            </a:r>
            <a:r>
              <a:rPr lang="en-US" sz="1400" dirty="0"/>
              <a:t>, Text&gt; {</a:t>
            </a:r>
          </a:p>
          <a:p>
            <a:r>
              <a:rPr lang="en-US" sz="1400" dirty="0"/>
              <a:t>        public void reduce(</a:t>
            </a:r>
            <a:r>
              <a:rPr lang="en-US" sz="1400" dirty="0" err="1"/>
              <a:t>LongWritable</a:t>
            </a:r>
            <a:r>
              <a:rPr lang="en-US" sz="1400" dirty="0"/>
              <a:t> key, </a:t>
            </a:r>
            <a:r>
              <a:rPr lang="en-US" sz="1400" dirty="0" err="1"/>
              <a:t>Iterable</a:t>
            </a:r>
            <a:r>
              <a:rPr lang="en-US" sz="1400" dirty="0"/>
              <a:t>&lt;Text&gt; values, Context context) throws </a:t>
            </a:r>
            <a:r>
              <a:rPr lang="en-US" sz="1400" dirty="0" err="1"/>
              <a:t>IOException</a:t>
            </a:r>
            <a:r>
              <a:rPr lang="en-US" sz="1400" dirty="0"/>
              <a:t>, </a:t>
            </a:r>
            <a:r>
              <a:rPr lang="en-US" sz="1400" dirty="0" err="1"/>
              <a:t>InterruptedException</a:t>
            </a:r>
            <a:r>
              <a:rPr lang="en-US" sz="1400" dirty="0"/>
              <a:t> {</a:t>
            </a:r>
          </a:p>
          <a:p>
            <a:r>
              <a:rPr lang="en-US" sz="1400" dirty="0" smtClean="0"/>
              <a:t>            String </a:t>
            </a:r>
            <a:r>
              <a:rPr lang="en-US" sz="1400" dirty="0"/>
              <a:t>nodes = "UNMODED";</a:t>
            </a:r>
          </a:p>
          <a:p>
            <a:r>
              <a:rPr lang="en-US" sz="1400" dirty="0"/>
              <a:t>            Text word = new Text();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int</a:t>
            </a:r>
            <a:r>
              <a:rPr lang="en-US" sz="1400" dirty="0"/>
              <a:t> lowest = </a:t>
            </a:r>
            <a:r>
              <a:rPr lang="en-US" sz="1400" dirty="0" smtClean="0"/>
              <a:t>INFINITY;//</a:t>
            </a:r>
            <a:r>
              <a:rPr lang="en-US" sz="1400" dirty="0"/>
              <a:t>start at infinity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           for (Text </a:t>
            </a:r>
            <a:r>
              <a:rPr lang="en-US" sz="1400" dirty="0" err="1"/>
              <a:t>val</a:t>
            </a:r>
            <a:r>
              <a:rPr lang="en-US" sz="1400" dirty="0"/>
              <a:t> : values) 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             //</a:t>
            </a:r>
            <a:r>
              <a:rPr lang="en-US" sz="1400" dirty="0"/>
              <a:t>looks like NODES/VALUES 1 0 2:3:, we need to use the first as a key</a:t>
            </a:r>
          </a:p>
          <a:p>
            <a:r>
              <a:rPr lang="en-US" sz="1400" dirty="0"/>
              <a:t>                String[] </a:t>
            </a:r>
            <a:r>
              <a:rPr lang="en-US" sz="1400" dirty="0" err="1"/>
              <a:t>sp</a:t>
            </a:r>
            <a:r>
              <a:rPr lang="en-US" sz="1400" dirty="0"/>
              <a:t> = </a:t>
            </a:r>
            <a:r>
              <a:rPr lang="en-US" sz="1400" dirty="0" err="1"/>
              <a:t>val.toString</a:t>
            </a:r>
            <a:r>
              <a:rPr lang="en-US" sz="1400" dirty="0"/>
              <a:t>().split(" ");//splits on space</a:t>
            </a:r>
          </a:p>
          <a:p>
            <a:r>
              <a:rPr lang="en-US" sz="1400" dirty="0"/>
              <a:t>                //look at first value</a:t>
            </a:r>
          </a:p>
          <a:p>
            <a:r>
              <a:rPr lang="en-US" sz="1400" dirty="0"/>
              <a:t>                if(</a:t>
            </a:r>
            <a:r>
              <a:rPr lang="en-US" sz="1400" dirty="0" err="1"/>
              <a:t>sp</a:t>
            </a:r>
            <a:r>
              <a:rPr lang="en-US" sz="1400" dirty="0"/>
              <a:t>[0].</a:t>
            </a:r>
            <a:r>
              <a:rPr lang="en-US" sz="1400" dirty="0" err="1"/>
              <a:t>equalsIgnoreCase</a:t>
            </a:r>
            <a:r>
              <a:rPr lang="en-US" sz="1400" dirty="0"/>
              <a:t>("NODES")){</a:t>
            </a:r>
          </a:p>
          <a:p>
            <a:r>
              <a:rPr lang="en-US" sz="1400" dirty="0"/>
              <a:t>                    nodes = null;</a:t>
            </a:r>
          </a:p>
          <a:p>
            <a:r>
              <a:rPr lang="en-US" sz="1400" dirty="0"/>
              <a:t>                    nodes = </a:t>
            </a:r>
            <a:r>
              <a:rPr lang="en-US" sz="1400" dirty="0" err="1"/>
              <a:t>sp</a:t>
            </a:r>
            <a:r>
              <a:rPr lang="en-US" sz="1400" dirty="0"/>
              <a:t>[1];</a:t>
            </a:r>
          </a:p>
          <a:p>
            <a:r>
              <a:rPr lang="en-US" sz="1400" dirty="0"/>
              <a:t>                }else if(</a:t>
            </a:r>
            <a:r>
              <a:rPr lang="en-US" sz="1400" dirty="0" err="1"/>
              <a:t>sp</a:t>
            </a:r>
            <a:r>
              <a:rPr lang="en-US" sz="1400" dirty="0"/>
              <a:t>[0].</a:t>
            </a:r>
            <a:r>
              <a:rPr lang="en-US" sz="1400" dirty="0" err="1"/>
              <a:t>equalsIgnoreCase</a:t>
            </a:r>
            <a:r>
              <a:rPr lang="en-US" sz="1400" dirty="0"/>
              <a:t>("VALUE")){</a:t>
            </a:r>
          </a:p>
          <a:p>
            <a:r>
              <a:rPr lang="en-US" sz="1400" dirty="0"/>
              <a:t>                    </a:t>
            </a:r>
            <a:r>
              <a:rPr lang="en-US" sz="1400" dirty="0" err="1"/>
              <a:t>int</a:t>
            </a:r>
            <a:r>
              <a:rPr lang="en-US" sz="1400" dirty="0"/>
              <a:t> distance = </a:t>
            </a:r>
            <a:r>
              <a:rPr lang="en-US" sz="1400" dirty="0" err="1"/>
              <a:t>Integer.parseInt</a:t>
            </a:r>
            <a:r>
              <a:rPr lang="en-US" sz="1400" dirty="0"/>
              <a:t>(</a:t>
            </a:r>
            <a:r>
              <a:rPr lang="en-US" sz="1400" dirty="0" err="1"/>
              <a:t>sp</a:t>
            </a:r>
            <a:r>
              <a:rPr lang="en-US" sz="1400" dirty="0"/>
              <a:t>[1]);</a:t>
            </a:r>
          </a:p>
          <a:p>
            <a:r>
              <a:rPr lang="en-US" sz="1400" dirty="0"/>
              <a:t>                    </a:t>
            </a:r>
            <a:r>
              <a:rPr lang="en-US" sz="1400" dirty="0">
                <a:solidFill>
                  <a:srgbClr val="FF0000"/>
                </a:solidFill>
              </a:rPr>
              <a:t>lowest = </a:t>
            </a:r>
            <a:r>
              <a:rPr lang="en-US" sz="1400" dirty="0" err="1">
                <a:solidFill>
                  <a:srgbClr val="FF0000"/>
                </a:solidFill>
              </a:rPr>
              <a:t>Math.min</a:t>
            </a:r>
            <a:r>
              <a:rPr lang="en-US" sz="1400" dirty="0">
                <a:solidFill>
                  <a:srgbClr val="FF0000"/>
                </a:solidFill>
              </a:rPr>
              <a:t>(distance, lowest);</a:t>
            </a:r>
          </a:p>
          <a:p>
            <a:r>
              <a:rPr lang="en-US" sz="1400" dirty="0"/>
              <a:t>                }</a:t>
            </a:r>
          </a:p>
          <a:p>
            <a:r>
              <a:rPr lang="en-US" sz="1400" dirty="0"/>
              <a:t>            }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word.set</a:t>
            </a:r>
            <a:r>
              <a:rPr lang="en-US" sz="1400" dirty="0"/>
              <a:t>(lowest+" "+nodes);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context.write</a:t>
            </a:r>
            <a:r>
              <a:rPr lang="en-US" sz="1400" dirty="0"/>
              <a:t>(key, word);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word.clear</a:t>
            </a:r>
            <a:r>
              <a:rPr lang="en-US" sz="1400" dirty="0"/>
              <a:t>();</a:t>
            </a:r>
          </a:p>
          <a:p>
            <a:r>
              <a:rPr lang="en-US" sz="1400" dirty="0"/>
              <a:t>        </a:t>
            </a:r>
            <a:r>
              <a:rPr lang="en-US" sz="1400" dirty="0" smtClean="0"/>
              <a:t>}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8350" y="117475"/>
            <a:ext cx="8077200" cy="609600"/>
          </a:xfrm>
        </p:spPr>
        <p:txBody>
          <a:bodyPr/>
          <a:lstStyle/>
          <a:p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48125" y="56416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github.com/himank/Graph-Algorithm-MapReduce/blob/master/src/DijikstraAlgo.java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24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Pseudo-Code </a:t>
            </a:r>
            <a:r>
              <a:rPr lang="en-US" dirty="0" smtClean="0"/>
              <a:t>(</a:t>
            </a:r>
            <a:r>
              <a:rPr lang="en-GB" dirty="0" smtClean="0"/>
              <a:t>Weighted Edges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adjacency lists, which were previously lists of node ids, must now </a:t>
            </a:r>
            <a:r>
              <a:rPr lang="en-AU" dirty="0" smtClean="0"/>
              <a:t>encode the </a:t>
            </a:r>
            <a:r>
              <a:rPr lang="en-AU" dirty="0"/>
              <a:t>edge distances as </a:t>
            </a:r>
            <a:r>
              <a:rPr lang="en-AU" dirty="0" smtClean="0"/>
              <a:t>well</a:t>
            </a:r>
          </a:p>
          <a:p>
            <a:pPr lvl="1"/>
            <a:r>
              <a:rPr lang="en-GB" dirty="0" smtClean="0"/>
              <a:t>Positive weights!</a:t>
            </a:r>
            <a:endParaRPr lang="en-AU" dirty="0" smtClean="0"/>
          </a:p>
          <a:p>
            <a:endParaRPr lang="en-US" dirty="0"/>
          </a:p>
          <a:p>
            <a:r>
              <a:rPr lang="en-AU" dirty="0"/>
              <a:t>In line 6 of the mapper </a:t>
            </a:r>
            <a:r>
              <a:rPr lang="en-AU" dirty="0" smtClean="0"/>
              <a:t>code, </a:t>
            </a:r>
            <a:r>
              <a:rPr lang="en-AU" dirty="0"/>
              <a:t>instead of </a:t>
            </a:r>
            <a:r>
              <a:rPr lang="en-AU" dirty="0" smtClean="0"/>
              <a:t>emitting d </a:t>
            </a:r>
            <a:r>
              <a:rPr lang="en-AU" dirty="0"/>
              <a:t>+ 1 as the value, we must now emit d + </a:t>
            </a:r>
            <a:r>
              <a:rPr lang="en-AU" dirty="0" smtClean="0"/>
              <a:t>w, </a:t>
            </a:r>
            <a:r>
              <a:rPr lang="en-AU" dirty="0"/>
              <a:t>where w is the edge </a:t>
            </a:r>
            <a:r>
              <a:rPr lang="en-AU" dirty="0" smtClean="0"/>
              <a:t>distance</a:t>
            </a:r>
          </a:p>
          <a:p>
            <a:endParaRPr lang="en-US" dirty="0"/>
          </a:p>
          <a:p>
            <a:r>
              <a:rPr lang="en-AU" b="1" dirty="0" smtClean="0">
                <a:solidFill>
                  <a:srgbClr val="FF0000"/>
                </a:solidFill>
              </a:rPr>
              <a:t>The </a:t>
            </a:r>
            <a:r>
              <a:rPr lang="en-AU" b="1" dirty="0">
                <a:solidFill>
                  <a:srgbClr val="FF0000"/>
                </a:solidFill>
              </a:rPr>
              <a:t>termination </a:t>
            </a:r>
            <a:r>
              <a:rPr lang="en-AU" b="1" dirty="0" smtClean="0">
                <a:solidFill>
                  <a:srgbClr val="FF0000"/>
                </a:solidFill>
              </a:rPr>
              <a:t>behaviour </a:t>
            </a:r>
            <a:r>
              <a:rPr lang="en-AU" b="1" dirty="0">
                <a:solidFill>
                  <a:srgbClr val="FF0000"/>
                </a:solidFill>
              </a:rPr>
              <a:t>is very </a:t>
            </a:r>
            <a:r>
              <a:rPr lang="en-AU" b="1" dirty="0" smtClean="0">
                <a:solidFill>
                  <a:srgbClr val="FF0000"/>
                </a:solidFill>
              </a:rPr>
              <a:t>different!</a:t>
            </a:r>
          </a:p>
          <a:p>
            <a:pPr lvl="1"/>
            <a:r>
              <a:rPr lang="en-US" dirty="0"/>
              <a:t>How many iterations are needed in parallel BFS (positive edge weight case)?</a:t>
            </a:r>
          </a:p>
          <a:p>
            <a:pPr lvl="1"/>
            <a:r>
              <a:rPr lang="en-US" dirty="0"/>
              <a:t>Convince yourself: when a node is first “discovered”, we’ve found the shortest path</a:t>
            </a:r>
          </a:p>
          <a:p>
            <a:pPr lvl="1"/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517061">
            <a:off x="3083767" y="4613408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 true!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c 16"/>
          <p:cNvSpPr/>
          <p:nvPr/>
        </p:nvSpPr>
        <p:spPr>
          <a:xfrm rot="1144159">
            <a:off x="1565169" y="904787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Complexities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81" y="1013937"/>
            <a:ext cx="7661275" cy="490378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AU" dirty="0" smtClean="0"/>
              <a:t>Assume that </a:t>
            </a:r>
            <a:r>
              <a:rPr lang="en-AU" i="1" dirty="0" smtClean="0"/>
              <a:t>p</a:t>
            </a:r>
            <a:r>
              <a:rPr lang="en-AU" dirty="0" smtClean="0"/>
              <a:t> is the current processed node</a:t>
            </a:r>
          </a:p>
          <a:p>
            <a:pPr lvl="1"/>
            <a:r>
              <a:rPr lang="en-AU" dirty="0" smtClean="0"/>
              <a:t>In the current </a:t>
            </a:r>
            <a:r>
              <a:rPr lang="en-AU" dirty="0"/>
              <a:t>iteration, we just </a:t>
            </a:r>
            <a:r>
              <a:rPr lang="en-AU" dirty="0" smtClean="0"/>
              <a:t>“discovered” </a:t>
            </a:r>
            <a:r>
              <a:rPr lang="en-AU" dirty="0"/>
              <a:t>node r for the very </a:t>
            </a:r>
            <a:r>
              <a:rPr lang="en-AU" dirty="0" smtClean="0"/>
              <a:t>first time. </a:t>
            </a:r>
          </a:p>
          <a:p>
            <a:pPr lvl="1"/>
            <a:r>
              <a:rPr lang="en-AU" dirty="0" smtClean="0"/>
              <a:t>We've </a:t>
            </a:r>
            <a:r>
              <a:rPr lang="en-AU" dirty="0"/>
              <a:t>already discovered the shortest distance to node </a:t>
            </a:r>
            <a:r>
              <a:rPr lang="en-AU" i="1" dirty="0"/>
              <a:t>p</a:t>
            </a:r>
            <a:r>
              <a:rPr lang="en-AU" dirty="0"/>
              <a:t>, </a:t>
            </a:r>
            <a:r>
              <a:rPr lang="en-AU" dirty="0" smtClean="0"/>
              <a:t>and that </a:t>
            </a:r>
            <a:r>
              <a:rPr lang="en-AU" dirty="0"/>
              <a:t>the shortest distance to </a:t>
            </a:r>
            <a:r>
              <a:rPr lang="en-AU" i="1" dirty="0"/>
              <a:t>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so far</a:t>
            </a:r>
            <a:r>
              <a:rPr lang="en-AU" dirty="0"/>
              <a:t> goes through </a:t>
            </a:r>
            <a:r>
              <a:rPr lang="en-AU" i="1" dirty="0" smtClean="0"/>
              <a:t>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the shortest path from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to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/>
              <a:t>The shortest path from source </a:t>
            </a:r>
            <a:r>
              <a:rPr lang="en-AU" i="1" dirty="0"/>
              <a:t>s</a:t>
            </a:r>
            <a:r>
              <a:rPr lang="en-AU" dirty="0"/>
              <a:t> to node </a:t>
            </a:r>
            <a:r>
              <a:rPr lang="en-AU" i="1" dirty="0"/>
              <a:t>r</a:t>
            </a:r>
            <a:r>
              <a:rPr lang="en-AU" dirty="0"/>
              <a:t> may go outside the current search </a:t>
            </a:r>
            <a:r>
              <a:rPr lang="en-AU" dirty="0" smtClean="0"/>
              <a:t>frontier</a:t>
            </a:r>
          </a:p>
          <a:p>
            <a:pPr lvl="1"/>
            <a:r>
              <a:rPr lang="en-US" altLang="zh-CN" dirty="0" smtClean="0"/>
              <a:t>It is possible that </a:t>
            </a:r>
            <a:r>
              <a:rPr lang="en-US" i="1" dirty="0" smtClean="0"/>
              <a:t>p-&gt;q</a:t>
            </a:r>
            <a:r>
              <a:rPr lang="en-US" dirty="0" smtClean="0"/>
              <a:t>-&gt;</a:t>
            </a:r>
            <a:r>
              <a:rPr lang="en-US" i="1" dirty="0"/>
              <a:t>r </a:t>
            </a:r>
            <a:r>
              <a:rPr lang="en-US" dirty="0" smtClean="0"/>
              <a:t>is shorter than</a:t>
            </a:r>
            <a:r>
              <a:rPr lang="en-US" i="1" dirty="0" smtClean="0"/>
              <a:t> p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i="1" dirty="0" smtClean="0"/>
              <a:t>r</a:t>
            </a:r>
            <a:r>
              <a:rPr lang="en-AU" dirty="0" smtClean="0"/>
              <a:t>! </a:t>
            </a:r>
          </a:p>
          <a:p>
            <a:pPr lvl="1"/>
            <a:r>
              <a:rPr lang="en-AU" dirty="0" smtClean="0"/>
              <a:t>We </a:t>
            </a:r>
            <a:r>
              <a:rPr lang="en-AU" dirty="0"/>
              <a:t>will not </a:t>
            </a:r>
            <a:r>
              <a:rPr lang="en-AU" dirty="0" smtClean="0"/>
              <a:t>find </a:t>
            </a:r>
            <a:r>
              <a:rPr lang="en-AU" dirty="0"/>
              <a:t>the shortest distance to </a:t>
            </a:r>
            <a:r>
              <a:rPr lang="en-AU" i="1" dirty="0"/>
              <a:t>r</a:t>
            </a:r>
            <a:r>
              <a:rPr lang="en-AU" dirty="0"/>
              <a:t> until the search frontier expands to cover </a:t>
            </a:r>
            <a:r>
              <a:rPr lang="en-AU" i="1" dirty="0"/>
              <a:t>q</a:t>
            </a:r>
            <a:r>
              <a:rPr lang="en-AU" dirty="0"/>
              <a:t>.</a:t>
            </a:r>
            <a:endParaRPr lang="en-US" dirty="0"/>
          </a:p>
          <a:p>
            <a:endParaRPr lang="en-AU" dirty="0"/>
          </a:p>
        </p:txBody>
      </p:sp>
      <p:cxnSp>
        <p:nvCxnSpPr>
          <p:cNvPr id="4" name="Straight Arrow Connector 77"/>
          <p:cNvCxnSpPr>
            <a:cxnSpLocks noChangeShapeType="1"/>
            <a:endCxn id="11" idx="2"/>
          </p:cNvCxnSpPr>
          <p:nvPr/>
        </p:nvCxnSpPr>
        <p:spPr bwMode="auto">
          <a:xfrm>
            <a:off x="2917719" y="2205336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5" name="Straight Arrow Connector 77"/>
          <p:cNvCxnSpPr>
            <a:cxnSpLocks noChangeShapeType="1"/>
          </p:cNvCxnSpPr>
          <p:nvPr/>
        </p:nvCxnSpPr>
        <p:spPr bwMode="auto">
          <a:xfrm flipV="1">
            <a:off x="4213119" y="2281536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" name="Straight Arrow Connector 77"/>
          <p:cNvCxnSpPr>
            <a:cxnSpLocks noChangeShapeType="1"/>
            <a:endCxn id="10" idx="5"/>
          </p:cNvCxnSpPr>
          <p:nvPr/>
        </p:nvCxnSpPr>
        <p:spPr bwMode="auto">
          <a:xfrm rot="10800000">
            <a:off x="4460301" y="1766718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4022620" y="1938638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8" name="Oval 7"/>
          <p:cNvSpPr/>
          <p:nvPr/>
        </p:nvSpPr>
        <p:spPr bwMode="auto">
          <a:xfrm>
            <a:off x="2689119" y="1976736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719" y="223313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24478" y="1430895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08319" y="2129136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127519" y="2040495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algn="ctr" defTabSz="914400">
              <a:defRPr/>
            </a:pPr>
            <a:endParaRPr lang="en-US" sz="1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693" y="251013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475" y="238553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2941" y="1547337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119" y="1013937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search frontier</a:t>
            </a:r>
          </a:p>
        </p:txBody>
      </p:sp>
    </p:spTree>
    <p:extLst>
      <p:ext uri="{BB962C8B-B14F-4D97-AF65-F5344CB8AC3E}">
        <p14:creationId xmlns:p14="http://schemas.microsoft.com/office/powerpoint/2010/main" val="30626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altLang="zh-CN" dirty="0" smtClean="0"/>
              <a:t>M</a:t>
            </a:r>
            <a:r>
              <a:rPr lang="en-US" dirty="0" smtClean="0"/>
              <a:t>any </a:t>
            </a:r>
            <a:r>
              <a:rPr lang="en-US" altLang="zh-CN" dirty="0" smtClean="0"/>
              <a:t>I</a:t>
            </a:r>
            <a:r>
              <a:rPr lang="en-US" dirty="0" smtClean="0"/>
              <a:t>terations </a:t>
            </a:r>
            <a:r>
              <a:rPr lang="en-US" altLang="zh-CN" dirty="0" smtClean="0"/>
              <a:t>A</a:t>
            </a:r>
            <a:r>
              <a:rPr lang="en-US" dirty="0" smtClean="0"/>
              <a:t>re </a:t>
            </a:r>
            <a:r>
              <a:rPr lang="en-US" altLang="zh-CN" dirty="0" smtClean="0"/>
              <a:t>N</a:t>
            </a:r>
            <a:r>
              <a:rPr lang="en-US" dirty="0" smtClean="0"/>
              <a:t>eeded?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 </a:t>
            </a:r>
            <a:r>
              <a:rPr lang="en-AU" dirty="0"/>
              <a:t>the worst case, </a:t>
            </a:r>
            <a:r>
              <a:rPr lang="en-AU" dirty="0" smtClean="0"/>
              <a:t>we might </a:t>
            </a:r>
            <a:r>
              <a:rPr lang="en-AU" dirty="0"/>
              <a:t>need as many iterations as there are nodes in the graph minus one</a:t>
            </a:r>
          </a:p>
          <a:p>
            <a:pPr lvl="1"/>
            <a:r>
              <a:rPr lang="en-AU" dirty="0" smtClean="0"/>
              <a:t>A </a:t>
            </a:r>
            <a:r>
              <a:rPr lang="en-AU" dirty="0"/>
              <a:t>sample graph that elicits worst-case </a:t>
            </a:r>
            <a:r>
              <a:rPr lang="en-AU" dirty="0" smtClean="0"/>
              <a:t>behaviour </a:t>
            </a:r>
            <a:r>
              <a:rPr lang="en-AU" dirty="0"/>
              <a:t>for parallel </a:t>
            </a:r>
            <a:r>
              <a:rPr lang="en-AU" dirty="0" smtClean="0"/>
              <a:t>breadth-first </a:t>
            </a:r>
            <a:r>
              <a:rPr lang="en-AU" dirty="0"/>
              <a:t>search.</a:t>
            </a:r>
          </a:p>
          <a:p>
            <a:pPr lvl="1"/>
            <a:r>
              <a:rPr lang="en-AU" dirty="0"/>
              <a:t>Eight iterations are required to discover shortest distances to all nodes from </a:t>
            </a:r>
            <a:r>
              <a:rPr lang="en-AU" dirty="0" smtClean="0"/>
              <a:t>n</a:t>
            </a:r>
            <a:r>
              <a:rPr lang="en-AU" baseline="-25000" dirty="0" smtClean="0"/>
              <a:t>1</a:t>
            </a:r>
            <a:r>
              <a:rPr lang="en-AU" dirty="0"/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588966" y="3249393"/>
            <a:ext cx="3537352" cy="2423040"/>
            <a:chOff x="4997048" y="2514600"/>
            <a:chExt cx="3537352" cy="2423040"/>
          </a:xfrm>
        </p:grpSpPr>
        <p:cxnSp>
          <p:nvCxnSpPr>
            <p:cNvPr id="18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24" name="Oval 23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defTabSz="91440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38" name="TextBox 37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9" name="TextBox 48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1" name="TextBox 50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8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(only distances)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file:</a:t>
            </a:r>
          </a:p>
          <a:p>
            <a:pPr marL="0" indent="0">
              <a:buNone/>
            </a:pPr>
            <a:r>
              <a:rPr lang="pt-BR" dirty="0" smtClean="0"/>
              <a:t>  s  --&gt; </a:t>
            </a:r>
            <a:r>
              <a:rPr lang="pt-BR" dirty="0"/>
              <a:t>0 | </a:t>
            </a:r>
            <a:r>
              <a:rPr lang="pt-BR" dirty="0" smtClean="0"/>
              <a:t>n1: 10, n2: 5</a:t>
            </a:r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1</a:t>
            </a:r>
            <a:r>
              <a:rPr lang="pt-BR" dirty="0" smtClean="0"/>
              <a:t> </a:t>
            </a:r>
            <a:r>
              <a:rPr lang="pt-BR" dirty="0"/>
              <a:t>--&gt; ∞ | </a:t>
            </a:r>
            <a:r>
              <a:rPr lang="pt-BR" dirty="0" smtClean="0"/>
              <a:t>n</a:t>
            </a:r>
            <a:r>
              <a:rPr lang="en-US" altLang="zh-CN" dirty="0" smtClean="0"/>
              <a:t>2</a:t>
            </a:r>
            <a:r>
              <a:rPr lang="pt-BR" dirty="0" smtClean="0"/>
              <a:t>: </a:t>
            </a:r>
            <a:r>
              <a:rPr lang="en-US" altLang="zh-CN" dirty="0" smtClean="0"/>
              <a:t>2</a:t>
            </a:r>
            <a:r>
              <a:rPr lang="pt-BR" dirty="0" smtClean="0"/>
              <a:t>, n</a:t>
            </a:r>
            <a:r>
              <a:rPr lang="en-US" altLang="zh-CN" dirty="0" smtClean="0"/>
              <a:t>3</a:t>
            </a:r>
            <a:r>
              <a:rPr lang="pt-BR" dirty="0" smtClean="0"/>
              <a:t>:</a:t>
            </a:r>
            <a:r>
              <a:rPr lang="en-US" altLang="zh-CN" dirty="0" smtClean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2</a:t>
            </a:r>
            <a:r>
              <a:rPr lang="pt-BR" dirty="0" smtClean="0"/>
              <a:t> </a:t>
            </a:r>
            <a:r>
              <a:rPr lang="pt-BR" dirty="0"/>
              <a:t>--&gt; ∞ | </a:t>
            </a:r>
            <a:r>
              <a:rPr lang="pt-BR" dirty="0" smtClean="0"/>
              <a:t>n1: 3, n</a:t>
            </a:r>
            <a:r>
              <a:rPr lang="en-US" altLang="zh-CN" dirty="0" smtClean="0"/>
              <a:t>3</a:t>
            </a:r>
            <a:r>
              <a:rPr lang="pt-BR" dirty="0" smtClean="0"/>
              <a:t>:</a:t>
            </a:r>
            <a:r>
              <a:rPr lang="en-US" altLang="zh-CN" dirty="0" smtClean="0"/>
              <a:t>9</a:t>
            </a:r>
            <a:r>
              <a:rPr lang="zh-CN" altLang="en-US" dirty="0" smtClean="0"/>
              <a:t>，</a:t>
            </a:r>
            <a:r>
              <a:rPr lang="pt-BR" dirty="0"/>
              <a:t> </a:t>
            </a: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: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n3 --&gt; </a:t>
            </a:r>
            <a:r>
              <a:rPr lang="pt-BR" dirty="0"/>
              <a:t>∞ </a:t>
            </a:r>
            <a:r>
              <a:rPr lang="pt-BR" dirty="0" smtClean="0"/>
              <a:t>| n4:4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n4 </a:t>
            </a:r>
            <a:r>
              <a:rPr lang="pt-BR" dirty="0"/>
              <a:t>--&gt; ∞ | </a:t>
            </a:r>
            <a:r>
              <a:rPr lang="pt-BR" dirty="0" smtClean="0"/>
              <a:t>s:7, n3:6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64" y="2391155"/>
            <a:ext cx="4348561" cy="320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4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Map: </a:t>
            </a:r>
          </a:p>
          <a:p>
            <a:pPr marL="0" indent="0">
              <a:buNone/>
            </a:pPr>
            <a:r>
              <a:rPr lang="pt-BR" dirty="0"/>
              <a:t>Read s  --&gt; 0 | n1: 10, n2: 5</a:t>
            </a:r>
          </a:p>
          <a:p>
            <a:pPr marL="0" indent="0">
              <a:buNone/>
            </a:pPr>
            <a:r>
              <a:rPr lang="pt-BR" dirty="0"/>
              <a:t>Emit: (n1, 10), (n2, 5), and the adjacency list	</a:t>
            </a:r>
            <a:r>
              <a:rPr lang="pt-BR" dirty="0" smtClean="0"/>
              <a:t>(</a:t>
            </a:r>
            <a:r>
              <a:rPr lang="pt-BR" dirty="0"/>
              <a:t>s, n1: 10, n2: 5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</a:rPr>
              <a:t>The other lists will also be read and emit, but they do not contribute, and thus ignored</a:t>
            </a:r>
            <a:endParaRPr lang="pt-BR" i="1" dirty="0">
              <a:solidFill>
                <a:srgbClr val="FF0000"/>
              </a:solidFill>
            </a:endParaRPr>
          </a:p>
          <a:p>
            <a:r>
              <a:rPr lang="pt-BR" dirty="0" smtClean="0"/>
              <a:t>Reduce: </a:t>
            </a:r>
          </a:p>
          <a:p>
            <a:pPr marL="0" indent="0">
              <a:buNone/>
            </a:pPr>
            <a:r>
              <a:rPr lang="pt-BR" dirty="0" smtClean="0"/>
              <a:t>Receives: </a:t>
            </a:r>
            <a:r>
              <a:rPr lang="pt-BR" dirty="0"/>
              <a:t>(n1, 10), (n2, 5), </a:t>
            </a:r>
            <a:r>
              <a:rPr lang="pt-BR" dirty="0" smtClean="0"/>
              <a:t>(s, &lt;0, (n1</a:t>
            </a:r>
            <a:r>
              <a:rPr lang="pt-BR" dirty="0"/>
              <a:t>: 10, n2: </a:t>
            </a:r>
            <a:r>
              <a:rPr lang="pt-BR" dirty="0" smtClean="0"/>
              <a:t>5)&gt;)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The </a:t>
            </a:r>
            <a:r>
              <a:rPr lang="pt-BR" i="1" dirty="0" smtClean="0">
                <a:solidFill>
                  <a:srgbClr val="FF0000"/>
                </a:solidFill>
              </a:rPr>
              <a:t>adjacency list of each node </a:t>
            </a:r>
            <a:r>
              <a:rPr lang="pt-BR" i="1" dirty="0">
                <a:solidFill>
                  <a:srgbClr val="FF0000"/>
                </a:solidFill>
              </a:rPr>
              <a:t>will also be </a:t>
            </a:r>
            <a:r>
              <a:rPr lang="pt-BR" i="1" dirty="0" smtClean="0">
                <a:solidFill>
                  <a:srgbClr val="FF0000"/>
                </a:solidFill>
              </a:rPr>
              <a:t>received, ignored in example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Emit: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s  </a:t>
            </a:r>
            <a:r>
              <a:rPr lang="pt-BR" dirty="0"/>
              <a:t>--&gt; 0 | n1: 10, n2: 5</a:t>
            </a:r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/>
              <a:t>1</a:t>
            </a:r>
            <a:r>
              <a:rPr lang="pt-BR" dirty="0"/>
              <a:t> --&gt; </a:t>
            </a:r>
            <a:r>
              <a:rPr lang="pt-BR" dirty="0" smtClean="0"/>
              <a:t>10 </a:t>
            </a:r>
            <a:r>
              <a:rPr lang="pt-BR" dirty="0"/>
              <a:t>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</a:t>
            </a:r>
            <a:r>
              <a:rPr lang="en-US" altLang="zh-CN" dirty="0"/>
              <a:t>2</a:t>
            </a:r>
            <a:r>
              <a:rPr lang="pt-BR" dirty="0"/>
              <a:t> --&gt; </a:t>
            </a:r>
            <a:r>
              <a:rPr lang="pt-BR" dirty="0" smtClean="0"/>
              <a:t>5 </a:t>
            </a:r>
            <a:r>
              <a:rPr lang="pt-BR" dirty="0"/>
              <a:t>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92" y="3973730"/>
            <a:ext cx="3759258" cy="2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Map: </a:t>
            </a: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Read: </a:t>
            </a:r>
            <a:r>
              <a:rPr lang="pt-BR" dirty="0"/>
              <a:t>n</a:t>
            </a:r>
            <a:r>
              <a:rPr lang="en-US" altLang="zh-CN" dirty="0"/>
              <a:t>1</a:t>
            </a:r>
            <a:r>
              <a:rPr lang="pt-BR" dirty="0"/>
              <a:t> --&gt; 10 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Emit</a:t>
            </a:r>
            <a:r>
              <a:rPr lang="pt-BR" dirty="0"/>
              <a:t>: (</a:t>
            </a:r>
            <a:r>
              <a:rPr lang="pt-BR" dirty="0" smtClean="0"/>
              <a:t>n2, 12),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, </a:t>
            </a:r>
            <a:r>
              <a:rPr lang="en-US" altLang="zh-CN" dirty="0" smtClean="0"/>
              <a:t>11</a:t>
            </a:r>
            <a:r>
              <a:rPr lang="pt-BR" dirty="0" smtClean="0"/>
              <a:t>), (n1, &lt;10, (n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 smtClean="0"/>
              <a:t>1)&gt;)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Read: </a:t>
            </a:r>
            <a:r>
              <a:rPr lang="pt-BR" dirty="0" smtClean="0"/>
              <a:t>n</a:t>
            </a:r>
            <a:r>
              <a:rPr lang="en-US" altLang="zh-CN" dirty="0"/>
              <a:t>2</a:t>
            </a:r>
            <a:r>
              <a:rPr lang="pt-BR" dirty="0"/>
              <a:t> --&gt; 5 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Emit: (</a:t>
            </a:r>
            <a:r>
              <a:rPr lang="pt-BR" dirty="0" smtClean="0"/>
              <a:t>n</a:t>
            </a:r>
            <a:r>
              <a:rPr lang="en-US" altLang="zh-CN" dirty="0" smtClean="0"/>
              <a:t>1</a:t>
            </a:r>
            <a:r>
              <a:rPr lang="pt-BR" dirty="0" smtClean="0"/>
              <a:t>, </a:t>
            </a:r>
            <a:r>
              <a:rPr lang="en-US" altLang="zh-CN" dirty="0" smtClean="0"/>
              <a:t>8</a:t>
            </a:r>
            <a:r>
              <a:rPr lang="pt-BR" dirty="0" smtClean="0"/>
              <a:t>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, </a:t>
            </a:r>
            <a:r>
              <a:rPr lang="en-US" altLang="zh-CN" dirty="0" smtClean="0"/>
              <a:t>14</a:t>
            </a:r>
            <a:r>
              <a:rPr lang="pt-BR" dirty="0" smtClean="0"/>
              <a:t>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, </a:t>
            </a:r>
            <a:r>
              <a:rPr lang="en-US" altLang="zh-CN" dirty="0" smtClean="0"/>
              <a:t>7</a:t>
            </a:r>
            <a:r>
              <a:rPr lang="pt-BR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(n2, &lt;5, (</a:t>
            </a:r>
            <a:r>
              <a:rPr lang="pt-BR" dirty="0" smtClean="0"/>
              <a:t>n1</a:t>
            </a:r>
            <a:r>
              <a:rPr lang="pt-BR" dirty="0"/>
              <a:t>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 smtClean="0"/>
              <a:t>，</a:t>
            </a:r>
            <a:r>
              <a:rPr lang="pt-BR" dirty="0" smtClean="0"/>
              <a:t>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2)&gt;)</a:t>
            </a:r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</a:rPr>
              <a:t>Ignore the processing of the other lists</a:t>
            </a:r>
          </a:p>
          <a:p>
            <a:r>
              <a:rPr lang="pt-BR" dirty="0" smtClean="0"/>
              <a:t>Reduce: </a:t>
            </a:r>
          </a:p>
          <a:p>
            <a:pPr marL="0" indent="0">
              <a:buNone/>
            </a:pPr>
            <a:r>
              <a:rPr lang="pt-BR" dirty="0" smtClean="0"/>
              <a:t>Receives: (</a:t>
            </a:r>
            <a:r>
              <a:rPr lang="pt-BR" dirty="0"/>
              <a:t>n1, 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00B0F0"/>
                </a:solidFill>
              </a:rPr>
              <a:t>8</a:t>
            </a:r>
            <a:r>
              <a:rPr lang="pt-BR" dirty="0" smtClean="0"/>
              <a:t>, </a:t>
            </a:r>
            <a:r>
              <a:rPr lang="pt-BR" dirty="0"/>
              <a:t>&lt;10, </a:t>
            </a:r>
            <a:r>
              <a:rPr lang="pt-BR" dirty="0" smtClean="0"/>
              <a:t>(n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 smtClean="0"/>
              <a:t>1)&gt;)</a:t>
            </a:r>
            <a:r>
              <a:rPr lang="pt-BR" dirty="0" smtClean="0"/>
              <a:t>), </a:t>
            </a:r>
            <a:r>
              <a:rPr lang="pt-BR" dirty="0"/>
              <a:t>(n2, </a:t>
            </a:r>
            <a:r>
              <a:rPr lang="pt-BR" dirty="0" smtClean="0"/>
              <a:t>(12, </a:t>
            </a:r>
            <a:r>
              <a:rPr lang="en-US" altLang="zh-CN" dirty="0"/>
              <a:t>&lt;</a:t>
            </a:r>
            <a:r>
              <a:rPr lang="en-US" altLang="zh-CN" dirty="0">
                <a:solidFill>
                  <a:srgbClr val="00B0F0"/>
                </a:solidFill>
              </a:rPr>
              <a:t>5</a:t>
            </a:r>
            <a:r>
              <a:rPr lang="en-US" altLang="zh-CN" dirty="0"/>
              <a:t>, </a:t>
            </a:r>
            <a:r>
              <a:rPr lang="pt-BR" dirty="0"/>
              <a:t>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/>
              <a:t>2</a:t>
            </a:r>
            <a:r>
              <a:rPr lang="en-US" altLang="zh-CN" dirty="0" smtClean="0"/>
              <a:t>&gt;)</a:t>
            </a:r>
            <a:r>
              <a:rPr lang="pt-BR" dirty="0" smtClean="0"/>
              <a:t>), (n3, (</a:t>
            </a:r>
            <a:r>
              <a:rPr lang="pt-BR" dirty="0" smtClean="0">
                <a:solidFill>
                  <a:srgbClr val="00B0F0"/>
                </a:solidFill>
              </a:rPr>
              <a:t>11</a:t>
            </a:r>
            <a:r>
              <a:rPr lang="pt-BR" dirty="0" smtClean="0"/>
              <a:t>, 14)), (n4, </a:t>
            </a:r>
            <a:r>
              <a:rPr lang="pt-BR" dirty="0" smtClean="0">
                <a:solidFill>
                  <a:srgbClr val="00B0F0"/>
                </a:solidFill>
              </a:rPr>
              <a:t>7</a:t>
            </a:r>
            <a:r>
              <a:rPr lang="pt-BR" dirty="0" smtClean="0"/>
              <a:t>)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Emit: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/>
              <a:t>1</a:t>
            </a:r>
            <a:r>
              <a:rPr lang="pt-BR" dirty="0"/>
              <a:t> --&gt; </a:t>
            </a:r>
            <a:r>
              <a:rPr lang="pt-BR" dirty="0" smtClean="0">
                <a:solidFill>
                  <a:srgbClr val="FF0000"/>
                </a:solidFill>
              </a:rPr>
              <a:t>8</a:t>
            </a:r>
            <a:r>
              <a:rPr lang="pt-BR" dirty="0" smtClean="0"/>
              <a:t> </a:t>
            </a:r>
            <a:r>
              <a:rPr lang="pt-BR" dirty="0"/>
              <a:t>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</a:t>
            </a:r>
            <a:r>
              <a:rPr lang="en-US" altLang="zh-CN" dirty="0"/>
              <a:t>2</a:t>
            </a:r>
            <a:r>
              <a:rPr lang="pt-BR" dirty="0"/>
              <a:t> --&gt; </a:t>
            </a:r>
            <a:r>
              <a:rPr lang="pt-BR" dirty="0" smtClean="0"/>
              <a:t>5 </a:t>
            </a:r>
            <a:r>
              <a:rPr lang="pt-BR" dirty="0"/>
              <a:t>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</a:t>
            </a:r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 </a:t>
            </a:r>
            <a:r>
              <a:rPr lang="pt-BR" dirty="0"/>
              <a:t>--&gt; </a:t>
            </a:r>
            <a:r>
              <a:rPr lang="pt-BR" dirty="0" smtClean="0">
                <a:solidFill>
                  <a:srgbClr val="FF0000"/>
                </a:solidFill>
              </a:rPr>
              <a:t>11</a:t>
            </a:r>
            <a:r>
              <a:rPr lang="pt-BR" dirty="0" smtClean="0"/>
              <a:t> </a:t>
            </a:r>
            <a:r>
              <a:rPr lang="pt-BR" dirty="0"/>
              <a:t>| n4:4</a:t>
            </a:r>
            <a:endParaRPr lang="en-US" altLang="zh-CN" dirty="0" smtClean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 </a:t>
            </a:r>
            <a:r>
              <a:rPr lang="pt-BR" dirty="0"/>
              <a:t>--&gt; </a:t>
            </a:r>
            <a:r>
              <a:rPr lang="en-US" altLang="zh-CN" dirty="0" smtClean="0">
                <a:solidFill>
                  <a:srgbClr val="FF0000"/>
                </a:solidFill>
              </a:rPr>
              <a:t>7</a:t>
            </a:r>
            <a:r>
              <a:rPr lang="pt-BR" dirty="0" smtClean="0"/>
              <a:t> </a:t>
            </a:r>
            <a:r>
              <a:rPr lang="pt-BR" dirty="0"/>
              <a:t>| s:7, n3:6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4095750"/>
            <a:ext cx="3448051" cy="25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</a:t>
            </a:r>
            <a:r>
              <a:rPr lang="en-US" altLang="zh-CN" dirty="0" smtClean="0"/>
              <a:t>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Map: </a:t>
            </a: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Read: </a:t>
            </a:r>
            <a:r>
              <a:rPr lang="pt-BR" dirty="0"/>
              <a:t>n</a:t>
            </a:r>
            <a:r>
              <a:rPr lang="en-US" altLang="zh-CN" dirty="0"/>
              <a:t>1</a:t>
            </a:r>
            <a:r>
              <a:rPr lang="pt-BR" dirty="0"/>
              <a:t> --&gt; 8 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Emit</a:t>
            </a:r>
            <a:r>
              <a:rPr lang="pt-BR" dirty="0"/>
              <a:t>: (</a:t>
            </a:r>
            <a:r>
              <a:rPr lang="pt-BR" dirty="0" smtClean="0"/>
              <a:t>n2, 10),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, </a:t>
            </a:r>
            <a:r>
              <a:rPr lang="en-US" altLang="zh-CN" dirty="0" smtClean="0">
                <a:solidFill>
                  <a:srgbClr val="00B0F0"/>
                </a:solidFill>
              </a:rPr>
              <a:t>9</a:t>
            </a:r>
            <a:r>
              <a:rPr lang="pt-BR" dirty="0" smtClean="0"/>
              <a:t>), (n1, &lt;8, (n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 smtClean="0"/>
              <a:t>1)&gt;)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Read: n</a:t>
            </a:r>
            <a:r>
              <a:rPr lang="en-US" altLang="zh-CN" dirty="0"/>
              <a:t>2</a:t>
            </a:r>
            <a:r>
              <a:rPr lang="pt-BR" dirty="0"/>
              <a:t> --&gt; 5 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 (</a:t>
            </a:r>
            <a:r>
              <a:rPr lang="en-US" altLang="zh-CN" b="1" dirty="0" smtClean="0">
                <a:solidFill>
                  <a:srgbClr val="FF0000"/>
                </a:solidFill>
              </a:rPr>
              <a:t>Again!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marL="0" indent="0">
              <a:buNone/>
            </a:pPr>
            <a:r>
              <a:rPr lang="pt-BR" dirty="0" smtClean="0"/>
              <a:t>Emit</a:t>
            </a:r>
            <a:r>
              <a:rPr lang="pt-BR" dirty="0"/>
              <a:t>: (</a:t>
            </a:r>
            <a:r>
              <a:rPr lang="pt-BR" dirty="0" smtClean="0"/>
              <a:t>n</a:t>
            </a:r>
            <a:r>
              <a:rPr lang="en-US" altLang="zh-CN" dirty="0" smtClean="0"/>
              <a:t>1</a:t>
            </a:r>
            <a:r>
              <a:rPr lang="pt-BR" dirty="0" smtClean="0"/>
              <a:t>, </a:t>
            </a:r>
            <a:r>
              <a:rPr lang="en-US" altLang="zh-CN" dirty="0" smtClean="0">
                <a:solidFill>
                  <a:srgbClr val="00B0F0"/>
                </a:solidFill>
              </a:rPr>
              <a:t>8</a:t>
            </a:r>
            <a:r>
              <a:rPr lang="pt-BR" dirty="0" smtClean="0"/>
              <a:t>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, </a:t>
            </a:r>
            <a:r>
              <a:rPr lang="en-US" altLang="zh-CN" dirty="0" smtClean="0"/>
              <a:t>14</a:t>
            </a:r>
            <a:r>
              <a:rPr lang="pt-BR" dirty="0" smtClean="0"/>
              <a:t>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, </a:t>
            </a:r>
            <a:r>
              <a:rPr lang="en-US" altLang="zh-CN" dirty="0" smtClean="0"/>
              <a:t>7</a:t>
            </a:r>
            <a:r>
              <a:rPr lang="pt-BR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(n2, &lt;</a:t>
            </a:r>
            <a:r>
              <a:rPr lang="en-US" altLang="zh-CN" dirty="0" smtClean="0">
                <a:solidFill>
                  <a:srgbClr val="00B0F0"/>
                </a:solidFill>
              </a:rPr>
              <a:t>5</a:t>
            </a:r>
            <a:r>
              <a:rPr lang="en-US" altLang="zh-CN" dirty="0" smtClean="0"/>
              <a:t>, (</a:t>
            </a:r>
            <a:r>
              <a:rPr lang="pt-BR" dirty="0" smtClean="0"/>
              <a:t>n1</a:t>
            </a:r>
            <a:r>
              <a:rPr lang="pt-BR" dirty="0"/>
              <a:t>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 smtClean="0"/>
              <a:t>，</a:t>
            </a:r>
            <a:r>
              <a:rPr lang="pt-BR" dirty="0" smtClean="0"/>
              <a:t>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2)&gt;)</a:t>
            </a:r>
          </a:p>
          <a:p>
            <a:pPr marL="0" indent="0">
              <a:buNone/>
            </a:pPr>
            <a:r>
              <a:rPr lang="pt-BR" dirty="0"/>
              <a:t>Read: n</a:t>
            </a:r>
            <a:r>
              <a:rPr lang="en-US" altLang="zh-CN" dirty="0"/>
              <a:t>3</a:t>
            </a:r>
            <a:r>
              <a:rPr lang="pt-BR" dirty="0"/>
              <a:t> --&gt; 11 | n4:4</a:t>
            </a:r>
            <a:endParaRPr lang="en-US" altLang="zh-CN" dirty="0"/>
          </a:p>
          <a:p>
            <a:pPr marL="0" indent="0">
              <a:buNone/>
            </a:pPr>
            <a:r>
              <a:rPr lang="pt-BR" dirty="0"/>
              <a:t>Emit: </a:t>
            </a:r>
            <a:r>
              <a:rPr lang="pt-BR" dirty="0" smtClean="0"/>
              <a:t>(</a:t>
            </a:r>
            <a:r>
              <a:rPr lang="pt-BR" dirty="0"/>
              <a:t>n</a:t>
            </a:r>
            <a:r>
              <a:rPr lang="en-US" altLang="zh-CN" dirty="0"/>
              <a:t>4</a:t>
            </a:r>
            <a:r>
              <a:rPr lang="pt-BR" dirty="0"/>
              <a:t>, </a:t>
            </a:r>
            <a:r>
              <a:rPr lang="en-US" altLang="zh-CN" dirty="0" smtClean="0"/>
              <a:t>15</a:t>
            </a:r>
            <a:r>
              <a:rPr lang="pt-BR" dirty="0" smtClean="0"/>
              <a:t>)</a:t>
            </a:r>
            <a:r>
              <a:rPr lang="zh-CN" altLang="en-US" dirty="0"/>
              <a:t>，</a:t>
            </a:r>
            <a:r>
              <a:rPr lang="en-US" altLang="zh-CN" dirty="0"/>
              <a:t>(</a:t>
            </a:r>
            <a:r>
              <a:rPr lang="en-US" altLang="zh-CN" dirty="0" smtClean="0"/>
              <a:t>n3, &lt;11, (</a:t>
            </a:r>
            <a:r>
              <a:rPr lang="pt-BR" dirty="0"/>
              <a:t>n4:4</a:t>
            </a:r>
            <a:r>
              <a:rPr lang="en-US" altLang="zh-CN" dirty="0" smtClean="0"/>
              <a:t>)&gt;)</a:t>
            </a:r>
          </a:p>
          <a:p>
            <a:pPr marL="0" indent="0">
              <a:buNone/>
            </a:pPr>
            <a:r>
              <a:rPr lang="pt-BR" dirty="0"/>
              <a:t>Read: n</a:t>
            </a:r>
            <a:r>
              <a:rPr lang="en-US" altLang="zh-CN" dirty="0"/>
              <a:t>4</a:t>
            </a:r>
            <a:r>
              <a:rPr lang="pt-BR" dirty="0"/>
              <a:t> --&gt; </a:t>
            </a:r>
            <a:r>
              <a:rPr lang="en-US" altLang="zh-CN" dirty="0"/>
              <a:t>7</a:t>
            </a:r>
            <a:r>
              <a:rPr lang="pt-BR" dirty="0"/>
              <a:t> | s:7, n3:6</a:t>
            </a:r>
            <a:endParaRPr lang="en-US" altLang="zh-CN" dirty="0"/>
          </a:p>
          <a:p>
            <a:pPr marL="0" indent="0">
              <a:buNone/>
            </a:pPr>
            <a:r>
              <a:rPr lang="pt-BR" dirty="0"/>
              <a:t>Emit: </a:t>
            </a:r>
            <a:r>
              <a:rPr lang="pt-BR" dirty="0" smtClean="0"/>
              <a:t>(</a:t>
            </a:r>
            <a:r>
              <a:rPr lang="en-US" dirty="0" smtClean="0"/>
              <a:t>s</a:t>
            </a:r>
            <a:r>
              <a:rPr lang="pt-BR" dirty="0" smtClean="0"/>
              <a:t>, </a:t>
            </a:r>
            <a:r>
              <a:rPr lang="en-US" altLang="zh-CN" dirty="0" smtClean="0"/>
              <a:t>14</a:t>
            </a:r>
            <a:r>
              <a:rPr lang="pt-BR" dirty="0" smtClean="0"/>
              <a:t>), </a:t>
            </a:r>
            <a:r>
              <a:rPr lang="pt-BR" dirty="0"/>
              <a:t>(n</a:t>
            </a:r>
            <a:r>
              <a:rPr lang="en-US" altLang="zh-CN" dirty="0"/>
              <a:t>3</a:t>
            </a:r>
            <a:r>
              <a:rPr lang="pt-BR" dirty="0"/>
              <a:t>, </a:t>
            </a:r>
            <a:r>
              <a:rPr lang="en-US" altLang="zh-CN" dirty="0" smtClean="0"/>
              <a:t>13</a:t>
            </a:r>
            <a:r>
              <a:rPr lang="pt-BR" dirty="0" smtClean="0"/>
              <a:t>), </a:t>
            </a:r>
            <a:r>
              <a:rPr lang="en-US" altLang="zh-CN" dirty="0" smtClean="0"/>
              <a:t>(n4, &lt;</a:t>
            </a:r>
            <a:r>
              <a:rPr lang="en-US" altLang="zh-CN" dirty="0" smtClean="0">
                <a:solidFill>
                  <a:srgbClr val="00B0F0"/>
                </a:solidFill>
              </a:rPr>
              <a:t>7</a:t>
            </a:r>
            <a:r>
              <a:rPr lang="en-US" altLang="zh-CN" dirty="0" smtClean="0"/>
              <a:t>, (</a:t>
            </a:r>
            <a:r>
              <a:rPr lang="pt-BR" dirty="0"/>
              <a:t>s:7, n3:6</a:t>
            </a:r>
            <a:r>
              <a:rPr lang="en-US" altLang="zh-CN" dirty="0" smtClean="0"/>
              <a:t>)&gt;)</a:t>
            </a:r>
            <a:endParaRPr lang="en-US" altLang="zh-CN" dirty="0"/>
          </a:p>
          <a:p>
            <a:r>
              <a:rPr lang="pt-BR" dirty="0" smtClean="0"/>
              <a:t>Reduce: </a:t>
            </a:r>
          </a:p>
          <a:p>
            <a:pPr marL="0" indent="0">
              <a:buNone/>
            </a:pPr>
            <a:r>
              <a:rPr lang="pt-BR" dirty="0" smtClean="0"/>
              <a:t>Emit: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/>
              <a:t>1</a:t>
            </a:r>
            <a:r>
              <a:rPr lang="pt-BR" dirty="0"/>
              <a:t> --&gt; </a:t>
            </a:r>
            <a:r>
              <a:rPr lang="pt-BR" dirty="0" smtClean="0"/>
              <a:t>8 </a:t>
            </a:r>
            <a:r>
              <a:rPr lang="pt-BR" dirty="0"/>
              <a:t>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</a:t>
            </a:r>
            <a:r>
              <a:rPr lang="en-US" altLang="zh-CN" dirty="0"/>
              <a:t>2</a:t>
            </a:r>
            <a:r>
              <a:rPr lang="pt-BR" dirty="0"/>
              <a:t> --&gt; </a:t>
            </a:r>
            <a:r>
              <a:rPr lang="pt-BR" dirty="0" smtClean="0"/>
              <a:t>5 </a:t>
            </a:r>
            <a:r>
              <a:rPr lang="pt-BR" dirty="0"/>
              <a:t>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</a:t>
            </a:r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 </a:t>
            </a:r>
            <a:r>
              <a:rPr lang="pt-BR" dirty="0"/>
              <a:t>--&gt; </a:t>
            </a:r>
            <a:r>
              <a:rPr lang="pt-BR" dirty="0" smtClean="0">
                <a:solidFill>
                  <a:srgbClr val="FF0000"/>
                </a:solidFill>
              </a:rPr>
              <a:t>9</a:t>
            </a:r>
            <a:r>
              <a:rPr lang="pt-BR" dirty="0" smtClean="0"/>
              <a:t> </a:t>
            </a:r>
            <a:r>
              <a:rPr lang="pt-BR" dirty="0"/>
              <a:t>| n4:4</a:t>
            </a:r>
            <a:endParaRPr lang="en-US" altLang="zh-CN" dirty="0" smtClean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 </a:t>
            </a:r>
            <a:r>
              <a:rPr lang="pt-BR" dirty="0"/>
              <a:t>--&gt; </a:t>
            </a:r>
            <a:r>
              <a:rPr lang="en-US" altLang="zh-CN" dirty="0" smtClean="0"/>
              <a:t>7</a:t>
            </a:r>
            <a:r>
              <a:rPr lang="pt-BR" dirty="0" smtClean="0"/>
              <a:t> </a:t>
            </a:r>
            <a:r>
              <a:rPr lang="pt-BR" dirty="0"/>
              <a:t>| s:7, n3:6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3" y="3405472"/>
            <a:ext cx="3630317" cy="267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 Data: Social Networks</a:t>
            </a:r>
            <a:endParaRPr lang="en-US" dirty="0"/>
          </a:p>
        </p:txBody>
      </p:sp>
      <p:pic>
        <p:nvPicPr>
          <p:cNvPr id="5123" name="Picture 2" descr="http://24x7presence.files.wordpress.com/2010/12/white_noise_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354138"/>
            <a:ext cx="85185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5824538"/>
            <a:ext cx="7467600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Helvetica" panose="020B0604020202020204" pitchFamily="34" charset="0"/>
              </a:rPr>
              <a:t>Facebook social graph</a:t>
            </a:r>
          </a:p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4-degrees of separation [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Backstrom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Boldi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-Rosa-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Ugander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Vigna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</a:rPr>
              <a:t>, 2011]</a:t>
            </a:r>
          </a:p>
        </p:txBody>
      </p:sp>
    </p:spTree>
    <p:extLst>
      <p:ext uri="{BB962C8B-B14F-4D97-AF65-F5344CB8AC3E}">
        <p14:creationId xmlns:p14="http://schemas.microsoft.com/office/powerpoint/2010/main" val="3615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</a:t>
            </a:r>
            <a:r>
              <a:rPr lang="en-US" altLang="zh-CN" dirty="0" smtClean="0"/>
              <a:t>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Map: </a:t>
            </a: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Read: </a:t>
            </a:r>
            <a:r>
              <a:rPr lang="pt-BR" dirty="0"/>
              <a:t>n</a:t>
            </a:r>
            <a:r>
              <a:rPr lang="en-US" altLang="zh-CN" dirty="0"/>
              <a:t>1</a:t>
            </a:r>
            <a:r>
              <a:rPr lang="pt-BR" dirty="0"/>
              <a:t> --&gt; 8 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 smtClean="0"/>
              <a:t>1 </a:t>
            </a:r>
            <a:r>
              <a:rPr lang="en-US" altLang="zh-CN" dirty="0"/>
              <a:t>(</a:t>
            </a:r>
            <a:r>
              <a:rPr lang="en-US" altLang="zh-CN" b="1" dirty="0">
                <a:solidFill>
                  <a:srgbClr val="FF0000"/>
                </a:solidFill>
              </a:rPr>
              <a:t>Again!</a:t>
            </a:r>
            <a:r>
              <a:rPr lang="en-US" altLang="zh-CN" dirty="0"/>
              <a:t>)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Emit</a:t>
            </a:r>
            <a:r>
              <a:rPr lang="pt-BR" dirty="0"/>
              <a:t>: (</a:t>
            </a:r>
            <a:r>
              <a:rPr lang="pt-BR" dirty="0" smtClean="0"/>
              <a:t>n2, 10),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, </a:t>
            </a:r>
            <a:r>
              <a:rPr lang="en-US" altLang="zh-CN" dirty="0" smtClean="0">
                <a:solidFill>
                  <a:srgbClr val="00B0F0"/>
                </a:solidFill>
              </a:rPr>
              <a:t>9</a:t>
            </a:r>
            <a:r>
              <a:rPr lang="pt-BR" dirty="0" smtClean="0"/>
              <a:t>), (n1, &lt;8, (n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 smtClean="0"/>
              <a:t>1)&gt;)</a:t>
            </a: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dirty="0"/>
              <a:t>Read: n</a:t>
            </a:r>
            <a:r>
              <a:rPr lang="en-US" altLang="zh-CN" dirty="0"/>
              <a:t>2</a:t>
            </a:r>
            <a:r>
              <a:rPr lang="pt-BR" dirty="0"/>
              <a:t> --&gt; 5 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 (</a:t>
            </a:r>
            <a:r>
              <a:rPr lang="en-US" altLang="zh-CN" b="1" dirty="0" smtClean="0">
                <a:solidFill>
                  <a:srgbClr val="FF0000"/>
                </a:solidFill>
              </a:rPr>
              <a:t>Again!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marL="0" indent="0">
              <a:buNone/>
            </a:pPr>
            <a:r>
              <a:rPr lang="pt-BR" dirty="0" smtClean="0"/>
              <a:t>Emit</a:t>
            </a:r>
            <a:r>
              <a:rPr lang="pt-BR" dirty="0"/>
              <a:t>: (</a:t>
            </a:r>
            <a:r>
              <a:rPr lang="pt-BR" dirty="0" smtClean="0"/>
              <a:t>n</a:t>
            </a:r>
            <a:r>
              <a:rPr lang="en-US" altLang="zh-CN" dirty="0" smtClean="0"/>
              <a:t>1</a:t>
            </a:r>
            <a:r>
              <a:rPr lang="pt-BR" dirty="0" smtClean="0"/>
              <a:t>, </a:t>
            </a:r>
            <a:r>
              <a:rPr lang="en-US" altLang="zh-CN" dirty="0" smtClean="0">
                <a:solidFill>
                  <a:srgbClr val="00B0F0"/>
                </a:solidFill>
              </a:rPr>
              <a:t>8</a:t>
            </a:r>
            <a:r>
              <a:rPr lang="pt-BR" dirty="0" smtClean="0"/>
              <a:t>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, </a:t>
            </a:r>
            <a:r>
              <a:rPr lang="en-US" altLang="zh-CN" dirty="0" smtClean="0"/>
              <a:t>14</a:t>
            </a:r>
            <a:r>
              <a:rPr lang="pt-BR" dirty="0" smtClean="0"/>
              <a:t>), </a:t>
            </a:r>
            <a:r>
              <a:rPr lang="pt-BR" dirty="0"/>
              <a:t>(</a:t>
            </a: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, </a:t>
            </a:r>
            <a:r>
              <a:rPr lang="en-US" altLang="zh-CN" dirty="0" smtClean="0"/>
              <a:t>7</a:t>
            </a:r>
            <a:r>
              <a:rPr lang="pt-BR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(n2, &lt;</a:t>
            </a:r>
            <a:r>
              <a:rPr lang="en-US" altLang="zh-CN" dirty="0" smtClean="0">
                <a:solidFill>
                  <a:srgbClr val="00B0F0"/>
                </a:solidFill>
              </a:rPr>
              <a:t>5</a:t>
            </a:r>
            <a:r>
              <a:rPr lang="en-US" altLang="zh-CN" dirty="0" smtClean="0"/>
              <a:t>, (</a:t>
            </a:r>
            <a:r>
              <a:rPr lang="pt-BR" dirty="0" smtClean="0"/>
              <a:t>n1</a:t>
            </a:r>
            <a:r>
              <a:rPr lang="pt-BR" dirty="0"/>
              <a:t>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 smtClean="0"/>
              <a:t>，</a:t>
            </a:r>
            <a:r>
              <a:rPr lang="pt-BR" dirty="0" smtClean="0"/>
              <a:t>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2)&gt;)</a:t>
            </a:r>
          </a:p>
          <a:p>
            <a:pPr marL="0" indent="0">
              <a:buNone/>
            </a:pPr>
            <a:r>
              <a:rPr lang="pt-BR" dirty="0"/>
              <a:t>Read: n</a:t>
            </a:r>
            <a:r>
              <a:rPr lang="en-US" altLang="zh-CN" dirty="0"/>
              <a:t>3</a:t>
            </a:r>
            <a:r>
              <a:rPr lang="pt-BR" dirty="0"/>
              <a:t> --&gt; </a:t>
            </a:r>
            <a:r>
              <a:rPr lang="en-US" altLang="zh-CN" dirty="0" smtClean="0"/>
              <a:t>9</a:t>
            </a:r>
            <a:r>
              <a:rPr lang="pt-BR" dirty="0" smtClean="0"/>
              <a:t> </a:t>
            </a:r>
            <a:r>
              <a:rPr lang="pt-BR" dirty="0"/>
              <a:t>| n4:4</a:t>
            </a:r>
            <a:endParaRPr lang="en-US" altLang="zh-CN" dirty="0"/>
          </a:p>
          <a:p>
            <a:pPr marL="0" indent="0">
              <a:buNone/>
            </a:pPr>
            <a:r>
              <a:rPr lang="pt-BR" dirty="0"/>
              <a:t>Emit: </a:t>
            </a:r>
            <a:r>
              <a:rPr lang="pt-BR" dirty="0" smtClean="0"/>
              <a:t>(</a:t>
            </a:r>
            <a:r>
              <a:rPr lang="pt-BR" dirty="0"/>
              <a:t>n</a:t>
            </a:r>
            <a:r>
              <a:rPr lang="en-US" altLang="zh-CN" dirty="0"/>
              <a:t>4</a:t>
            </a:r>
            <a:r>
              <a:rPr lang="pt-BR" dirty="0"/>
              <a:t>, </a:t>
            </a:r>
            <a:r>
              <a:rPr lang="en-US" altLang="zh-CN" dirty="0" smtClean="0"/>
              <a:t>13</a:t>
            </a:r>
            <a:r>
              <a:rPr lang="pt-BR" dirty="0" smtClean="0"/>
              <a:t>)</a:t>
            </a:r>
            <a:r>
              <a:rPr lang="zh-CN" altLang="en-US" dirty="0"/>
              <a:t>，</a:t>
            </a:r>
            <a:r>
              <a:rPr lang="en-US" altLang="zh-CN" dirty="0"/>
              <a:t>(</a:t>
            </a:r>
            <a:r>
              <a:rPr lang="en-US" altLang="zh-CN" dirty="0" smtClean="0"/>
              <a:t>n3, &lt;9, (</a:t>
            </a:r>
            <a:r>
              <a:rPr lang="pt-BR" dirty="0"/>
              <a:t>n4:4</a:t>
            </a:r>
            <a:r>
              <a:rPr lang="en-US" altLang="zh-CN" dirty="0" smtClean="0"/>
              <a:t>)&gt;)</a:t>
            </a:r>
          </a:p>
          <a:p>
            <a:pPr marL="0" indent="0">
              <a:buNone/>
            </a:pPr>
            <a:r>
              <a:rPr lang="pt-BR" dirty="0"/>
              <a:t>Read: n</a:t>
            </a:r>
            <a:r>
              <a:rPr lang="en-US" altLang="zh-CN" dirty="0"/>
              <a:t>4</a:t>
            </a:r>
            <a:r>
              <a:rPr lang="pt-BR" dirty="0"/>
              <a:t> --&gt; </a:t>
            </a:r>
            <a:r>
              <a:rPr lang="en-US" altLang="zh-CN" dirty="0"/>
              <a:t>7</a:t>
            </a:r>
            <a:r>
              <a:rPr lang="pt-BR" dirty="0"/>
              <a:t> | s:7, </a:t>
            </a:r>
            <a:r>
              <a:rPr lang="pt-BR" dirty="0" smtClean="0"/>
              <a:t>n3:6 </a:t>
            </a:r>
            <a:r>
              <a:rPr lang="en-US" altLang="zh-CN" dirty="0"/>
              <a:t>(</a:t>
            </a:r>
            <a:r>
              <a:rPr lang="en-US" altLang="zh-CN" b="1" dirty="0">
                <a:solidFill>
                  <a:srgbClr val="FF0000"/>
                </a:solidFill>
              </a:rPr>
              <a:t>Again!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pt-BR" dirty="0"/>
              <a:t>Emit: </a:t>
            </a:r>
            <a:r>
              <a:rPr lang="pt-BR" dirty="0" smtClean="0"/>
              <a:t>(</a:t>
            </a:r>
            <a:r>
              <a:rPr lang="en-US" dirty="0" smtClean="0"/>
              <a:t>s</a:t>
            </a:r>
            <a:r>
              <a:rPr lang="pt-BR" dirty="0" smtClean="0"/>
              <a:t>, </a:t>
            </a:r>
            <a:r>
              <a:rPr lang="en-US" altLang="zh-CN" dirty="0" smtClean="0"/>
              <a:t>14</a:t>
            </a:r>
            <a:r>
              <a:rPr lang="pt-BR" dirty="0" smtClean="0"/>
              <a:t>), </a:t>
            </a:r>
            <a:r>
              <a:rPr lang="pt-BR" dirty="0"/>
              <a:t>(n</a:t>
            </a:r>
            <a:r>
              <a:rPr lang="en-US" altLang="zh-CN" dirty="0"/>
              <a:t>3</a:t>
            </a:r>
            <a:r>
              <a:rPr lang="pt-BR" dirty="0"/>
              <a:t>, </a:t>
            </a:r>
            <a:r>
              <a:rPr lang="en-US" altLang="zh-CN" dirty="0" smtClean="0"/>
              <a:t>13</a:t>
            </a:r>
            <a:r>
              <a:rPr lang="pt-BR" dirty="0" smtClean="0"/>
              <a:t>), </a:t>
            </a:r>
            <a:r>
              <a:rPr lang="en-US" altLang="zh-CN" dirty="0" smtClean="0"/>
              <a:t>(n4, &lt;</a:t>
            </a:r>
            <a:r>
              <a:rPr lang="en-US" altLang="zh-CN" dirty="0" smtClean="0">
                <a:solidFill>
                  <a:srgbClr val="00B0F0"/>
                </a:solidFill>
              </a:rPr>
              <a:t>7</a:t>
            </a:r>
            <a:r>
              <a:rPr lang="en-US" altLang="zh-CN" dirty="0" smtClean="0"/>
              <a:t>, (</a:t>
            </a:r>
            <a:r>
              <a:rPr lang="pt-BR" dirty="0"/>
              <a:t>s:7, n3:6</a:t>
            </a:r>
            <a:r>
              <a:rPr lang="en-US" altLang="zh-CN" dirty="0" smtClean="0"/>
              <a:t>)&gt;)</a:t>
            </a:r>
            <a:endParaRPr lang="en-US" altLang="zh-CN" dirty="0"/>
          </a:p>
          <a:p>
            <a:r>
              <a:rPr lang="pt-BR" dirty="0" smtClean="0"/>
              <a:t>Reduce: </a:t>
            </a:r>
          </a:p>
          <a:p>
            <a:pPr marL="0" indent="0">
              <a:buNone/>
            </a:pPr>
            <a:r>
              <a:rPr lang="pt-BR" dirty="0" smtClean="0"/>
              <a:t>Emit: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/>
              <a:t>1</a:t>
            </a:r>
            <a:r>
              <a:rPr lang="pt-BR" dirty="0"/>
              <a:t> --&gt; </a:t>
            </a:r>
            <a:r>
              <a:rPr lang="pt-BR" dirty="0" smtClean="0"/>
              <a:t>8 </a:t>
            </a:r>
            <a:r>
              <a:rPr lang="pt-BR" dirty="0"/>
              <a:t>| n</a:t>
            </a:r>
            <a:r>
              <a:rPr lang="en-US" altLang="zh-CN" dirty="0"/>
              <a:t>2</a:t>
            </a:r>
            <a:r>
              <a:rPr lang="pt-BR" dirty="0"/>
              <a:t>: </a:t>
            </a:r>
            <a:r>
              <a:rPr lang="en-US" altLang="zh-CN" dirty="0"/>
              <a:t>2</a:t>
            </a:r>
            <a:r>
              <a:rPr lang="pt-BR" dirty="0"/>
              <a:t>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1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</a:t>
            </a:r>
            <a:r>
              <a:rPr lang="en-US" altLang="zh-CN" dirty="0"/>
              <a:t>2</a:t>
            </a:r>
            <a:r>
              <a:rPr lang="pt-BR" dirty="0"/>
              <a:t> --&gt; </a:t>
            </a:r>
            <a:r>
              <a:rPr lang="pt-BR" dirty="0" smtClean="0"/>
              <a:t>5 </a:t>
            </a:r>
            <a:r>
              <a:rPr lang="pt-BR" dirty="0"/>
              <a:t>| n1: 3, n</a:t>
            </a:r>
            <a:r>
              <a:rPr lang="en-US" altLang="zh-CN" dirty="0"/>
              <a:t>3</a:t>
            </a:r>
            <a:r>
              <a:rPr lang="pt-BR" dirty="0"/>
              <a:t>:</a:t>
            </a:r>
            <a:r>
              <a:rPr lang="en-US" altLang="zh-CN" dirty="0"/>
              <a:t>9</a:t>
            </a:r>
            <a:r>
              <a:rPr lang="zh-CN" altLang="en-US" dirty="0"/>
              <a:t>，</a:t>
            </a:r>
            <a:r>
              <a:rPr lang="pt-BR" dirty="0"/>
              <a:t> n</a:t>
            </a:r>
            <a:r>
              <a:rPr lang="en-US" altLang="zh-CN" dirty="0"/>
              <a:t>4</a:t>
            </a:r>
            <a:r>
              <a:rPr lang="pt-BR" dirty="0"/>
              <a:t>:</a:t>
            </a:r>
            <a:r>
              <a:rPr lang="en-US" altLang="zh-CN" dirty="0" smtClean="0"/>
              <a:t>2</a:t>
            </a:r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3</a:t>
            </a:r>
            <a:r>
              <a:rPr lang="pt-BR" dirty="0" smtClean="0"/>
              <a:t> </a:t>
            </a:r>
            <a:r>
              <a:rPr lang="pt-BR" dirty="0"/>
              <a:t>--&gt; </a:t>
            </a:r>
            <a:r>
              <a:rPr lang="pt-BR" dirty="0" smtClean="0"/>
              <a:t>9 </a:t>
            </a:r>
            <a:r>
              <a:rPr lang="pt-BR" dirty="0"/>
              <a:t>| n4:4</a:t>
            </a:r>
            <a:endParaRPr lang="en-US" altLang="zh-CN" dirty="0" smtClean="0"/>
          </a:p>
          <a:p>
            <a:pPr marL="0" indent="0">
              <a:buNone/>
            </a:pPr>
            <a:r>
              <a:rPr lang="pt-BR" dirty="0" smtClean="0"/>
              <a:t>n</a:t>
            </a:r>
            <a:r>
              <a:rPr lang="en-US" altLang="zh-CN" dirty="0" smtClean="0"/>
              <a:t>4</a:t>
            </a:r>
            <a:r>
              <a:rPr lang="pt-BR" dirty="0" smtClean="0"/>
              <a:t> </a:t>
            </a:r>
            <a:r>
              <a:rPr lang="pt-BR" dirty="0"/>
              <a:t>--&gt; </a:t>
            </a:r>
            <a:r>
              <a:rPr lang="en-US" altLang="zh-CN" dirty="0" smtClean="0"/>
              <a:t>7</a:t>
            </a:r>
            <a:r>
              <a:rPr lang="pt-BR" dirty="0" smtClean="0"/>
              <a:t> </a:t>
            </a:r>
            <a:r>
              <a:rPr lang="pt-BR" dirty="0"/>
              <a:t>| s:7, n3:6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3" y="3405472"/>
            <a:ext cx="3630317" cy="267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3085" y="6164848"/>
            <a:ext cx="325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b="1" dirty="0">
                <a:solidFill>
                  <a:srgbClr val="FF0000"/>
                </a:solidFill>
              </a:rPr>
              <a:t>No </a:t>
            </a:r>
            <a:r>
              <a:rPr lang="en-AU" sz="1800" b="1" dirty="0" smtClean="0">
                <a:solidFill>
                  <a:srgbClr val="FF0000"/>
                </a:solidFill>
              </a:rPr>
              <a:t>updates</a:t>
            </a:r>
            <a:r>
              <a:rPr lang="en-US" sz="1800" b="1" dirty="0" smtClean="0">
                <a:solidFill>
                  <a:srgbClr val="FF0000"/>
                </a:solidFill>
              </a:rPr>
              <a:t>. Terminate.</a:t>
            </a:r>
            <a:endParaRPr lang="en-AU" sz="1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8323" y="792748"/>
            <a:ext cx="3254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In order to avoid duplicated computations, you can use a status value to indicate whether the distance of the node has been modified in the previous iteration.</a:t>
            </a:r>
            <a:endParaRPr lang="en-A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to Dijkstra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Dijkstra’s</a:t>
            </a:r>
            <a:r>
              <a:rPr lang="en-GB" dirty="0" smtClean="0"/>
              <a:t> algorithm is more efficient </a:t>
            </a:r>
          </a:p>
          <a:p>
            <a:pPr lvl="1"/>
            <a:r>
              <a:rPr lang="en-GB" dirty="0" smtClean="0"/>
              <a:t>At any step it only pursues edges from the minimum-cost path inside the frontier</a:t>
            </a:r>
          </a:p>
          <a:p>
            <a:r>
              <a:rPr lang="en-GB" dirty="0" smtClean="0"/>
              <a:t>MapReduce explores all paths in parallel</a:t>
            </a:r>
          </a:p>
          <a:p>
            <a:pPr lvl="1"/>
            <a:r>
              <a:rPr lang="en-GB" dirty="0" smtClean="0"/>
              <a:t>Lots of “waste”</a:t>
            </a:r>
          </a:p>
          <a:p>
            <a:pPr lvl="1"/>
            <a:r>
              <a:rPr lang="en-GB" dirty="0" smtClean="0"/>
              <a:t>Useful work is only done at the “frontier”</a:t>
            </a:r>
          </a:p>
          <a:p>
            <a:r>
              <a:rPr lang="en-GB" dirty="0" smtClean="0"/>
              <a:t>Why can’t we do better using MapReduce?</a:t>
            </a:r>
          </a:p>
        </p:txBody>
      </p:sp>
    </p:spTree>
    <p:extLst>
      <p:ext uri="{BB962C8B-B14F-4D97-AF65-F5344CB8AC3E}">
        <p14:creationId xmlns:p14="http://schemas.microsoft.com/office/powerpoint/2010/main" val="204191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6725" y="2874963"/>
            <a:ext cx="82200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9pPr>
          </a:lstStyle>
          <a:p>
            <a:pPr>
              <a:defRPr/>
            </a:pPr>
            <a:r>
              <a:rPr lang="en-US" altLang="zh-CN" kern="0" dirty="0" smtClean="0"/>
              <a:t>Problem 2: </a:t>
            </a:r>
            <a:r>
              <a:rPr lang="en-US" dirty="0" smtClean="0"/>
              <a:t>PageRank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9221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Ranking Nodes on the Graph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All web pages are not equally “important”</a:t>
            </a:r>
          </a:p>
          <a:p>
            <a:pPr lvl="1"/>
            <a:r>
              <a:rPr lang="en-GB" altLang="en-US" smtClean="0"/>
              <a:t>http://xxx.github.io/ vs. http://www.unsw.edu.au/</a:t>
            </a:r>
          </a:p>
          <a:p>
            <a:endParaRPr lang="en-GB" altLang="en-US" smtClean="0"/>
          </a:p>
          <a:p>
            <a:r>
              <a:rPr lang="en-GB" altLang="en-US" smtClean="0"/>
              <a:t>There is large diversity in the web-graph node connectivity. Let’s rank the pages by the link structure!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368675"/>
            <a:ext cx="401002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Links as Votes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Idea: Links as votes</a:t>
            </a:r>
          </a:p>
          <a:p>
            <a:pPr lvl="1"/>
            <a:r>
              <a:rPr lang="en-AU" altLang="en-US" smtClean="0"/>
              <a:t>Page is more important if it has more links</a:t>
            </a:r>
          </a:p>
          <a:p>
            <a:pPr lvl="1"/>
            <a:r>
              <a:rPr lang="en-AU" altLang="en-US" smtClean="0"/>
              <a:t>In-coming links? Out-going links?</a:t>
            </a:r>
          </a:p>
          <a:p>
            <a:endParaRPr lang="en-AU" altLang="en-US" smtClean="0"/>
          </a:p>
          <a:p>
            <a:r>
              <a:rPr lang="en-AU" altLang="en-US" smtClean="0"/>
              <a:t>Think of in-links as votes:</a:t>
            </a:r>
          </a:p>
          <a:p>
            <a:pPr lvl="1"/>
            <a:r>
              <a:rPr lang="en-GB" altLang="en-US" smtClean="0"/>
              <a:t>http://www.unsw.edu.au/</a:t>
            </a:r>
            <a:r>
              <a:rPr lang="en-AU" altLang="en-US" smtClean="0"/>
              <a:t> has 23,400 in-links</a:t>
            </a:r>
          </a:p>
          <a:p>
            <a:pPr lvl="1"/>
            <a:r>
              <a:rPr lang="en-GB" altLang="en-US" smtClean="0"/>
              <a:t>http://xxx.github.io/</a:t>
            </a:r>
            <a:r>
              <a:rPr lang="en-AU" altLang="en-US" smtClean="0"/>
              <a:t> has 1 in-link</a:t>
            </a:r>
          </a:p>
          <a:p>
            <a:endParaRPr lang="en-AU" altLang="en-US" smtClean="0"/>
          </a:p>
          <a:p>
            <a:r>
              <a:rPr lang="en-AU" altLang="en-US" smtClean="0"/>
              <a:t>Are all in-links equal?</a:t>
            </a:r>
          </a:p>
          <a:p>
            <a:pPr lvl="1"/>
            <a:r>
              <a:rPr lang="en-AU" altLang="en-US" smtClean="0"/>
              <a:t>Links from important pages count more</a:t>
            </a:r>
          </a:p>
          <a:p>
            <a:pPr lvl="1"/>
            <a:r>
              <a:rPr lang="en-AU" altLang="en-US" smtClean="0"/>
              <a:t>Recursive question! </a:t>
            </a:r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994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PageRank Scores</a:t>
            </a:r>
            <a:endParaRPr lang="en-AU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03763" y="2209800"/>
            <a:ext cx="1066800" cy="152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730750" y="2819400"/>
            <a:ext cx="990600" cy="76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3" idx="1"/>
            <a:endCxn id="21" idx="5"/>
          </p:cNvCxnSpPr>
          <p:nvPr/>
        </p:nvCxnSpPr>
        <p:spPr>
          <a:xfrm flipH="1" flipV="1">
            <a:off x="4333875" y="3571875"/>
            <a:ext cx="627063" cy="77946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36738" y="3578225"/>
            <a:ext cx="596900" cy="7397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127125" y="2730500"/>
            <a:ext cx="244475" cy="14811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7" idx="0"/>
          </p:cNvCxnSpPr>
          <p:nvPr/>
        </p:nvCxnSpPr>
        <p:spPr>
          <a:xfrm flipV="1">
            <a:off x="2789238" y="3962400"/>
            <a:ext cx="274637" cy="1600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" idx="7"/>
          </p:cNvCxnSpPr>
          <p:nvPr/>
        </p:nvCxnSpPr>
        <p:spPr>
          <a:xfrm flipV="1">
            <a:off x="2982913" y="4953000"/>
            <a:ext cx="1817687" cy="69056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98663" y="4602163"/>
            <a:ext cx="2828925" cy="1381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90900" y="3989388"/>
            <a:ext cx="236538" cy="18748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00475" y="5133975"/>
            <a:ext cx="1139825" cy="7905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9" idx="7"/>
          </p:cNvCxnSpPr>
          <p:nvPr/>
        </p:nvCxnSpPr>
        <p:spPr>
          <a:xfrm flipV="1">
            <a:off x="4719638" y="5287963"/>
            <a:ext cx="461962" cy="7207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62400" y="3859213"/>
            <a:ext cx="563563" cy="21177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50050" y="5195888"/>
            <a:ext cx="300038" cy="7302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1" idx="1"/>
          </p:cNvCxnSpPr>
          <p:nvPr/>
        </p:nvCxnSpPr>
        <p:spPr>
          <a:xfrm flipH="1" flipV="1">
            <a:off x="7315200" y="5183188"/>
            <a:ext cx="369888" cy="6889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4" idx="1"/>
          </p:cNvCxnSpPr>
          <p:nvPr/>
        </p:nvCxnSpPr>
        <p:spPr>
          <a:xfrm flipH="1" flipV="1">
            <a:off x="4648200" y="3200400"/>
            <a:ext cx="2228850" cy="12795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897563" y="4899025"/>
            <a:ext cx="873125" cy="539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76925" y="4602163"/>
            <a:ext cx="873125" cy="6826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57400" y="1295400"/>
            <a:ext cx="2667000" cy="2667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38.4</a:t>
            </a:r>
          </a:p>
          <a:p>
            <a:pPr algn="ctr"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15000" y="1295400"/>
            <a:ext cx="26670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34.3</a:t>
            </a:r>
          </a:p>
        </p:txBody>
      </p:sp>
      <p:sp>
        <p:nvSpPr>
          <p:cNvPr id="23" name="Oval 22"/>
          <p:cNvSpPr/>
          <p:nvPr/>
        </p:nvSpPr>
        <p:spPr>
          <a:xfrm>
            <a:off x="4800600" y="4191000"/>
            <a:ext cx="1096963" cy="1096963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8.1</a:t>
            </a:r>
          </a:p>
        </p:txBody>
      </p:sp>
      <p:sp>
        <p:nvSpPr>
          <p:cNvPr id="24" name="Oval 23"/>
          <p:cNvSpPr/>
          <p:nvPr/>
        </p:nvSpPr>
        <p:spPr>
          <a:xfrm>
            <a:off x="6756400" y="4359275"/>
            <a:ext cx="822325" cy="8239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25" name="Oval 24"/>
          <p:cNvSpPr/>
          <p:nvPr/>
        </p:nvSpPr>
        <p:spPr>
          <a:xfrm>
            <a:off x="1147763" y="4191000"/>
            <a:ext cx="823912" cy="822325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26" name="Oval 25"/>
          <p:cNvSpPr/>
          <p:nvPr/>
        </p:nvSpPr>
        <p:spPr>
          <a:xfrm>
            <a:off x="762000" y="1979613"/>
            <a:ext cx="731838" cy="73025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3.3</a:t>
            </a:r>
          </a:p>
        </p:txBody>
      </p:sp>
      <p:sp>
        <p:nvSpPr>
          <p:cNvPr id="27" name="Oval 26"/>
          <p:cNvSpPr/>
          <p:nvPr/>
        </p:nvSpPr>
        <p:spPr>
          <a:xfrm>
            <a:off x="2514600" y="5562600"/>
            <a:ext cx="549275" cy="549275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8" name="Oval 27"/>
          <p:cNvSpPr/>
          <p:nvPr/>
        </p:nvSpPr>
        <p:spPr>
          <a:xfrm>
            <a:off x="3352800" y="5837238"/>
            <a:ext cx="549275" cy="547687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9" name="Oval 28"/>
          <p:cNvSpPr/>
          <p:nvPr/>
        </p:nvSpPr>
        <p:spPr>
          <a:xfrm>
            <a:off x="4251325" y="5927725"/>
            <a:ext cx="549275" cy="549275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30" name="Oval 29"/>
          <p:cNvSpPr/>
          <p:nvPr/>
        </p:nvSpPr>
        <p:spPr>
          <a:xfrm>
            <a:off x="6384925" y="5878513"/>
            <a:ext cx="549275" cy="549275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31" name="Oval 30"/>
          <p:cNvSpPr/>
          <p:nvPr/>
        </p:nvSpPr>
        <p:spPr>
          <a:xfrm>
            <a:off x="7604125" y="5791200"/>
            <a:ext cx="549275" cy="549275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anchor="ctr" anchorCtr="1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39349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Simple Recursive Formulation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dirty="0" smtClean="0"/>
              <a:t>Each link’s vote is proportional to the </a:t>
            </a:r>
            <a:r>
              <a:rPr lang="en-US" b="1" dirty="0" smtClean="0">
                <a:solidFill>
                  <a:srgbClr val="008000"/>
                </a:solidFill>
              </a:rPr>
              <a:t>importance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of its source page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page </a:t>
            </a:r>
            <a:r>
              <a:rPr lang="en-US" b="1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 with importance </a:t>
            </a:r>
            <a:r>
              <a:rPr lang="en-US" b="1" i="1" dirty="0" err="1" smtClean="0">
                <a:solidFill>
                  <a:srgbClr val="0000FF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/>
              <a:t> has </a:t>
            </a:r>
            <a:r>
              <a:rPr lang="en-US" b="1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out-links, each link gets </a:t>
            </a:r>
            <a:r>
              <a:rPr lang="en-US" b="1" i="1" dirty="0" err="1" smtClean="0">
                <a:solidFill>
                  <a:srgbClr val="0000FF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j</a:t>
            </a:r>
            <a:r>
              <a:rPr lang="en-US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/ n</a:t>
            </a:r>
            <a:r>
              <a:rPr lang="en-US" dirty="0" smtClean="0"/>
              <a:t> votes</a:t>
            </a:r>
          </a:p>
          <a:p>
            <a:pPr lvl="8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Page </a:t>
            </a:r>
            <a:r>
              <a:rPr lang="en-US" b="1" i="1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’s own importance is the sum of the votes on its in-links</a:t>
            </a:r>
          </a:p>
          <a:p>
            <a:pPr>
              <a:defRPr/>
            </a:pPr>
            <a:endParaRPr lang="en-AU" dirty="0"/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 rot="5400000">
            <a:off x="4697413" y="4365625"/>
            <a:ext cx="533400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5400000" flipH="1">
            <a:off x="5372100" y="4125913"/>
            <a:ext cx="300037" cy="63658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rot="5400000" flipV="1">
            <a:off x="5001420" y="4517231"/>
            <a:ext cx="677862" cy="238125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 rot="5400000">
            <a:off x="5066506" y="4174332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4846638" y="3875088"/>
            <a:ext cx="450850" cy="13970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5400000" flipH="1" flipV="1">
            <a:off x="5207001" y="3762375"/>
            <a:ext cx="519112" cy="3889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829175" y="400208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rot="5400000" flipH="1">
            <a:off x="5803106" y="3521869"/>
            <a:ext cx="365125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rot="5400000">
            <a:off x="5924550" y="3278188"/>
            <a:ext cx="122237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rot="5400000" flipV="1">
            <a:off x="5444332" y="3331369"/>
            <a:ext cx="304800" cy="2746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5400000">
            <a:off x="4863306" y="3348832"/>
            <a:ext cx="350837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rot="5400000" flipV="1">
            <a:off x="4682332" y="3331369"/>
            <a:ext cx="304800" cy="2746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11813" y="3468688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4849813" y="3468688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rot="5400000" flipH="1">
            <a:off x="5833269" y="4756944"/>
            <a:ext cx="487362" cy="22860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rot="5400000">
            <a:off x="6153150" y="4314825"/>
            <a:ext cx="122238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 flipV="1">
            <a:off x="4317206" y="4947445"/>
            <a:ext cx="441325" cy="41116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 flipH="1">
            <a:off x="4725194" y="4950619"/>
            <a:ext cx="365125" cy="3286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4453732" y="4672806"/>
            <a:ext cx="304800" cy="2746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 rot="5400000">
            <a:off x="4620419" y="4823619"/>
            <a:ext cx="246063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Oval 15"/>
          <p:cNvSpPr>
            <a:spLocks noChangeArrowheads="1"/>
          </p:cNvSpPr>
          <p:nvPr/>
        </p:nvSpPr>
        <p:spPr bwMode="auto">
          <a:xfrm rot="5400000">
            <a:off x="5839619" y="4518819"/>
            <a:ext cx="246063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 rot="5400000">
            <a:off x="5382419" y="4976019"/>
            <a:ext cx="246063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 flipV="1">
            <a:off x="5976937" y="4321176"/>
            <a:ext cx="246063" cy="18256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 flipH="1" flipV="1">
            <a:off x="5672138" y="3298825"/>
            <a:ext cx="247650" cy="9207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rot="5400000" flipH="1" flipV="1">
            <a:off x="5634037" y="4833938"/>
            <a:ext cx="169863" cy="24288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>
            <a:off x="4386263" y="4830762"/>
            <a:ext cx="103188" cy="3667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>
            <a:off x="5308600" y="5292726"/>
            <a:ext cx="231775" cy="825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>
            <a:off x="4648201" y="3617912"/>
            <a:ext cx="190500" cy="24447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5454650" y="4117975"/>
            <a:ext cx="48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i="1">
                <a:solidFill>
                  <a:srgbClr val="0000FF"/>
                </a:solidFill>
              </a:rPr>
              <a:t>r</a:t>
            </a:r>
            <a:r>
              <a:rPr kumimoji="0" lang="en-US" altLang="en-US" b="1" i="1" baseline="-25000">
                <a:solidFill>
                  <a:srgbClr val="0000FF"/>
                </a:solidFill>
              </a:rPr>
              <a:t>j</a:t>
            </a:r>
            <a:r>
              <a:rPr kumimoji="0" lang="en-US" altLang="en-US" b="1" i="1">
                <a:solidFill>
                  <a:srgbClr val="0000FF"/>
                </a:solidFill>
              </a:rPr>
              <a:t>/3</a:t>
            </a:r>
            <a:endParaRPr kumimoji="0" lang="en-US" altLang="en-US"/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5349875" y="4556125"/>
            <a:ext cx="481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i="1">
                <a:solidFill>
                  <a:srgbClr val="0000FF"/>
                </a:solidFill>
              </a:rPr>
              <a:t>r</a:t>
            </a:r>
            <a:r>
              <a:rPr kumimoji="0" lang="en-US" altLang="en-US" b="1" i="1" baseline="-25000">
                <a:solidFill>
                  <a:srgbClr val="0000FF"/>
                </a:solidFill>
              </a:rPr>
              <a:t>j</a:t>
            </a:r>
            <a:r>
              <a:rPr kumimoji="0" lang="en-US" altLang="en-US" b="1" i="1">
                <a:solidFill>
                  <a:srgbClr val="0000FF"/>
                </a:solidFill>
              </a:rPr>
              <a:t>/3</a:t>
            </a:r>
            <a:endParaRPr kumimoji="0" lang="en-US" altLang="en-US"/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4789488" y="4546600"/>
            <a:ext cx="48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i="1">
                <a:solidFill>
                  <a:srgbClr val="0000FF"/>
                </a:solidFill>
              </a:rPr>
              <a:t>r</a:t>
            </a:r>
            <a:r>
              <a:rPr kumimoji="0" lang="en-US" altLang="en-US" b="1" i="1" baseline="-25000">
                <a:solidFill>
                  <a:srgbClr val="0000FF"/>
                </a:solidFill>
              </a:rPr>
              <a:t>j</a:t>
            </a:r>
            <a:r>
              <a:rPr kumimoji="0" lang="en-US" altLang="en-US" b="1" i="1">
                <a:solidFill>
                  <a:srgbClr val="0000FF"/>
                </a:solidFill>
              </a:rPr>
              <a:t>/3</a:t>
            </a:r>
            <a:endParaRPr kumimoji="0" lang="en-US" altLang="en-US"/>
          </a:p>
        </p:txBody>
      </p:sp>
      <p:sp>
        <p:nvSpPr>
          <p:cNvPr id="15395" name="TextBox 34"/>
          <p:cNvSpPr txBox="1">
            <a:spLocks noChangeArrowheads="1"/>
          </p:cNvSpPr>
          <p:nvPr/>
        </p:nvSpPr>
        <p:spPr bwMode="auto">
          <a:xfrm>
            <a:off x="2198688" y="4225925"/>
            <a:ext cx="1789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400" b="1" i="1" baseline="-25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 </a:t>
            </a:r>
            <a:r>
              <a:rPr kumimoji="0" lang="en-US" altLang="en-US" sz="24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kumimoji="0" lang="en-US" altLang="en-US" sz="2400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400" b="1" i="1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400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kumimoji="0" lang="en-US" altLang="en-US" sz="2400" b="1" i="1">
                <a:latin typeface="Arial" pitchFamily="34" charset="0"/>
                <a:cs typeface="Arial" pitchFamily="34" charset="0"/>
              </a:rPr>
              <a:t>+</a:t>
            </a:r>
            <a:r>
              <a:rPr kumimoji="0" lang="en-US" altLang="en-US" sz="2400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400" b="1" i="1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kumimoji="0" lang="en-US" altLang="en-US" sz="2400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15396" name="Rectangle 35"/>
          <p:cNvSpPr>
            <a:spLocks noChangeArrowheads="1"/>
          </p:cNvSpPr>
          <p:nvPr/>
        </p:nvSpPr>
        <p:spPr bwMode="auto">
          <a:xfrm>
            <a:off x="4997450" y="3606800"/>
            <a:ext cx="50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b="1" i="1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15397" name="Rectangle 36"/>
          <p:cNvSpPr>
            <a:spLocks noChangeArrowheads="1"/>
          </p:cNvSpPr>
          <p:nvPr/>
        </p:nvSpPr>
        <p:spPr bwMode="auto">
          <a:xfrm>
            <a:off x="5475288" y="3697288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b="1" i="1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kumimoji="0" lang="en-US" altLang="en-US" b="1" i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24864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PageRank: The “Flow”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1093788"/>
            <a:ext cx="4500562" cy="4903787"/>
          </a:xfrm>
        </p:spPr>
        <p:txBody>
          <a:bodyPr/>
          <a:lstStyle/>
          <a:p>
            <a:r>
              <a:rPr lang="en-AU" altLang="en-US" smtClean="0"/>
              <a:t>A “vote” from an important page is worth more</a:t>
            </a:r>
          </a:p>
          <a:p>
            <a:endParaRPr lang="en-AU" altLang="en-US" smtClean="0"/>
          </a:p>
          <a:p>
            <a:r>
              <a:rPr lang="en-AU" altLang="en-US" smtClean="0"/>
              <a:t>A page is important if it is pointed to by other important pages</a:t>
            </a:r>
          </a:p>
          <a:p>
            <a:endParaRPr lang="en-AU" altLang="en-US" smtClean="0"/>
          </a:p>
          <a:p>
            <a:r>
              <a:rPr lang="en-AU" altLang="en-US" smtClean="0"/>
              <a:t>Define a “rank” </a:t>
            </a:r>
            <a:r>
              <a:rPr lang="en-AU" altLang="en-US" i="1" smtClean="0"/>
              <a:t>r</a:t>
            </a:r>
            <a:r>
              <a:rPr lang="en-AU" altLang="en-US" i="1" baseline="-25000" smtClean="0"/>
              <a:t>j</a:t>
            </a:r>
            <a:r>
              <a:rPr lang="en-AU" altLang="en-US" smtClean="0"/>
              <a:t> for page j</a:t>
            </a:r>
          </a:p>
          <a:p>
            <a:endParaRPr lang="en-AU" altLang="en-US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9463" y="3379788"/>
          <a:ext cx="21113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634725" imgH="431613" progId="Equation.3">
                  <p:embed/>
                </p:oleObj>
              </mc:Choice>
              <mc:Fallback>
                <p:oleObj name="Equation" r:id="rId3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3379788"/>
                        <a:ext cx="2111375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4475" y="5076825"/>
            <a:ext cx="3004284" cy="369332"/>
          </a:xfrm>
          <a:prstGeom prst="rect">
            <a:avLst/>
          </a:prstGeom>
          <a:blipFill rotWithShape="1">
            <a:blip r:embed="rId5"/>
            <a:stretch>
              <a:fillRect t="-5000" b="-13333"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5832475" y="1060450"/>
            <a:ext cx="2495550" cy="2900363"/>
            <a:chOff x="6572250" y="1905000"/>
            <a:chExt cx="2495550" cy="2900065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7486650" y="2590730"/>
              <a:ext cx="457200" cy="457153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8610600" y="4114573"/>
              <a:ext cx="457200" cy="457153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charset="0"/>
                </a:rPr>
                <a:t>m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572250" y="4114573"/>
              <a:ext cx="457200" cy="457153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cxnSp>
          <p:nvCxnSpPr>
            <p:cNvPr id="16400" name="AutoShape 11"/>
            <p:cNvCxnSpPr>
              <a:cxnSpLocks noChangeShapeType="1"/>
              <a:stCxn id="7" idx="6"/>
              <a:endCxn id="7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16402" name="Text Box 17"/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6405" name="Text Box 17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61025" y="4108450"/>
            <a:ext cx="1965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008000"/>
                </a:solidFill>
              </a:rPr>
              <a:t>“Flow” equations: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84825" y="4413250"/>
            <a:ext cx="2514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428568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3 equations, 3 unknowns, no constants</a:t>
                </a:r>
              </a:p>
              <a:p>
                <a:pPr lvl="1"/>
                <a:r>
                  <a:rPr lang="en-US" dirty="0"/>
                  <a:t>No unique solution</a:t>
                </a:r>
              </a:p>
              <a:p>
                <a:pPr lvl="1"/>
                <a:r>
                  <a:rPr lang="en-US" dirty="0"/>
                  <a:t>All solutions equivalent modulo the scale </a:t>
                </a:r>
                <a:r>
                  <a:rPr lang="en-US" dirty="0" smtClean="0"/>
                  <a:t>factor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Additional constraint forces uniqueness: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i="1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cs typeface="Arial" pitchFamily="34" charset="0"/>
                  </a:rPr>
                  <a:t>Solution: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endParaRPr lang="en-US" b="1" dirty="0" smtClean="0">
                  <a:solidFill>
                    <a:srgbClr val="D60093"/>
                  </a:solidFill>
                </a:endParaRPr>
              </a:p>
              <a:p>
                <a:r>
                  <a:rPr lang="en-US" dirty="0"/>
                  <a:t>Gaussian elimination method works for small examples, but we need a better method for large web-size graphs</a:t>
                </a:r>
              </a:p>
              <a:p>
                <a:endParaRPr lang="en-US" b="1" dirty="0" smtClean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We need a new formulation!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8" t="-6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24600" y="1077913"/>
            <a:ext cx="2514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alt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alt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8725" y="862013"/>
            <a:ext cx="176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008000"/>
                </a:solidFill>
              </a:rPr>
              <a:t>Flow equations:</a:t>
            </a:r>
          </a:p>
        </p:txBody>
      </p:sp>
    </p:spTree>
    <p:extLst>
      <p:ext uri="{BB962C8B-B14F-4D97-AF65-F5344CB8AC3E}">
        <p14:creationId xmlns:p14="http://schemas.microsoft.com/office/powerpoint/2010/main" val="1859573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PageRank: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Stochastic adjacency matrix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i="1" baseline="-25000" dirty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i="1" baseline="-25000" dirty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/>
                      </a:rPr>
                      <m:t> 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i="1" baseline="-25000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i="1" baseline="-25000" dirty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:endParaRPr lang="en-US" b="1" i="1" dirty="0" smtClean="0">
                  <a:latin typeface="Cambria Math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column stochastic matrix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/>
                  <a:t>Columns sum to 1</a:t>
                </a:r>
              </a:p>
              <a:p>
                <a:pPr>
                  <a:lnSpc>
                    <a:spcPct val="80000"/>
                  </a:lnSpc>
                </a:pPr>
                <a:endParaRPr lang="en-US" b="1" dirty="0" smtClean="0">
                  <a:solidFill>
                    <a:srgbClr val="008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Rank </a:t>
                </a:r>
                <a:r>
                  <a:rPr lang="en-US" b="1" dirty="0">
                    <a:solidFill>
                      <a:srgbClr val="008000"/>
                    </a:solidFill>
                  </a:rPr>
                  <a:t>vector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vector with an entry per page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i="1" baseline="-25000" dirty="0" err="1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i="1" dirty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flow equations can be written </a:t>
                </a:r>
                <a:br>
                  <a:rPr lang="en-US" dirty="0"/>
                </a:br>
                <a:r>
                  <a:rPr lang="en-US" dirty="0">
                    <a:solidFill>
                      <a:schemeClr val="accent3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40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0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40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 </m:t>
                    </m:r>
                    <m:r>
                      <a:rPr lang="en-US" sz="40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sz="4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8" t="-17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Technological Networks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60" y="1133475"/>
            <a:ext cx="493122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9198" y="5210254"/>
            <a:ext cx="519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Seven Bridges of </a:t>
            </a:r>
            <a:r>
              <a:rPr lang="en-US" sz="2000" b="1" dirty="0" err="1" smtClean="0"/>
              <a:t>Königsberg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[Euler, 1735]</a:t>
            </a:r>
          </a:p>
          <a:p>
            <a:pPr algn="ctr"/>
            <a:r>
              <a:rPr lang="en-US" sz="1400" dirty="0" smtClean="0"/>
              <a:t>Return </a:t>
            </a:r>
            <a:r>
              <a:rPr lang="en-US" sz="1400" dirty="0"/>
              <a:t>to the starting point by traveling each link of the graph once and only once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232400"/>
            <a:ext cx="1752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the flow equation:</a:t>
                </a:r>
              </a:p>
              <a:p>
                <a:endParaRPr lang="en-US" b="1" dirty="0"/>
              </a:p>
              <a:p>
                <a:r>
                  <a:rPr lang="en-US" dirty="0"/>
                  <a:t>Flow equation in the matrix form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𝑴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⋅ 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/>
                  <a:t>Suppose page </a:t>
                </a:r>
                <a:r>
                  <a:rPr lang="en-US" i="1" dirty="0" err="1"/>
                  <a:t>i</a:t>
                </a:r>
                <a:r>
                  <a:rPr lang="en-US" dirty="0"/>
                  <a:t> links to 3 pages, including </a:t>
                </a:r>
                <a:r>
                  <a:rPr lang="en-US" i="1" dirty="0"/>
                  <a:t>j</a:t>
                </a:r>
              </a:p>
              <a:p>
                <a:pPr marL="118872" indent="0">
                  <a:buNone/>
                </a:pPr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buNone/>
                </a:pPr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98" t="-6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689475" y="790575"/>
          <a:ext cx="15684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634725" imgH="431613" progId="Equation.3">
                  <p:embed/>
                </p:oleObj>
              </mc:Choice>
              <mc:Fallback>
                <p:oleObj name="Equation" r:id="rId4" imgW="63472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790575"/>
                        <a:ext cx="15684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47788" y="3107392"/>
            <a:ext cx="2325688" cy="3330577"/>
            <a:chOff x="1243" y="1152"/>
            <a:chExt cx="1465" cy="2098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1412" y="1462"/>
              <a:ext cx="1296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243" y="1680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</a:rPr>
                <a:t>j</a:t>
              </a:r>
              <a:endParaRPr lang="en-US" sz="2400" b="1" i="1" dirty="0">
                <a:latin typeface="Times New Roman" pitchFamily="18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095" y="115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 smtClean="0">
                  <a:latin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12" y="184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180" y="146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910" y="2843"/>
              <a:ext cx="3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M</a:t>
              </a: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073667" y="3564592"/>
            <a:ext cx="349251" cy="2882902"/>
            <a:chOff x="3590" y="1440"/>
            <a:chExt cx="220" cy="1816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600" y="1440"/>
              <a:ext cx="192" cy="13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590" y="2849"/>
              <a:ext cx="2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r</a:t>
              </a:r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902450" y="5791200"/>
            <a:ext cx="349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r</a:t>
            </a: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5988058" y="3564592"/>
            <a:ext cx="1555752" cy="2133600"/>
            <a:chOff x="4166" y="1440"/>
            <a:chExt cx="980" cy="1344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4166" y="1440"/>
              <a:ext cx="778" cy="1344"/>
              <a:chOff x="4166" y="1440"/>
              <a:chExt cx="778" cy="1344"/>
            </a:xfrm>
          </p:grpSpPr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192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4166" y="1927"/>
                <a:ext cx="27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8000"/>
                    </a:solidFill>
                    <a:latin typeface="Corbel" pitchFamily="34" charset="0"/>
                  </a:rPr>
                  <a:t>=</a:t>
                </a:r>
              </a:p>
            </p:txBody>
          </p:sp>
        </p:grp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4752" y="183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4927" y="1688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 smtClean="0">
                  <a:latin typeface="Corbel" pitchFamily="34" charset="0"/>
                </a:rPr>
                <a:t>r</a:t>
              </a:r>
              <a:r>
                <a:rPr lang="en-US" sz="2400" b="1" i="1" baseline="-25000" dirty="0" err="1" smtClean="0">
                  <a:latin typeface="Corbel" pitchFamily="34" charset="0"/>
                </a:rPr>
                <a:t>j</a:t>
              </a:r>
              <a:endParaRPr lang="en-US" sz="2400" b="1" i="1" baseline="-25000" dirty="0">
                <a:latin typeface="Corbel" pitchFamily="34" charset="0"/>
              </a:endParaRPr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820493" y="4286977"/>
            <a:ext cx="1927225" cy="1312863"/>
            <a:chOff x="933" y="1872"/>
            <a:chExt cx="1214" cy="827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933" y="2411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Times New Roman" pitchFamily="18" charset="0"/>
                </a:rPr>
                <a:t>1/3</a:t>
              </a: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1114" y="1872"/>
              <a:ext cx="1033" cy="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089524" y="5029200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334000" y="4719935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latin typeface="Corbel" pitchFamily="34" charset="0"/>
              </a:rPr>
              <a:t>r</a:t>
            </a:r>
            <a:r>
              <a:rPr lang="en-US" sz="2400" b="1" i="1" baseline="-25000" dirty="0" err="1" smtClean="0">
                <a:latin typeface="Corbel" pitchFamily="34" charset="0"/>
              </a:rPr>
              <a:t>i</a:t>
            </a:r>
            <a:endParaRPr lang="en-US" sz="2400" b="1" i="1" baseline="-25000" dirty="0">
              <a:latin typeface="Corbe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762792" y="4134577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114800" y="4230469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  <a:latin typeface="Corbel" pitchFamily="34" charset="0"/>
              </a:rPr>
              <a:t>.</a:t>
            </a:r>
            <a:endParaRPr lang="en-US" sz="3600" b="1" i="1" dirty="0">
              <a:solidFill>
                <a:srgbClr val="008000"/>
              </a:solidFill>
              <a:latin typeface="Corbel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191000" y="5715000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8000"/>
                </a:solidFill>
                <a:latin typeface="Corbel" pitchFamily="34" charset="0"/>
              </a:rPr>
              <a:t>.</a:t>
            </a:r>
            <a:endParaRPr lang="en-US" sz="3600" b="1" i="1" dirty="0">
              <a:solidFill>
                <a:srgbClr val="008000"/>
              </a:solidFill>
              <a:latin typeface="Corbel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019800" y="5830887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orbel" pitchFamily="34" charset="0"/>
              </a:rPr>
              <a:t>=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2763296" y="46482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54928" y="52578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1320801" y="4724399"/>
            <a:ext cx="1434127" cy="558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1347788" y="5333999"/>
            <a:ext cx="1399931" cy="76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Eigenvector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flow equations can be written </a:t>
                </a:r>
                <a:br>
                  <a:rPr lang="en-US" dirty="0"/>
                </a:br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>
                        <a:solidFill>
                          <a:srgbClr val="0000FF"/>
                        </a:solidFill>
                        <a:latin typeface="Cambria Math"/>
                      </a:rPr>
                      <m:t>∙ </m:t>
                    </m:r>
                    <m:r>
                      <a:rPr lang="en-US" sz="3600" b="1" i="1" dirty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3600" b="1" i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So the </a:t>
                </a:r>
                <a:r>
                  <a:rPr lang="en-US" b="1" dirty="0"/>
                  <a:t>rank vector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dirty="0"/>
                  <a:t> is an </a:t>
                </a:r>
                <a:r>
                  <a:rPr lang="en-US" b="1" dirty="0"/>
                  <a:t>eigenvector</a:t>
                </a:r>
                <a:r>
                  <a:rPr lang="en-US" dirty="0"/>
                  <a:t> of the stochastic web matrix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</a:t>
                </a:r>
              </a:p>
              <a:p>
                <a:pPr lvl="1"/>
                <a:r>
                  <a:rPr lang="en-US" dirty="0"/>
                  <a:t>In fact, its first or principal eigenvector, </a:t>
                </a:r>
                <a:br>
                  <a:rPr lang="en-US" dirty="0"/>
                </a:br>
                <a:r>
                  <a:rPr lang="en-US" dirty="0"/>
                  <a:t>with corresponding eigenvalue </a:t>
                </a:r>
                <a:r>
                  <a:rPr lang="en-US" b="1" i="1" dirty="0"/>
                  <a:t>1</a:t>
                </a:r>
              </a:p>
              <a:p>
                <a:pPr lvl="2"/>
                <a:r>
                  <a:rPr lang="en-US" dirty="0"/>
                  <a:t>Largest eigenvalue of </a:t>
                </a:r>
                <a:r>
                  <a:rPr lang="en-US" b="1" i="1" dirty="0"/>
                  <a:t>M</a:t>
                </a:r>
                <a:r>
                  <a:rPr lang="en-US" dirty="0"/>
                  <a:t> is </a:t>
                </a:r>
                <a:r>
                  <a:rPr lang="en-US" b="1" dirty="0"/>
                  <a:t>1</a:t>
                </a:r>
                <a:r>
                  <a:rPr lang="en-US" dirty="0"/>
                  <a:t> since </a:t>
                </a:r>
                <a:r>
                  <a:rPr lang="en-US" b="1" i="1" dirty="0"/>
                  <a:t>M</a:t>
                </a:r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column stochastic (with non-negative entries)</a:t>
                </a:r>
              </a:p>
              <a:p>
                <a:pPr lvl="3"/>
                <a:r>
                  <a:rPr lang="en-US" i="1" dirty="0"/>
                  <a:t>We know </a:t>
                </a:r>
                <a:r>
                  <a:rPr lang="en-US" b="1" i="1" dirty="0"/>
                  <a:t>r</a:t>
                </a:r>
                <a:r>
                  <a:rPr lang="en-US" i="1" dirty="0"/>
                  <a:t> is unit length and each column of </a:t>
                </a:r>
                <a:r>
                  <a:rPr lang="en-US" b="1" i="1" dirty="0"/>
                  <a:t>M</a:t>
                </a:r>
                <a:r>
                  <a:rPr lang="en-US" i="1" dirty="0"/>
                  <a:t/>
                </a:r>
                <a:br>
                  <a:rPr lang="en-US" i="1" dirty="0"/>
                </a:br>
                <a:r>
                  <a:rPr lang="en-US" i="1" dirty="0"/>
                  <a:t>sums to one, so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𝑴𝒓</m:t>
                    </m:r>
                    <m:r>
                      <a:rPr lang="en-US" b="1" i="1" dirty="0">
                        <a:latin typeface="Cambria Math"/>
                      </a:rPr>
                      <m:t>≤</m:t>
                    </m:r>
                    <m:r>
                      <a:rPr lang="en-US" b="1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dirty="0"/>
                  <a:t> </a:t>
                </a:r>
              </a:p>
              <a:p>
                <a:pPr lvl="8"/>
                <a:endParaRPr lang="en-US" b="1" i="1" dirty="0"/>
              </a:p>
              <a:p>
                <a:r>
                  <a:rPr lang="en-US" dirty="0"/>
                  <a:t>We can now efficiently solve for </a:t>
                </a:r>
                <a:r>
                  <a:rPr lang="en-US" dirty="0" smtClean="0"/>
                  <a:t>r! </a:t>
                </a:r>
              </a:p>
              <a:p>
                <a:pPr lvl="1"/>
                <a:r>
                  <a:rPr lang="en-US" dirty="0">
                    <a:cs typeface="ＭＳ Ｐゴシック" charset="0"/>
                  </a:rPr>
                  <a:t>The method is called Power iteration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98" t="-6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29475" y="2681466"/>
                <a:ext cx="1676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400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</a:t>
                </a:r>
                <a:r>
                  <a:rPr lang="en-US" sz="1400" b="1" i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  <a:r>
                  <a:rPr lang="en-US" sz="14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an eigenvector with the corresponding eigenvalue </a:t>
                </a:r>
                <a:r>
                  <a:rPr lang="el-GR" sz="1400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14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if:</a:t>
                </a:r>
                <a:br>
                  <a:rPr lang="en-US" sz="1400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𝑨𝒙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75" y="2681466"/>
                <a:ext cx="1676400" cy="1261884"/>
              </a:xfrm>
              <a:prstGeom prst="rect">
                <a:avLst/>
              </a:prstGeom>
              <a:blipFill rotWithShape="1">
                <a:blip r:embed="rId3"/>
                <a:stretch>
                  <a:fillRect l="-1091" t="-4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874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Example: Flow Equations &amp; M</a:t>
            </a:r>
            <a:endParaRPr lang="en-AU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530850" y="3665538"/>
            <a:ext cx="2774950" cy="2209800"/>
            <a:chOff x="3628" y="2256"/>
            <a:chExt cx="1748" cy="1392"/>
          </a:xfrm>
        </p:grpSpPr>
        <p:sp>
          <p:nvSpPr>
            <p:cNvPr id="21543" name="Text Box 16"/>
            <p:cNvSpPr txBox="1">
              <a:spLocks noChangeArrowheads="1"/>
            </p:cNvSpPr>
            <p:nvPr/>
          </p:nvSpPr>
          <p:spPr bwMode="auto">
            <a:xfrm>
              <a:off x="4036" y="2256"/>
              <a:ext cx="7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800" b="1" i="1">
                  <a:solidFill>
                    <a:srgbClr val="008000"/>
                  </a:solidFill>
                  <a:latin typeface="Corbel" pitchFamily="34" charset="0"/>
                </a:rPr>
                <a:t>r = M∙r</a:t>
              </a:r>
            </a:p>
          </p:txBody>
        </p:sp>
        <p:sp>
          <p:nvSpPr>
            <p:cNvPr id="21544" name="Rectangle 22"/>
            <p:cNvSpPr>
              <a:spLocks noChangeArrowheads="1"/>
            </p:cNvSpPr>
            <p:nvPr/>
          </p:nvSpPr>
          <p:spPr bwMode="auto">
            <a:xfrm>
              <a:off x="4128" y="2854"/>
              <a:ext cx="9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Corbel" pitchFamily="34" charset="0"/>
              </a:endParaRPr>
            </a:p>
          </p:txBody>
        </p:sp>
        <p:sp>
          <p:nvSpPr>
            <p:cNvPr id="21545" name="Text Box 23"/>
            <p:cNvSpPr txBox="1">
              <a:spLocks noChangeArrowheads="1"/>
            </p:cNvSpPr>
            <p:nvPr/>
          </p:nvSpPr>
          <p:spPr bwMode="auto">
            <a:xfrm>
              <a:off x="3628" y="2832"/>
              <a:ext cx="174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</a:rPr>
                <a:t> y       ½    ½    0     y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</a:rPr>
                <a:t> a   =  ½     0    1     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400">
                  <a:latin typeface="Times New Roman" pitchFamily="18" charset="0"/>
                </a:rPr>
                <a:t> m       0    ½    0    m</a:t>
              </a:r>
            </a:p>
          </p:txBody>
        </p:sp>
        <p:sp>
          <p:nvSpPr>
            <p:cNvPr id="21546" name="Rectangle 24"/>
            <p:cNvSpPr>
              <a:spLocks noChangeArrowheads="1"/>
            </p:cNvSpPr>
            <p:nvPr/>
          </p:nvSpPr>
          <p:spPr bwMode="auto">
            <a:xfrm>
              <a:off x="3648" y="2832"/>
              <a:ext cx="28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Corbel" pitchFamily="34" charset="0"/>
              </a:endParaRPr>
            </a:p>
          </p:txBody>
        </p:sp>
        <p:sp>
          <p:nvSpPr>
            <p:cNvPr id="21547" name="Rectangle 25"/>
            <p:cNvSpPr>
              <a:spLocks noChangeArrowheads="1"/>
            </p:cNvSpPr>
            <p:nvPr/>
          </p:nvSpPr>
          <p:spPr bwMode="auto">
            <a:xfrm>
              <a:off x="5088" y="2832"/>
              <a:ext cx="2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Corbel" pitchFamily="34" charset="0"/>
              </a:endParaRPr>
            </a:p>
          </p:txBody>
        </p:sp>
      </p:grpSp>
      <p:grpSp>
        <p:nvGrpSpPr>
          <p:cNvPr id="21508" name="Group 20"/>
          <p:cNvGrpSpPr>
            <a:grpSpLocks/>
          </p:cNvGrpSpPr>
          <p:nvPr/>
        </p:nvGrpSpPr>
        <p:grpSpPr bwMode="auto">
          <a:xfrm>
            <a:off x="1352550" y="1733550"/>
            <a:ext cx="1752600" cy="1371600"/>
            <a:chOff x="5715000" y="1828800"/>
            <a:chExt cx="1752600" cy="13716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805488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037263" y="2801938"/>
              <a:ext cx="973137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138863" y="2981325"/>
              <a:ext cx="973137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16" idx="6"/>
              <a:endCxn id="1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34000" y="1200150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4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4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400" b="1" i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="1" i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400" b="1" i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4" name="Rectangle 19"/>
          <p:cNvSpPr>
            <a:spLocks noChangeArrowheads="1"/>
          </p:cNvSpPr>
          <p:nvPr/>
        </p:nvSpPr>
        <p:spPr bwMode="auto">
          <a:xfrm>
            <a:off x="752475" y="4095750"/>
            <a:ext cx="28289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31649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Power Iteration Method</a:t>
            </a:r>
            <a:endParaRPr lang="en-AU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Given a web graph with n nodes, where the nodes are pages and edges are hyperlinks</a:t>
            </a:r>
          </a:p>
          <a:p>
            <a:r>
              <a:rPr lang="en-US" altLang="en-US" b="1" dirty="0" smtClean="0">
                <a:solidFill>
                  <a:srgbClr val="008000"/>
                </a:solidFill>
              </a:rPr>
              <a:t>Power iteration: </a:t>
            </a:r>
            <a:r>
              <a:rPr lang="en-US" altLang="en-US" dirty="0" smtClean="0"/>
              <a:t>a simple iterative scheme</a:t>
            </a:r>
          </a:p>
          <a:p>
            <a:pPr lvl="1"/>
            <a:r>
              <a:rPr lang="en-US" altLang="en-US" dirty="0" smtClean="0"/>
              <a:t>Suppose there are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web pages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dirty="0" smtClean="0"/>
              <a:t>Initialize: </a:t>
            </a:r>
            <a:r>
              <a:rPr lang="en-US" altLang="en-US" b="1" dirty="0" smtClean="0"/>
              <a:t>r</a:t>
            </a:r>
            <a:r>
              <a:rPr lang="en-US" altLang="en-US" baseline="30000" dirty="0" smtClean="0"/>
              <a:t>(0)</a:t>
            </a:r>
            <a:r>
              <a:rPr lang="en-US" altLang="en-US" dirty="0" smtClean="0"/>
              <a:t> = [1/N,….,1/N]</a:t>
            </a:r>
            <a:r>
              <a:rPr lang="en-US" altLang="en-US" baseline="30000" dirty="0" smtClean="0"/>
              <a:t>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Iterate: </a:t>
            </a:r>
            <a:r>
              <a:rPr lang="en-US" altLang="en-US" b="1" dirty="0" smtClean="0"/>
              <a:t>r</a:t>
            </a:r>
            <a:r>
              <a:rPr lang="en-US" altLang="en-US" baseline="30000" dirty="0" smtClean="0"/>
              <a:t>(t+1)</a:t>
            </a:r>
            <a:r>
              <a:rPr lang="en-US" altLang="en-US" dirty="0" smtClean="0"/>
              <a:t> = </a:t>
            </a:r>
            <a:r>
              <a:rPr lang="en-US" altLang="en-US" b="1" dirty="0" smtClean="0"/>
              <a:t>M </a:t>
            </a:r>
            <a:r>
              <a:rPr lang="en-US" altLang="en-US" dirty="0" smtClean="0"/>
              <a:t>∙ </a:t>
            </a:r>
            <a:r>
              <a:rPr lang="en-US" altLang="en-US" b="1" dirty="0" smtClean="0"/>
              <a:t>r</a:t>
            </a:r>
            <a:r>
              <a:rPr lang="en-US" altLang="en-US" baseline="30000" dirty="0" smtClean="0"/>
              <a:t>(t)</a:t>
            </a:r>
          </a:p>
          <a:p>
            <a:pPr lvl="1"/>
            <a:r>
              <a:rPr lang="en-US" altLang="en-US" dirty="0" smtClean="0"/>
              <a:t>Stop when |</a:t>
            </a:r>
            <a:r>
              <a:rPr lang="en-US" altLang="en-US" b="1" dirty="0" smtClean="0"/>
              <a:t>r</a:t>
            </a:r>
            <a:r>
              <a:rPr lang="en-US" altLang="en-US" baseline="30000" dirty="0" smtClean="0"/>
              <a:t>(t+1) </a:t>
            </a:r>
            <a:r>
              <a:rPr lang="en-US" altLang="en-US" dirty="0" smtClean="0"/>
              <a:t>– </a:t>
            </a:r>
            <a:r>
              <a:rPr lang="en-US" altLang="en-US" b="1" dirty="0" smtClean="0"/>
              <a:t>r</a:t>
            </a:r>
            <a:r>
              <a:rPr lang="en-US" altLang="en-US" baseline="30000" dirty="0" smtClean="0"/>
              <a:t>(t)</a:t>
            </a:r>
            <a:r>
              <a:rPr lang="en-US" altLang="en-US" dirty="0" smtClean="0"/>
              <a:t>|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&lt; 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766763" lvl="2" indent="0">
              <a:buFont typeface="Webdings" pitchFamily="18" charset="2"/>
              <a:buNone/>
            </a:pPr>
            <a:endParaRPr lang="en-US" altLang="en-US" baseline="30000" dirty="0" smtClean="0"/>
          </a:p>
          <a:p>
            <a:endParaRPr lang="en-AU" altLang="en-US" dirty="0" smtClean="0"/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6310313" y="2295525"/>
          <a:ext cx="19431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889000" imgH="469900" progId="Equation.3">
                  <p:embed/>
                </p:oleObj>
              </mc:Choice>
              <mc:Fallback>
                <p:oleObj name="Equation" r:id="rId3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295525"/>
                        <a:ext cx="194310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684838" y="3286125"/>
            <a:ext cx="283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en-US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314450" y="4733925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2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kumimoji="0" lang="en-US" altLang="en-US" sz="2000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</a:t>
            </a:r>
            <a:r>
              <a:rPr kumimoji="0" lang="en-US" altLang="en-US" sz="2000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1≤i≤N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</a:t>
            </a:r>
            <a:r>
              <a:rPr kumimoji="0" lang="en-US" altLang="en-US" sz="2000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is the </a:t>
            </a: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en-US" altLang="en-US" sz="2000" b="1" baseline="-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norm </a:t>
            </a:r>
          </a:p>
          <a:p>
            <a:pPr lvl="2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 use any other vector norm, e.g., Euclidean</a:t>
            </a:r>
          </a:p>
        </p:txBody>
      </p:sp>
    </p:spTree>
    <p:extLst>
      <p:ext uri="{BB962C8B-B14F-4D97-AF65-F5344CB8AC3E}">
        <p14:creationId xmlns:p14="http://schemas.microsoft.com/office/powerpoint/2010/main" val="33868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PageRank: How to solve?</a:t>
            </a:r>
            <a:endParaRPr lang="en-AU" dirty="0"/>
          </a:p>
        </p:txBody>
      </p:sp>
      <p:grpSp>
        <p:nvGrpSpPr>
          <p:cNvPr id="23555" name="Group 20"/>
          <p:cNvGrpSpPr>
            <a:grpSpLocks/>
          </p:cNvGrpSpPr>
          <p:nvPr/>
        </p:nvGrpSpPr>
        <p:grpSpPr bwMode="auto">
          <a:xfrm>
            <a:off x="4532313" y="882650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805487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037262" y="2801938"/>
              <a:ext cx="973138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138862" y="2981325"/>
              <a:ext cx="973138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>
              <a:stCxn id="10" idx="6"/>
              <a:endCxn id="1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280150" y="750888"/>
          <a:ext cx="2438400" cy="1479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66074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59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59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159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81" name="Rectangle 13"/>
          <p:cNvSpPr>
            <a:spLocks noChangeArrowheads="1"/>
          </p:cNvSpPr>
          <p:nvPr/>
        </p:nvSpPr>
        <p:spPr bwMode="auto">
          <a:xfrm>
            <a:off x="6200775" y="2498725"/>
            <a:ext cx="2514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21" name="Content Placeholder 20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22" name="Double Bracket 21"/>
          <p:cNvSpPr/>
          <p:nvPr/>
        </p:nvSpPr>
        <p:spPr>
          <a:xfrm>
            <a:off x="1144588" y="4110038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38425" y="5414963"/>
            <a:ext cx="208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52825" y="4005263"/>
            <a:ext cx="533400" cy="1319212"/>
          </a:xfrm>
          <a:prstGeom prst="rect">
            <a:avLst/>
          </a:prstGeom>
          <a:solidFill>
            <a:schemeClr val="accent5">
              <a:lumMod val="95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91025" y="4005263"/>
            <a:ext cx="846138" cy="1319212"/>
          </a:xfrm>
          <a:prstGeom prst="rect">
            <a:avLst/>
          </a:prstGeom>
          <a:solidFill>
            <a:schemeClr val="accent5">
              <a:lumMod val="95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26063" y="4005263"/>
            <a:ext cx="846137" cy="1319212"/>
          </a:xfrm>
          <a:prstGeom prst="rect">
            <a:avLst/>
          </a:prstGeom>
          <a:solidFill>
            <a:schemeClr val="accent5">
              <a:lumMod val="95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72225" y="4005263"/>
            <a:ext cx="1608138" cy="1319212"/>
          </a:xfrm>
          <a:prstGeom prst="rect">
            <a:avLst/>
          </a:prstGeom>
          <a:solidFill>
            <a:schemeClr val="accent5">
              <a:lumMod val="95000"/>
            </a:schemeClr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Power Iteration works?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12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Random Walk Interpretation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356350" y="2524125"/>
          <a:ext cx="20002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876300" imgH="431800" progId="Equation.3">
                  <p:embed/>
                </p:oleObj>
              </mc:Choice>
              <mc:Fallback>
                <p:oleObj name="Equation" r:id="rId4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2524125"/>
                        <a:ext cx="200025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007225" y="2219325"/>
            <a:ext cx="420688" cy="417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24650" y="1285875"/>
            <a:ext cx="409575" cy="9445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61225" y="1285875"/>
            <a:ext cx="166688" cy="9445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7"/>
          </p:cNvCxnSpPr>
          <p:nvPr/>
        </p:nvCxnSpPr>
        <p:spPr>
          <a:xfrm flipH="1">
            <a:off x="7366000" y="1274763"/>
            <a:ext cx="781050" cy="1006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515100" y="1076325"/>
            <a:ext cx="419100" cy="417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7226300" y="1076325"/>
            <a:ext cx="419100" cy="417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937500" y="1076325"/>
            <a:ext cx="419100" cy="417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08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The Stationary Distribution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3076575" y="5375275"/>
          <a:ext cx="2344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1104900" imgH="203200" progId="Equation.3">
                  <p:embed/>
                </p:oleObj>
              </mc:Choice>
              <mc:Fallback>
                <p:oleObj name="Equation" r:id="rId4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5375275"/>
                        <a:ext cx="2344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038600" y="4964113"/>
            <a:ext cx="419100" cy="4175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3754438" y="4183063"/>
            <a:ext cx="346075" cy="842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4248150" y="4183063"/>
            <a:ext cx="209550" cy="781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7"/>
          </p:cNvCxnSpPr>
          <p:nvPr/>
        </p:nvCxnSpPr>
        <p:spPr>
          <a:xfrm flipH="1">
            <a:off x="4395788" y="4183063"/>
            <a:ext cx="728662" cy="842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492500" y="4010025"/>
            <a:ext cx="419100" cy="417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203700" y="4010025"/>
            <a:ext cx="419100" cy="417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14900" y="4010025"/>
            <a:ext cx="419100" cy="417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4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Existence and Uniqueness</a:t>
            </a:r>
            <a:endParaRPr lang="en-AU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A central result from the theory of random walks (a.k.a. Markov processes):</a:t>
            </a:r>
          </a:p>
          <a:p>
            <a:endParaRPr lang="en-AU" altLang="en-US" smtClean="0"/>
          </a:p>
          <a:p>
            <a:endParaRPr lang="en-AU" alt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533400" y="2743200"/>
            <a:ext cx="8229600" cy="304800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Calibri" pitchFamily="34" charset="0"/>
              </a:rPr>
              <a:t>For graphs that satisfy </a:t>
            </a:r>
            <a:r>
              <a:rPr lang="en-US" sz="3200" b="1" dirty="0">
                <a:latin typeface="Calibri" pitchFamily="34" charset="0"/>
              </a:rPr>
              <a:t>certain conditions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stationary distribution is unique</a:t>
            </a:r>
            <a:r>
              <a:rPr lang="en-US" sz="3200" dirty="0">
                <a:latin typeface="Calibri" pitchFamily="34" charset="0"/>
              </a:rPr>
              <a:t> and eventually will be reached no matter what the initial probability distribution at time </a:t>
            </a:r>
            <a:r>
              <a:rPr lang="en-US" sz="3200" b="1" dirty="0">
                <a:latin typeface="Calibri" pitchFamily="34" charset="0"/>
              </a:rPr>
              <a:t>t = 0</a:t>
            </a:r>
          </a:p>
        </p:txBody>
      </p:sp>
    </p:spTree>
    <p:extLst>
      <p:ext uri="{BB962C8B-B14F-4D97-AF65-F5344CB8AC3E}">
        <p14:creationId xmlns:p14="http://schemas.microsoft.com/office/powerpoint/2010/main" val="24143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PageRank: </a:t>
            </a:r>
            <a:r>
              <a:rPr lang="en-US" altLang="zh-CN" dirty="0" smtClean="0"/>
              <a:t>Two </a:t>
            </a:r>
            <a:r>
              <a:rPr lang="en-US" dirty="0" smtClean="0"/>
              <a:t>Questions</a:t>
            </a:r>
            <a:endParaRPr lang="en-AU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AU" altLang="en-US" smtClean="0"/>
          </a:p>
          <a:p>
            <a:r>
              <a:rPr lang="en-AU" altLang="en-US" smtClean="0"/>
              <a:t>Does this converge?</a:t>
            </a:r>
          </a:p>
          <a:p>
            <a:endParaRPr lang="en-AU" altLang="en-US" smtClean="0"/>
          </a:p>
          <a:p>
            <a:r>
              <a:rPr lang="en-AU" altLang="en-US" smtClean="0"/>
              <a:t>Does it converge to what we want?</a:t>
            </a:r>
          </a:p>
          <a:p>
            <a:endParaRPr lang="en-AU" altLang="en-US" smtClean="0"/>
          </a:p>
          <a:p>
            <a:endParaRPr lang="en-AU" altLang="en-US" smtClean="0"/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62000" y="12573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3" imgW="889000" imgH="469900" progId="Equation.3">
                  <p:embed/>
                </p:oleObj>
              </mc:Choice>
              <mc:Fallback>
                <p:oleObj name="Equation" r:id="rId3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57300"/>
                        <a:ext cx="3314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6096000" y="1790700"/>
          <a:ext cx="23383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457002" imgH="165028" progId="Equation.3">
                  <p:embed/>
                </p:oleObj>
              </mc:Choice>
              <mc:Fallback>
                <p:oleObj name="Equation" r:id="rId5" imgW="457002" imgH="1650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90700"/>
                        <a:ext cx="23383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4286250" y="1943100"/>
            <a:ext cx="158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equivalently</a:t>
            </a:r>
          </a:p>
        </p:txBody>
      </p:sp>
    </p:spTree>
    <p:extLst>
      <p:ext uri="{BB962C8B-B14F-4D97-AF65-F5344CB8AC3E}">
        <p14:creationId xmlns:p14="http://schemas.microsoft.com/office/powerpoint/2010/main" val="3643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Graph Problems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Finding shortest paths</a:t>
            </a:r>
          </a:p>
          <a:p>
            <a:pPr lvl="1"/>
            <a:r>
              <a:rPr lang="en-GB" dirty="0" smtClean="0"/>
              <a:t>Routing Internet traffic and UPS trucks</a:t>
            </a:r>
          </a:p>
          <a:p>
            <a:r>
              <a:rPr lang="en-GB" dirty="0" smtClean="0"/>
              <a:t>Finding minimum spanning trees</a:t>
            </a:r>
          </a:p>
          <a:p>
            <a:pPr lvl="1"/>
            <a:r>
              <a:rPr lang="en-GB" dirty="0" smtClean="0"/>
              <a:t>Telco laying down </a:t>
            </a:r>
            <a:r>
              <a:rPr lang="en-GB" dirty="0" err="1" smtClean="0"/>
              <a:t>fiber</a:t>
            </a:r>
            <a:endParaRPr lang="en-GB" dirty="0" smtClean="0"/>
          </a:p>
          <a:p>
            <a:r>
              <a:rPr lang="en-GB" dirty="0" smtClean="0"/>
              <a:t>Finding Max Flow</a:t>
            </a:r>
          </a:p>
          <a:p>
            <a:pPr lvl="1"/>
            <a:r>
              <a:rPr lang="en-GB" dirty="0" smtClean="0"/>
              <a:t>Airline scheduling</a:t>
            </a:r>
          </a:p>
          <a:p>
            <a:r>
              <a:rPr lang="en-GB" dirty="0" smtClean="0"/>
              <a:t>Identify “special” nodes and communities</a:t>
            </a:r>
          </a:p>
          <a:p>
            <a:pPr lvl="1"/>
            <a:r>
              <a:rPr lang="en-GB" dirty="0" smtClean="0"/>
              <a:t>Breaking up terrorist cells, spread of avian flu</a:t>
            </a:r>
          </a:p>
          <a:p>
            <a:r>
              <a:rPr lang="en-GB" dirty="0" smtClean="0"/>
              <a:t>Bipartite matching</a:t>
            </a:r>
          </a:p>
          <a:p>
            <a:pPr lvl="1"/>
            <a:r>
              <a:rPr lang="en-GB" dirty="0" smtClean="0"/>
              <a:t>Monster.com, Match.com</a:t>
            </a:r>
          </a:p>
          <a:p>
            <a:r>
              <a:rPr lang="en-GB" dirty="0" smtClean="0"/>
              <a:t>And of course... </a:t>
            </a:r>
            <a:r>
              <a:rPr lang="en-GB" dirty="0" smtClean="0">
                <a:solidFill>
                  <a:srgbClr val="FF0000"/>
                </a:solidFill>
              </a:rPr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1695891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Does this converge?</a:t>
            </a:r>
            <a:endParaRPr lang="en-AU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Example:</a:t>
            </a:r>
          </a:p>
          <a:p>
            <a:pPr>
              <a:buFont typeface="Monotype Sorts" pitchFamily="-84" charset="2"/>
              <a:buNone/>
            </a:pPr>
            <a:r>
              <a:rPr lang="en-US" altLang="en-US" smtClean="0"/>
              <a:t>	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1	0	1	0	…</a:t>
            </a:r>
          </a:p>
          <a:p>
            <a:pPr>
              <a:buFont typeface="Monotype Sorts" pitchFamily="-84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r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0	1	0	1	…</a:t>
            </a:r>
            <a:endParaRPr lang="en-US" altLang="en-US" smtClean="0"/>
          </a:p>
          <a:p>
            <a:endParaRPr lang="en-AU" altLang="en-US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49475" y="2130425"/>
            <a:ext cx="15700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301875" y="2359025"/>
            <a:ext cx="15700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14750" y="1935163"/>
            <a:ext cx="641350" cy="6397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1692275" y="1935163"/>
            <a:ext cx="639763" cy="6397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5156200" y="1560513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3" imgW="889000" imgH="469900" progId="Equation.3">
                  <p:embed/>
                </p:oleObj>
              </mc:Choice>
              <mc:Fallback>
                <p:oleObj name="Equation" r:id="rId3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1560513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3124200" y="4800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</p:spTree>
    <p:extLst>
      <p:ext uri="{BB962C8B-B14F-4D97-AF65-F5344CB8AC3E}">
        <p14:creationId xmlns:p14="http://schemas.microsoft.com/office/powerpoint/2010/main" val="32787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Does it converge to what we want?</a:t>
            </a:r>
            <a:endParaRPr lang="en-AU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Example:</a:t>
            </a:r>
            <a:endParaRPr lang="en-US" altLang="en-US" b="1" smtClean="0">
              <a:solidFill>
                <a:srgbClr val="D60093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mtClean="0"/>
              <a:t>		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1	0	0	0	</a:t>
            </a:r>
          </a:p>
          <a:p>
            <a:pPr>
              <a:buFont typeface="Monotype Sorts" pitchFamily="-84" charset="2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r</a:t>
            </a:r>
            <a:r>
              <a:rPr lang="en-US" altLang="en-US" baseline="-250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		0	1	0	0</a:t>
            </a:r>
            <a:endParaRPr lang="en-US" altLang="en-US" smtClean="0"/>
          </a:p>
          <a:p>
            <a:endParaRPr lang="en-AU" altLang="en-US" smtClean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12988" y="2238375"/>
            <a:ext cx="15700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878263" y="1881188"/>
            <a:ext cx="639762" cy="6397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1855788" y="1881188"/>
            <a:ext cx="639762" cy="6397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5318125" y="150653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889000" imgH="469900" progId="Equation.3">
                  <p:embed/>
                </p:oleObj>
              </mc:Choice>
              <mc:Fallback>
                <p:oleObj name="Equation" r:id="rId3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150653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3124200" y="4800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</p:spTree>
    <p:extLst>
      <p:ext uri="{BB962C8B-B14F-4D97-AF65-F5344CB8AC3E}">
        <p14:creationId xmlns:p14="http://schemas.microsoft.com/office/powerpoint/2010/main" val="1571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PageRank: Problems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Font typeface="Monotype Sorts" pitchFamily="-84" charset="2"/>
              <a:buNone/>
              <a:defRPr/>
            </a:pPr>
            <a:r>
              <a:rPr lang="en-US" b="1" u="sng" dirty="0" smtClean="0">
                <a:solidFill>
                  <a:srgbClr val="D60093"/>
                </a:solidFill>
              </a:rPr>
              <a:t>2 problems:</a:t>
            </a:r>
          </a:p>
          <a:p>
            <a:pPr>
              <a:defRPr/>
            </a:pPr>
            <a:r>
              <a:rPr lang="en-US" b="1" dirty="0" smtClean="0"/>
              <a:t>(1)</a:t>
            </a:r>
            <a:r>
              <a:rPr lang="en-US" dirty="0" smtClean="0"/>
              <a:t> Some pages are </a:t>
            </a:r>
            <a:r>
              <a:rPr lang="en-US" b="1" dirty="0" smtClean="0">
                <a:solidFill>
                  <a:srgbClr val="0000FF"/>
                </a:solidFill>
              </a:rPr>
              <a:t>dead ends</a:t>
            </a:r>
            <a:r>
              <a:rPr lang="en-US" dirty="0" smtClean="0"/>
              <a:t> (have no out-links)</a:t>
            </a:r>
          </a:p>
          <a:p>
            <a:pPr lvl="1">
              <a:defRPr/>
            </a:pPr>
            <a:r>
              <a:rPr lang="en-US" dirty="0" smtClean="0"/>
              <a:t>Random walk has “nowhere” to go to</a:t>
            </a:r>
          </a:p>
          <a:p>
            <a:pPr lvl="1">
              <a:defRPr/>
            </a:pPr>
            <a:r>
              <a:rPr lang="en-US" dirty="0" smtClean="0"/>
              <a:t>Such pages cause importance to “leak out”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(2)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Spider traps: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(all out-links are within the group)</a:t>
            </a:r>
          </a:p>
          <a:p>
            <a:pPr lvl="1">
              <a:defRPr/>
            </a:pPr>
            <a:r>
              <a:rPr lang="en-US" dirty="0" smtClean="0"/>
              <a:t>Random walked gets “stuck” in a trap</a:t>
            </a:r>
          </a:p>
          <a:p>
            <a:pPr lvl="1">
              <a:defRPr/>
            </a:pPr>
            <a:r>
              <a:rPr lang="en-US" dirty="0" smtClean="0"/>
              <a:t>And eventually spider traps absorb all importance</a:t>
            </a:r>
          </a:p>
          <a:p>
            <a:pPr>
              <a:defRPr/>
            </a:pPr>
            <a:endParaRPr lang="en-AU" dirty="0"/>
          </a:p>
        </p:txBody>
      </p:sp>
      <p:cxnSp>
        <p:nvCxnSpPr>
          <p:cNvPr id="4" name="Straight Arrow Connector 3"/>
          <p:cNvCxnSpPr>
            <a:endCxn id="9" idx="1"/>
          </p:cNvCxnSpPr>
          <p:nvPr/>
        </p:nvCxnSpPr>
        <p:spPr>
          <a:xfrm flipH="1">
            <a:off x="6507163" y="2908300"/>
            <a:ext cx="155575" cy="331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661150" y="2965450"/>
            <a:ext cx="754063" cy="331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4"/>
            <a:endCxn id="12" idx="0"/>
          </p:cNvCxnSpPr>
          <p:nvPr/>
        </p:nvCxnSpPr>
        <p:spPr>
          <a:xfrm flipH="1">
            <a:off x="7480300" y="2998788"/>
            <a:ext cx="1588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2" idx="2"/>
            <a:endCxn id="9" idx="5"/>
          </p:cNvCxnSpPr>
          <p:nvPr/>
        </p:nvCxnSpPr>
        <p:spPr>
          <a:xfrm flipH="1" flipV="1">
            <a:off x="6635750" y="3368675"/>
            <a:ext cx="752475" cy="217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1" idx="6"/>
            <a:endCxn id="13" idx="2"/>
          </p:cNvCxnSpPr>
          <p:nvPr/>
        </p:nvCxnSpPr>
        <p:spPr>
          <a:xfrm flipV="1">
            <a:off x="7573963" y="2736850"/>
            <a:ext cx="481012" cy="171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80175" y="3213100"/>
            <a:ext cx="182563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0" name="Oval 9"/>
          <p:cNvSpPr/>
          <p:nvPr/>
        </p:nvSpPr>
        <p:spPr>
          <a:xfrm>
            <a:off x="6570663" y="2711450"/>
            <a:ext cx="182562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7389813" y="2816225"/>
            <a:ext cx="184150" cy="1825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7388225" y="3494088"/>
            <a:ext cx="184150" cy="1825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8054975" y="2644775"/>
            <a:ext cx="182563" cy="18256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cxnSp>
        <p:nvCxnSpPr>
          <p:cNvPr id="14" name="Straight Arrow Connector 13"/>
          <p:cNvCxnSpPr>
            <a:stCxn id="12" idx="4"/>
            <a:endCxn id="15" idx="0"/>
          </p:cNvCxnSpPr>
          <p:nvPr/>
        </p:nvCxnSpPr>
        <p:spPr>
          <a:xfrm>
            <a:off x="7480300" y="3676650"/>
            <a:ext cx="209550" cy="4921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97775" y="4168775"/>
            <a:ext cx="182563" cy="18256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cxnSp>
        <p:nvCxnSpPr>
          <p:cNvPr id="16" name="Straight Arrow Connector 15"/>
          <p:cNvCxnSpPr>
            <a:stCxn id="11" idx="1"/>
            <a:endCxn id="10" idx="7"/>
          </p:cNvCxnSpPr>
          <p:nvPr/>
        </p:nvCxnSpPr>
        <p:spPr>
          <a:xfrm flipH="1" flipV="1">
            <a:off x="6727825" y="2738438"/>
            <a:ext cx="688975" cy="1047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99325" y="4579938"/>
            <a:ext cx="182563" cy="1841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cxnSp>
        <p:nvCxnSpPr>
          <p:cNvPr id="18" name="Straight Arrow Connector 17"/>
          <p:cNvCxnSpPr>
            <a:stCxn id="17" idx="6"/>
          </p:cNvCxnSpPr>
          <p:nvPr/>
        </p:nvCxnSpPr>
        <p:spPr>
          <a:xfrm>
            <a:off x="7481888" y="4672013"/>
            <a:ext cx="484187" cy="920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7" idx="7"/>
          </p:cNvCxnSpPr>
          <p:nvPr/>
        </p:nvCxnSpPr>
        <p:spPr>
          <a:xfrm flipH="1">
            <a:off x="7454900" y="4325938"/>
            <a:ext cx="169863" cy="2809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932738" y="4702175"/>
            <a:ext cx="184150" cy="182563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cxnSp>
        <p:nvCxnSpPr>
          <p:cNvPr id="21" name="Straight Arrow Connector 20"/>
          <p:cNvCxnSpPr>
            <a:stCxn id="20" idx="0"/>
            <a:endCxn id="15" idx="5"/>
          </p:cNvCxnSpPr>
          <p:nvPr/>
        </p:nvCxnSpPr>
        <p:spPr>
          <a:xfrm flipH="1" flipV="1">
            <a:off x="7753350" y="4325938"/>
            <a:ext cx="271463" cy="3762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66" name="TextBox 21"/>
          <p:cNvSpPr txBox="1">
            <a:spLocks noChangeArrowheads="1"/>
          </p:cNvSpPr>
          <p:nvPr/>
        </p:nvSpPr>
        <p:spPr bwMode="auto">
          <a:xfrm>
            <a:off x="7339013" y="2357438"/>
            <a:ext cx="118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Dead end</a:t>
            </a:r>
          </a:p>
        </p:txBody>
      </p:sp>
      <p:sp>
        <p:nvSpPr>
          <p:cNvPr id="31767" name="TextBox 22"/>
          <p:cNvSpPr txBox="1">
            <a:spLocks noChangeArrowheads="1"/>
          </p:cNvSpPr>
          <p:nvPr/>
        </p:nvSpPr>
        <p:spPr bwMode="auto">
          <a:xfrm rot="622290">
            <a:off x="7051675" y="4751388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26571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Problem: Dead Ends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grpSp>
        <p:nvGrpSpPr>
          <p:cNvPr id="32772" name="Group 20"/>
          <p:cNvGrpSpPr>
            <a:grpSpLocks/>
          </p:cNvGrpSpPr>
          <p:nvPr/>
        </p:nvGrpSpPr>
        <p:grpSpPr bwMode="auto">
          <a:xfrm>
            <a:off x="4522788" y="1152525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805487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037262" y="2895600"/>
              <a:ext cx="973138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9" idx="6"/>
              <a:endCxn id="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270625" y="1022350"/>
          <a:ext cx="2438400" cy="147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65726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6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6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6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98" name="Rectangle 12"/>
          <p:cNvSpPr>
            <a:spLocks noChangeArrowheads="1"/>
          </p:cNvSpPr>
          <p:nvPr/>
        </p:nvSpPr>
        <p:spPr bwMode="auto">
          <a:xfrm>
            <a:off x="6191250" y="2770188"/>
            <a:ext cx="2514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kumimoji="0" lang="en-US" altLang="en-US" sz="2000" b="1" baseline="-25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30475" y="5497513"/>
            <a:ext cx="2081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4850" y="592455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Here the PageRank “leaks” out since the matrix is not stochastic.</a:t>
            </a:r>
          </a:p>
        </p:txBody>
      </p:sp>
    </p:spTree>
    <p:extLst>
      <p:ext uri="{BB962C8B-B14F-4D97-AF65-F5344CB8AC3E}">
        <p14:creationId xmlns:p14="http://schemas.microsoft.com/office/powerpoint/2010/main" val="22945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Solution: Teleport!</a:t>
            </a:r>
            <a:endParaRPr lang="en-AU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Teleports: Follow random teleport links with probability 1.0 from dead-ends</a:t>
            </a:r>
          </a:p>
          <a:p>
            <a:pPr lvl="1"/>
            <a:r>
              <a:rPr lang="en-AU" altLang="en-US" smtClean="0"/>
              <a:t>Adjust matrix accordingly</a:t>
            </a:r>
          </a:p>
          <a:p>
            <a:endParaRPr lang="en-AU" altLang="en-US" smtClean="0"/>
          </a:p>
          <a:p>
            <a:endParaRPr lang="en-AU" altLang="en-US" smtClean="0"/>
          </a:p>
        </p:txBody>
      </p:sp>
      <p:grpSp>
        <p:nvGrpSpPr>
          <p:cNvPr id="33796" name="Group 20"/>
          <p:cNvGrpSpPr>
            <a:grpSpLocks/>
          </p:cNvGrpSpPr>
          <p:nvPr/>
        </p:nvGrpSpPr>
        <p:grpSpPr bwMode="auto">
          <a:xfrm>
            <a:off x="1752600" y="2628900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805488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37263" y="2895600"/>
              <a:ext cx="973137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029200" y="4122738"/>
          <a:ext cx="2438400" cy="1477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65726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90600" y="4122738"/>
          <a:ext cx="2438400" cy="1477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65726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ight Arrow 33"/>
          <p:cNvSpPr/>
          <p:nvPr/>
        </p:nvSpPr>
        <p:spPr>
          <a:xfrm>
            <a:off x="3886200" y="2771775"/>
            <a:ext cx="1373188" cy="869950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 rot="1803983">
            <a:off x="6851650" y="3194050"/>
            <a:ext cx="312738" cy="360363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849" name="Group 20"/>
          <p:cNvGrpSpPr>
            <a:grpSpLocks/>
          </p:cNvGrpSpPr>
          <p:nvPr/>
        </p:nvGrpSpPr>
        <p:grpSpPr bwMode="auto">
          <a:xfrm>
            <a:off x="5562600" y="2584450"/>
            <a:ext cx="1752600" cy="1371600"/>
            <a:chOff x="5715000" y="1828800"/>
            <a:chExt cx="1752600" cy="137160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5805488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37263" y="2895600"/>
              <a:ext cx="973137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41" idx="6"/>
              <a:endCxn id="41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9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Problem: Spider Traps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68625" y="5408613"/>
            <a:ext cx="2081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9475" y="5978525"/>
            <a:ext cx="611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All the PageRank score gets “trapped” in node m.</a:t>
            </a:r>
          </a:p>
        </p:txBody>
      </p:sp>
      <p:grpSp>
        <p:nvGrpSpPr>
          <p:cNvPr id="34822" name="Group 20"/>
          <p:cNvGrpSpPr>
            <a:grpSpLocks/>
          </p:cNvGrpSpPr>
          <p:nvPr/>
        </p:nvGrpSpPr>
        <p:grpSpPr bwMode="auto">
          <a:xfrm>
            <a:off x="4656138" y="1114425"/>
            <a:ext cx="1752600" cy="1371600"/>
            <a:chOff x="5715000" y="1828800"/>
            <a:chExt cx="1752600" cy="13716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805487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037262" y="2895600"/>
              <a:ext cx="973138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11" idx="6"/>
              <a:endCxn id="11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403975" y="984250"/>
          <a:ext cx="2438400" cy="147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65726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6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6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46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48" name="Rectangle 14"/>
          <p:cNvSpPr>
            <a:spLocks noChangeArrowheads="1"/>
          </p:cNvSpPr>
          <p:nvPr/>
        </p:nvSpPr>
        <p:spPr bwMode="auto">
          <a:xfrm>
            <a:off x="6324600" y="2732088"/>
            <a:ext cx="2514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kumimoji="0" lang="en-US" altLang="en-US" sz="2000" b="1" baseline="-25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SzTx/>
              <a:buFont typeface="Monotype Sorts" pitchFamily="-84" charset="2"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+ r</a:t>
            </a:r>
            <a:r>
              <a:rPr kumimoji="0" lang="en-US" altLang="en-US" sz="20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cxnSp>
        <p:nvCxnSpPr>
          <p:cNvPr id="16" name="Curved Connector 15"/>
          <p:cNvCxnSpPr/>
          <p:nvPr/>
        </p:nvCxnSpPr>
        <p:spPr>
          <a:xfrm flipH="1" flipV="1">
            <a:off x="6180138" y="2028825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50" name="TextBox 16"/>
          <p:cNvSpPr txBox="1">
            <a:spLocks noChangeArrowheads="1"/>
          </p:cNvSpPr>
          <p:nvPr/>
        </p:nvSpPr>
        <p:spPr bwMode="auto">
          <a:xfrm>
            <a:off x="4598988" y="2663825"/>
            <a:ext cx="195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m is a spider trap</a:t>
            </a:r>
          </a:p>
        </p:txBody>
      </p:sp>
    </p:spTree>
    <p:extLst>
      <p:ext uri="{BB962C8B-B14F-4D97-AF65-F5344CB8AC3E}">
        <p14:creationId xmlns:p14="http://schemas.microsoft.com/office/powerpoint/2010/main" val="34877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Solution: Always Teleports!</a:t>
            </a:r>
            <a:endParaRPr lang="en-AU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Google solution for spider traps: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D60093"/>
                </a:solidFill>
              </a:rPr>
              <a:t>At each time step, the random surfer has two options</a:t>
            </a:r>
          </a:p>
          <a:p>
            <a:pPr lvl="1"/>
            <a:r>
              <a:rPr lang="en-US" altLang="en-US" smtClean="0"/>
              <a:t>With prob. </a:t>
            </a:r>
            <a:r>
              <a:rPr lang="en-US" altLang="en-US" b="1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smtClean="0"/>
              <a:t>, follow a link at random</a:t>
            </a:r>
          </a:p>
          <a:p>
            <a:pPr lvl="1"/>
            <a:r>
              <a:rPr lang="en-US" altLang="en-US" smtClean="0"/>
              <a:t>With prob. </a:t>
            </a:r>
            <a:r>
              <a:rPr lang="en-US" altLang="en-US" b="1" smtClean="0"/>
              <a:t>1-</a:t>
            </a:r>
            <a:r>
              <a:rPr lang="en-US" altLang="en-US" b="1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smtClean="0"/>
              <a:t>, jump to some random page</a:t>
            </a:r>
          </a:p>
          <a:p>
            <a:pPr lvl="1"/>
            <a:r>
              <a:rPr lang="en-US" altLang="en-US" smtClean="0"/>
              <a:t>Common values for </a:t>
            </a:r>
            <a:r>
              <a:rPr lang="en-US" altLang="en-US" b="1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smtClean="0"/>
              <a:t>  are in the range 0.8 to 0.9</a:t>
            </a:r>
          </a:p>
          <a:p>
            <a:r>
              <a:rPr lang="en-US" altLang="en-US" smtClean="0"/>
              <a:t>Surfer will teleport out of spider trap within a few time steps</a:t>
            </a:r>
          </a:p>
          <a:p>
            <a:endParaRPr lang="en-AU" altLang="en-US" smtClean="0"/>
          </a:p>
        </p:txBody>
      </p:sp>
      <p:grpSp>
        <p:nvGrpSpPr>
          <p:cNvPr id="35844" name="Group 20"/>
          <p:cNvGrpSpPr>
            <a:grpSpLocks/>
          </p:cNvGrpSpPr>
          <p:nvPr/>
        </p:nvGrpSpPr>
        <p:grpSpPr bwMode="auto">
          <a:xfrm>
            <a:off x="2009775" y="3810000"/>
            <a:ext cx="1752600" cy="1371600"/>
            <a:chOff x="5715000" y="1828800"/>
            <a:chExt cx="1752600" cy="13716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805488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037263" y="2895600"/>
              <a:ext cx="973137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9" idx="6"/>
              <a:endCxn id="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12" name="Curved Connector 11"/>
          <p:cNvCxnSpPr/>
          <p:nvPr/>
        </p:nvCxnSpPr>
        <p:spPr>
          <a:xfrm flipH="1" flipV="1">
            <a:off x="3533775" y="47244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H="1" flipV="1">
            <a:off x="6891338" y="47244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4308475" y="4267200"/>
            <a:ext cx="762000" cy="609600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803983">
            <a:off x="6600825" y="4422775"/>
            <a:ext cx="314325" cy="360363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976938" y="4176713"/>
            <a:ext cx="288925" cy="30797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 rot="15957252">
            <a:off x="5757069" y="4666457"/>
            <a:ext cx="288925" cy="306387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5367338" y="3810000"/>
            <a:ext cx="1752600" cy="1371600"/>
            <a:chOff x="5715000" y="1828800"/>
            <a:chExt cx="1752600" cy="1371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805487" y="2254250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057900" y="2193925"/>
              <a:ext cx="304800" cy="515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37262" y="2895600"/>
              <a:ext cx="973138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3" idx="6"/>
              <a:endCxn id="23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2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Teleports Solve the Problem?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Font typeface="Monotype Sorts" pitchFamily="-84" charset="2"/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Why are dead-ends and spider traps a problem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66"/>
                </a:solidFill>
              </a:rPr>
              <a:t>why do teleports solve the problem?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Spider-traps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are not a problem, but with traps PageRank scores are </a:t>
            </a:r>
            <a:r>
              <a:rPr lang="en-US" b="1" dirty="0" smtClean="0"/>
              <a:t>not</a:t>
            </a:r>
            <a:r>
              <a:rPr lang="en-US" dirty="0" smtClean="0"/>
              <a:t> what we want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0066"/>
                </a:solidFill>
              </a:rPr>
              <a:t>Solution:</a:t>
            </a:r>
            <a:r>
              <a:rPr lang="en-US" dirty="0" smtClean="0"/>
              <a:t> Never get stuck in a spider trap by teleporting out of it in a finite number of steps</a:t>
            </a: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Dead-ends</a:t>
            </a:r>
            <a:r>
              <a:rPr lang="en-US" dirty="0" smtClean="0"/>
              <a:t> are a problem</a:t>
            </a:r>
          </a:p>
          <a:p>
            <a:pPr lvl="1">
              <a:defRPr/>
            </a:pPr>
            <a:r>
              <a:rPr lang="en-US" dirty="0" smtClean="0"/>
              <a:t>The matrix is not column stochastic so our initial assumptions are not met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0066"/>
                </a:solidFill>
              </a:rPr>
              <a:t>Solution:</a:t>
            </a:r>
            <a:r>
              <a:rPr lang="en-US" dirty="0" smtClean="0"/>
              <a:t> Make matrix column stochastic by always teleporting when there is nowhere else to go</a:t>
            </a:r>
          </a:p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38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Google’s Solution: Random Teleports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305675" y="3619500"/>
            <a:ext cx="173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solidFill>
                  <a:srgbClr val="008000"/>
                </a:solidFill>
              </a:rPr>
              <a:t>d</a:t>
            </a:r>
            <a:r>
              <a:rPr kumimoji="0" lang="en-US" altLang="en-US" baseline="-25000">
                <a:solidFill>
                  <a:srgbClr val="008000"/>
                </a:solidFill>
              </a:rPr>
              <a:t>i</a:t>
            </a:r>
            <a:r>
              <a:rPr kumimoji="0" lang="en-US" altLang="en-US">
                <a:solidFill>
                  <a:srgbClr val="008000"/>
                </a:solidFill>
              </a:rPr>
              <a:t> … out-degree </a:t>
            </a:r>
            <a:br>
              <a:rPr kumimoji="0" lang="en-US" altLang="en-US">
                <a:solidFill>
                  <a:srgbClr val="008000"/>
                </a:solidFill>
              </a:rPr>
            </a:br>
            <a:r>
              <a:rPr kumimoji="0" lang="en-US" altLang="en-US">
                <a:solidFill>
                  <a:srgbClr val="008000"/>
                </a:solidFill>
              </a:rPr>
              <a:t>of node i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1179" y="5132150"/>
            <a:ext cx="6781800" cy="830997"/>
          </a:xfrm>
          <a:prstGeom prst="rect">
            <a:avLst/>
          </a:prstGeom>
          <a:blipFill rotWithShape="1">
            <a:blip r:embed="rId3"/>
            <a:stretch>
              <a:fillRect t="-2206" r="-539" b="-8824"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32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Google Matrix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24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</a:t>
            </a:r>
            <a:r>
              <a:rPr lang="en-US" dirty="0" smtClean="0"/>
              <a:t>Analytics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General Graph </a:t>
            </a:r>
          </a:p>
          <a:p>
            <a:pPr lvl="1"/>
            <a:r>
              <a:rPr lang="en-AU" dirty="0"/>
              <a:t>Count the number of nodes whose degree is equal to 5</a:t>
            </a:r>
          </a:p>
          <a:p>
            <a:pPr lvl="1"/>
            <a:r>
              <a:rPr lang="en-AU" dirty="0"/>
              <a:t>Find the diameter of the graphs</a:t>
            </a:r>
          </a:p>
          <a:p>
            <a:r>
              <a:rPr lang="en-AU" dirty="0"/>
              <a:t>Web Graph</a:t>
            </a:r>
          </a:p>
          <a:p>
            <a:pPr lvl="1"/>
            <a:r>
              <a:rPr lang="en-AU" dirty="0"/>
              <a:t>Rank each webpage in the </a:t>
            </a:r>
            <a:r>
              <a:rPr lang="en-AU" dirty="0" smtClean="0"/>
              <a:t>web graph </a:t>
            </a:r>
            <a:r>
              <a:rPr lang="en-AU" dirty="0"/>
              <a:t>or each user in the twitter graph using PageRank, or other centrality measure</a:t>
            </a:r>
          </a:p>
          <a:p>
            <a:r>
              <a:rPr lang="en-AU" dirty="0"/>
              <a:t>Transportation Network</a:t>
            </a:r>
          </a:p>
          <a:p>
            <a:pPr lvl="1"/>
            <a:r>
              <a:rPr lang="en-AU" dirty="0" smtClean="0"/>
              <a:t>Return </a:t>
            </a:r>
            <a:r>
              <a:rPr lang="en-AU" dirty="0"/>
              <a:t>the shortest or cheapest flight/road from one city to another</a:t>
            </a:r>
          </a:p>
          <a:p>
            <a:r>
              <a:rPr lang="en-AU" dirty="0"/>
              <a:t>Social Network</a:t>
            </a:r>
          </a:p>
          <a:p>
            <a:pPr lvl="1"/>
            <a:r>
              <a:rPr lang="en-AU" dirty="0" smtClean="0"/>
              <a:t>Detect a group of users who have similar interests</a:t>
            </a:r>
            <a:endParaRPr lang="en-AU" dirty="0"/>
          </a:p>
          <a:p>
            <a:r>
              <a:rPr lang="en-AU" dirty="0"/>
              <a:t>Financial Network</a:t>
            </a:r>
          </a:p>
          <a:p>
            <a:pPr lvl="1"/>
            <a:r>
              <a:rPr lang="en-AU" dirty="0"/>
              <a:t>Find the path connecting two suspicious transactions;</a:t>
            </a:r>
          </a:p>
          <a:p>
            <a:r>
              <a:rPr lang="en-US" dirty="0" smtClean="0"/>
              <a:t>… 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13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Random Teleports </a:t>
            </a:r>
            <a:r>
              <a:rPr lang="en-AU" dirty="0"/>
              <a:t>(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AU" dirty="0"/>
              <a:t> </a:t>
            </a:r>
            <a:r>
              <a:rPr lang="en-AU" dirty="0" smtClean="0"/>
              <a:t>= 0.8)</a:t>
            </a:r>
            <a:endParaRPr lang="en-AU" dirty="0"/>
          </a:p>
        </p:txBody>
      </p:sp>
      <p:sp>
        <p:nvSpPr>
          <p:cNvPr id="39939" name="Text Box 29"/>
          <p:cNvSpPr txBox="1">
            <a:spLocks noChangeArrowheads="1"/>
          </p:cNvSpPr>
          <p:nvPr/>
        </p:nvSpPr>
        <p:spPr bwMode="auto">
          <a:xfrm>
            <a:off x="990600" y="5089525"/>
            <a:ext cx="796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a    =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m</a:t>
            </a:r>
          </a:p>
        </p:txBody>
      </p:sp>
      <p:sp>
        <p:nvSpPr>
          <p:cNvPr id="39940" name="Text Box 30"/>
          <p:cNvSpPr txBox="1">
            <a:spLocks noChangeArrowheads="1"/>
          </p:cNvSpPr>
          <p:nvPr/>
        </p:nvSpPr>
        <p:spPr bwMode="auto">
          <a:xfrm>
            <a:off x="2378075" y="5124450"/>
            <a:ext cx="577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1/3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1/3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1/3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140075" y="5124450"/>
            <a:ext cx="72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0.33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0.46</a:t>
            </a: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978275" y="5124450"/>
            <a:ext cx="72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0.24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0.20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0.52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892675" y="5124450"/>
            <a:ext cx="72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0.26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0.18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0.56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797675" y="5124450"/>
            <a:ext cx="885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7/33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5/33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21/33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5867400" y="54705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. . .</a:t>
            </a:r>
          </a:p>
        </p:txBody>
      </p:sp>
      <p:cxnSp>
        <p:nvCxnSpPr>
          <p:cNvPr id="11" name="Straight Arrow Connector 10"/>
          <p:cNvCxnSpPr>
            <a:stCxn id="18" idx="3"/>
            <a:endCxn id="17" idx="5"/>
          </p:cNvCxnSpPr>
          <p:nvPr/>
        </p:nvCxnSpPr>
        <p:spPr>
          <a:xfrm flipH="1" flipV="1">
            <a:off x="1017588" y="4059238"/>
            <a:ext cx="2462212" cy="18415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4"/>
            <a:endCxn id="17" idx="7"/>
          </p:cNvCxnSpPr>
          <p:nvPr/>
        </p:nvCxnSpPr>
        <p:spPr>
          <a:xfrm flipH="1">
            <a:off x="1017588" y="2100263"/>
            <a:ext cx="979487" cy="15732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0"/>
            <a:endCxn id="16" idx="5"/>
          </p:cNvCxnSpPr>
          <p:nvPr/>
        </p:nvCxnSpPr>
        <p:spPr>
          <a:xfrm flipH="1" flipV="1">
            <a:off x="2190750" y="2019300"/>
            <a:ext cx="1482725" cy="175895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7" idx="6"/>
            <a:endCxn id="18" idx="2"/>
          </p:cNvCxnSpPr>
          <p:nvPr/>
        </p:nvCxnSpPr>
        <p:spPr>
          <a:xfrm>
            <a:off x="1098550" y="3865563"/>
            <a:ext cx="2300288" cy="1857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6" idx="6"/>
            <a:endCxn id="16" idx="0"/>
          </p:cNvCxnSpPr>
          <p:nvPr/>
        </p:nvCxnSpPr>
        <p:spPr>
          <a:xfrm flipH="1" flipV="1">
            <a:off x="1997075" y="1554163"/>
            <a:ext cx="274638" cy="273050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722438" y="1554163"/>
            <a:ext cx="549275" cy="546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17" name="Oval 16"/>
          <p:cNvSpPr/>
          <p:nvPr/>
        </p:nvSpPr>
        <p:spPr>
          <a:xfrm>
            <a:off x="549275" y="3592513"/>
            <a:ext cx="549275" cy="546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8" name="Oval 17"/>
          <p:cNvSpPr/>
          <p:nvPr/>
        </p:nvSpPr>
        <p:spPr>
          <a:xfrm>
            <a:off x="3398838" y="3778250"/>
            <a:ext cx="549275" cy="546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cxnSp>
        <p:nvCxnSpPr>
          <p:cNvPr id="19" name="Curved Connector 18"/>
          <p:cNvCxnSpPr/>
          <p:nvPr/>
        </p:nvCxnSpPr>
        <p:spPr>
          <a:xfrm flipH="1" flipV="1">
            <a:off x="3719513" y="382111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"/>
            <a:endCxn id="18" idx="1"/>
          </p:cNvCxnSpPr>
          <p:nvPr/>
        </p:nvCxnSpPr>
        <p:spPr>
          <a:xfrm>
            <a:off x="1997075" y="2100263"/>
            <a:ext cx="1482725" cy="175736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0"/>
            <a:endCxn id="16" idx="3"/>
          </p:cNvCxnSpPr>
          <p:nvPr/>
        </p:nvCxnSpPr>
        <p:spPr>
          <a:xfrm flipV="1">
            <a:off x="823913" y="2019300"/>
            <a:ext cx="979487" cy="15732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3464940">
            <a:off x="781844" y="2683669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318447">
            <a:off x="1770063" y="3636963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419834">
            <a:off x="1727200" y="4094163"/>
            <a:ext cx="63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54438" y="3276600"/>
            <a:ext cx="696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13/15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2896627">
            <a:off x="2777332" y="2631281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2760934">
            <a:off x="2309019" y="2877344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2424277">
            <a:off x="134938" y="4354513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1/15</a:t>
            </a:r>
          </a:p>
        </p:txBody>
      </p:sp>
      <p:cxnSp>
        <p:nvCxnSpPr>
          <p:cNvPr id="29" name="Curved Connector 28"/>
          <p:cNvCxnSpPr>
            <a:stCxn id="17" idx="4"/>
            <a:endCxn id="17" idx="2"/>
          </p:cNvCxnSpPr>
          <p:nvPr/>
        </p:nvCxnSpPr>
        <p:spPr>
          <a:xfrm rot="5400000" flipH="1">
            <a:off x="550069" y="3864769"/>
            <a:ext cx="273050" cy="274638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71738" y="1320800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-3464940">
            <a:off x="1306512" y="2798763"/>
            <a:ext cx="582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4987925" y="1630363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>
              <a:latin typeface="Corbel" pitchFamily="34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4584700" y="1595438"/>
            <a:ext cx="181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  1/2 1/2 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  1/2   0  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   0   1/2   1</a:t>
            </a: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7543800" y="1630363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>
              <a:latin typeface="Corbel" pitchFamily="34" charset="0"/>
            </a:endParaRPr>
          </a:p>
        </p:txBody>
      </p:sp>
      <p:sp>
        <p:nvSpPr>
          <p:cNvPr id="35" name="Text Box 46"/>
          <p:cNvSpPr txBox="1">
            <a:spLocks noChangeArrowheads="1"/>
          </p:cNvSpPr>
          <p:nvPr/>
        </p:nvSpPr>
        <p:spPr bwMode="auto">
          <a:xfrm>
            <a:off x="7251700" y="1595438"/>
            <a:ext cx="1733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1/3 1/3 1/3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1/3 1/3 1/3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1/3 1/3 1/3</a:t>
            </a: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5791200" y="2971800"/>
            <a:ext cx="221615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>
              <a:latin typeface="Corbel" pitchFamily="34" charset="0"/>
            </a:endParaRP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5387975" y="2971800"/>
            <a:ext cx="275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y   7/15  7/15   1/15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a   7/15  1/15   1/15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m  1/15  7/15  13/15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4432300" y="1935163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Corbel" pitchFamily="34" charset="0"/>
              </a:rPr>
              <a:t>0.8</a:t>
            </a: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6689725" y="189865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Corbel" pitchFamily="34" charset="0"/>
              </a:rPr>
              <a:t>+ 0.2</a:t>
            </a:r>
          </a:p>
        </p:txBody>
      </p:sp>
      <p:sp>
        <p:nvSpPr>
          <p:cNvPr id="39975" name="TextBox 39"/>
          <p:cNvSpPr txBox="1">
            <a:spLocks noChangeArrowheads="1"/>
          </p:cNvSpPr>
          <p:nvPr/>
        </p:nvSpPr>
        <p:spPr bwMode="auto">
          <a:xfrm>
            <a:off x="5449888" y="1101725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9976" name="TextBox 40"/>
          <p:cNvSpPr txBox="1">
            <a:spLocks noChangeArrowheads="1"/>
          </p:cNvSpPr>
          <p:nvPr/>
        </p:nvSpPr>
        <p:spPr bwMode="auto">
          <a:xfrm>
            <a:off x="7239000" y="1050925"/>
            <a:ext cx="173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kumimoji="0" lang="en-US" altLang="en-US" sz="2400" b="1" baseline="-25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35775" y="430847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68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Computing PageRank</a:t>
            </a:r>
            <a:endParaRPr lang="en-AU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Key step is matrix-vector multiplication</a:t>
            </a:r>
          </a:p>
          <a:p>
            <a:pPr lvl="1"/>
            <a:r>
              <a:rPr lang="en-US" altLang="en-US" b="1" i="1" smtClean="0"/>
              <a:t>r</a:t>
            </a:r>
            <a:r>
              <a:rPr lang="en-US" altLang="en-US" baseline="30000" smtClean="0"/>
              <a:t>new</a:t>
            </a:r>
            <a:r>
              <a:rPr lang="en-US" altLang="en-US" smtClean="0"/>
              <a:t> = </a:t>
            </a:r>
            <a:r>
              <a:rPr lang="en-US" altLang="en-US" b="1" i="1" smtClean="0"/>
              <a:t>A </a:t>
            </a:r>
            <a:r>
              <a:rPr lang="en-US" altLang="en-US" b="1" smtClean="0"/>
              <a:t>∙ </a:t>
            </a:r>
            <a:r>
              <a:rPr lang="en-US" altLang="en-US" b="1" i="1" smtClean="0"/>
              <a:t>r</a:t>
            </a:r>
            <a:r>
              <a:rPr lang="en-US" altLang="en-US" baseline="30000" smtClean="0"/>
              <a:t>old</a:t>
            </a:r>
          </a:p>
          <a:p>
            <a:endParaRPr lang="en-US" altLang="en-US" smtClean="0"/>
          </a:p>
          <a:p>
            <a:r>
              <a:rPr lang="en-US" altLang="en-US" smtClean="0"/>
              <a:t>Easy if we have enough main memory to hold </a:t>
            </a:r>
            <a:r>
              <a:rPr lang="en-US" altLang="en-US" b="1" smtClean="0"/>
              <a:t>A</a:t>
            </a:r>
            <a:r>
              <a:rPr lang="en-US" altLang="en-US" smtClean="0"/>
              <a:t>, </a:t>
            </a:r>
            <a:r>
              <a:rPr lang="en-US" altLang="en-US" b="1" smtClean="0"/>
              <a:t>r</a:t>
            </a:r>
            <a:r>
              <a:rPr lang="en-US" altLang="en-US" baseline="30000" smtClean="0"/>
              <a:t>old</a:t>
            </a:r>
            <a:r>
              <a:rPr lang="en-US" altLang="en-US" smtClean="0"/>
              <a:t>, </a:t>
            </a:r>
            <a:r>
              <a:rPr lang="en-US" altLang="en-US" b="1" smtClean="0"/>
              <a:t>r</a:t>
            </a:r>
            <a:r>
              <a:rPr lang="en-US" altLang="en-US" baseline="30000" smtClean="0"/>
              <a:t>new</a:t>
            </a:r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Say N = 1 billion pages</a:t>
            </a:r>
          </a:p>
          <a:p>
            <a:pPr lvl="1"/>
            <a:r>
              <a:rPr lang="en-US" altLang="en-US" smtClean="0"/>
              <a:t>We need 4 bytes for </a:t>
            </a:r>
            <a:br>
              <a:rPr lang="en-US" altLang="en-US" smtClean="0"/>
            </a:br>
            <a:r>
              <a:rPr lang="en-US" altLang="en-US" smtClean="0"/>
              <a:t>each entry (say)</a:t>
            </a:r>
          </a:p>
          <a:p>
            <a:pPr lvl="1"/>
            <a:r>
              <a:rPr lang="en-US" altLang="en-US" smtClean="0"/>
              <a:t>2 billion entries for </a:t>
            </a:r>
            <a:br>
              <a:rPr lang="en-US" altLang="en-US" smtClean="0"/>
            </a:br>
            <a:r>
              <a:rPr lang="en-US" altLang="en-US" smtClean="0"/>
              <a:t>vectors, approx 8GB</a:t>
            </a:r>
          </a:p>
          <a:p>
            <a:pPr lvl="1"/>
            <a:r>
              <a:rPr lang="en-US" altLang="en-US" smtClean="0"/>
              <a:t>Matrix A has N</a:t>
            </a:r>
            <a:r>
              <a:rPr lang="en-US" altLang="en-US" baseline="30000" smtClean="0"/>
              <a:t>2</a:t>
            </a:r>
            <a:r>
              <a:rPr lang="en-US" altLang="en-US" smtClean="0"/>
              <a:t> entries</a:t>
            </a:r>
          </a:p>
          <a:p>
            <a:pPr lvl="2"/>
            <a:r>
              <a:rPr lang="en-US" altLang="en-US" smtClean="0"/>
              <a:t>10</a:t>
            </a:r>
            <a:r>
              <a:rPr lang="en-US" altLang="en-US" baseline="30000" smtClean="0"/>
              <a:t>18</a:t>
            </a:r>
            <a:r>
              <a:rPr lang="en-US" altLang="en-US" smtClean="0"/>
              <a:t> is a large number!</a:t>
            </a:r>
          </a:p>
          <a:p>
            <a:endParaRPr lang="en-AU" altLang="en-US" smtClean="0"/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5572125" y="3584575"/>
            <a:ext cx="99218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Times New Roman" pitchFamily="18" charset="0"/>
              </a:rPr>
              <a:t>½   ½ 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Times New Roman" pitchFamily="18" charset="0"/>
              </a:rPr>
              <a:t> ½   0   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Times New Roman" pitchFamily="18" charset="0"/>
              </a:rPr>
              <a:t>0    ½   1</a:t>
            </a:r>
          </a:p>
        </p:txBody>
      </p:sp>
      <p:sp>
        <p:nvSpPr>
          <p:cNvPr id="40965" name="Text Box 22"/>
          <p:cNvSpPr txBox="1">
            <a:spLocks noChangeArrowheads="1"/>
          </p:cNvSpPr>
          <p:nvPr/>
        </p:nvSpPr>
        <p:spPr bwMode="auto">
          <a:xfrm>
            <a:off x="7172325" y="3584575"/>
            <a:ext cx="11842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Times New Roman" pitchFamily="18" charset="0"/>
              </a:rPr>
              <a:t>1/3 1/3 1/3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Times New Roman" pitchFamily="18" charset="0"/>
              </a:rPr>
              <a:t>1/3 1/3 1/3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>
                <a:latin typeface="Times New Roman" pitchFamily="18" charset="0"/>
              </a:rPr>
              <a:t>1/3 1/3 1/3</a:t>
            </a:r>
          </a:p>
        </p:txBody>
      </p:sp>
      <p:sp>
        <p:nvSpPr>
          <p:cNvPr id="40966" name="Rectangle 24"/>
          <p:cNvSpPr>
            <a:spLocks noChangeArrowheads="1"/>
          </p:cNvSpPr>
          <p:nvPr/>
        </p:nvSpPr>
        <p:spPr bwMode="auto">
          <a:xfrm>
            <a:off x="6138863" y="4879975"/>
            <a:ext cx="221615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>
              <a:latin typeface="Corbel" pitchFamily="34" charset="0"/>
            </a:endParaRPr>
          </a:p>
        </p:txBody>
      </p:sp>
      <p:sp>
        <p:nvSpPr>
          <p:cNvPr id="40967" name="Text Box 25"/>
          <p:cNvSpPr txBox="1">
            <a:spLocks noChangeArrowheads="1"/>
          </p:cNvSpPr>
          <p:nvPr/>
        </p:nvSpPr>
        <p:spPr bwMode="auto">
          <a:xfrm>
            <a:off x="5735638" y="4879975"/>
            <a:ext cx="2678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  7/15  7/15   1/15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  7/15  1/15   1/15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    1/15  7/15  13/15</a:t>
            </a:r>
          </a:p>
        </p:txBody>
      </p:sp>
      <p:sp>
        <p:nvSpPr>
          <p:cNvPr id="40968" name="Text Box 27"/>
          <p:cNvSpPr txBox="1">
            <a:spLocks noChangeArrowheads="1"/>
          </p:cNvSpPr>
          <p:nvPr/>
        </p:nvSpPr>
        <p:spPr bwMode="auto">
          <a:xfrm>
            <a:off x="5038725" y="381317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Corbel" pitchFamily="34" charset="0"/>
              </a:rPr>
              <a:t>0.8</a:t>
            </a:r>
          </a:p>
        </p:txBody>
      </p:sp>
      <p:sp>
        <p:nvSpPr>
          <p:cNvPr id="40969" name="Text Box 28"/>
          <p:cNvSpPr txBox="1">
            <a:spLocks noChangeArrowheads="1"/>
          </p:cNvSpPr>
          <p:nvPr/>
        </p:nvSpPr>
        <p:spPr bwMode="auto">
          <a:xfrm>
            <a:off x="6497638" y="3813175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>
                <a:latin typeface="Corbel" pitchFamily="34" charset="0"/>
              </a:rPr>
              <a:t>+0.2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4935538" y="2974975"/>
            <a:ext cx="3684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1"/>
              <a:t>A</a:t>
            </a:r>
            <a:r>
              <a:rPr kumimoji="0" lang="en-US" altLang="en-US" sz="2400"/>
              <a:t> = </a:t>
            </a:r>
            <a:r>
              <a:rPr kumimoji="0" lang="en-US" alt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kumimoji="0" lang="en-US" altLang="en-US" sz="2400" b="1"/>
              <a:t>∙M</a:t>
            </a:r>
            <a:r>
              <a:rPr kumimoji="0" lang="en-US" altLang="en-US" sz="2400"/>
              <a:t> + (1-</a:t>
            </a:r>
            <a:r>
              <a:rPr kumimoji="0" lang="en-US" altLang="en-US" sz="2400">
                <a:latin typeface="Symbol" pitchFamily="18" charset="2"/>
                <a:sym typeface="Symbol" pitchFamily="18" charset="2"/>
              </a:rPr>
              <a:t></a:t>
            </a:r>
            <a:r>
              <a:rPr kumimoji="0" lang="en-US" altLang="en-US" sz="2400"/>
              <a:t>) [1/N]</a:t>
            </a:r>
            <a:r>
              <a:rPr kumimoji="0" lang="en-US" altLang="en-US" sz="2400" baseline="-25000"/>
              <a:t>NxN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5588000" y="5272088"/>
            <a:ext cx="441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/>
              <a:t> =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456113" y="3802063"/>
            <a:ext cx="67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1" i="1">
                <a:solidFill>
                  <a:srgbClr val="008000"/>
                </a:solidFill>
              </a:rPr>
              <a:t>A</a:t>
            </a:r>
            <a:r>
              <a:rPr kumimoji="0" lang="en-US" altLang="en-US" sz="2800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24572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Matrix Formulation</a:t>
            </a:r>
            <a:endParaRPr lang="en-AU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Suppose there are </a:t>
            </a:r>
            <a:r>
              <a:rPr lang="en-US" altLang="en-US" b="1" i="1" smtClean="0"/>
              <a:t>N</a:t>
            </a:r>
            <a:r>
              <a:rPr lang="en-US" altLang="en-US" smtClean="0"/>
              <a:t> pages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Consider page </a:t>
            </a:r>
            <a:r>
              <a:rPr lang="en-US" altLang="en-US" b="1" i="1" smtClean="0"/>
              <a:t>i</a:t>
            </a:r>
            <a:r>
              <a:rPr lang="en-US" altLang="en-US" smtClean="0"/>
              <a:t>, with </a:t>
            </a:r>
            <a:r>
              <a:rPr lang="en-US" altLang="en-US" b="1" smtClean="0"/>
              <a:t>d</a:t>
            </a:r>
            <a:r>
              <a:rPr lang="en-US" altLang="en-US" b="1" i="1" baseline="-25000" smtClean="0"/>
              <a:t>i</a:t>
            </a:r>
            <a:r>
              <a:rPr lang="en-US" altLang="en-US" smtClean="0"/>
              <a:t> out-links</a:t>
            </a:r>
          </a:p>
          <a:p>
            <a:pPr>
              <a:lnSpc>
                <a:spcPct val="90000"/>
              </a:lnSpc>
            </a:pPr>
            <a:endParaRPr lang="en-US" altLang="en-US" b="1" i="1" baseline="-250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We have </a:t>
            </a:r>
            <a:r>
              <a:rPr lang="en-US" altLang="en-US" b="1" i="1" smtClean="0"/>
              <a:t>M</a:t>
            </a:r>
            <a:r>
              <a:rPr lang="en-US" altLang="en-US" i="1" baseline="-25000" smtClean="0"/>
              <a:t>ji</a:t>
            </a:r>
            <a:r>
              <a:rPr lang="en-US" altLang="en-US" smtClean="0"/>
              <a:t> </a:t>
            </a:r>
            <a:r>
              <a:rPr lang="en-US" altLang="en-US" b="1" smtClean="0"/>
              <a:t>= </a:t>
            </a:r>
            <a:r>
              <a:rPr lang="en-US" altLang="en-US" b="1" i="1" smtClean="0"/>
              <a:t>1/|d</a:t>
            </a:r>
            <a:r>
              <a:rPr lang="en-US" altLang="en-US" b="1" i="1" baseline="-25000" smtClean="0"/>
              <a:t>i</a:t>
            </a:r>
            <a:r>
              <a:rPr lang="en-US" altLang="en-US" b="1" i="1" smtClean="0"/>
              <a:t>|</a:t>
            </a:r>
            <a:r>
              <a:rPr lang="en-US" altLang="en-US" b="1" smtClean="0"/>
              <a:t> </a:t>
            </a:r>
            <a:r>
              <a:rPr lang="en-US" altLang="en-US" smtClean="0"/>
              <a:t>when </a:t>
            </a:r>
            <a:r>
              <a:rPr lang="en-US" altLang="en-US" b="1" i="1" smtClean="0"/>
              <a:t>i </a:t>
            </a:r>
            <a:r>
              <a:rPr lang="en-US" altLang="en-US" b="1" i="1" smtClean="0">
                <a:latin typeface="cmsy10"/>
              </a:rPr>
              <a:t>→</a:t>
            </a:r>
            <a:r>
              <a:rPr lang="en-US" altLang="en-US" b="1" i="1" smtClean="0"/>
              <a:t> j 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mtClean="0"/>
              <a:t>	   and </a:t>
            </a:r>
            <a:r>
              <a:rPr lang="en-US" altLang="en-US" b="1" i="1" smtClean="0"/>
              <a:t>M</a:t>
            </a:r>
            <a:r>
              <a:rPr lang="en-US" altLang="en-US" i="1" baseline="-25000" smtClean="0"/>
              <a:t>ji</a:t>
            </a:r>
            <a:r>
              <a:rPr lang="en-US" altLang="en-US" i="1" smtClean="0"/>
              <a:t> </a:t>
            </a:r>
            <a:r>
              <a:rPr lang="en-US" altLang="en-US" b="1" i="1" smtClean="0"/>
              <a:t>= 0</a:t>
            </a:r>
            <a:r>
              <a:rPr lang="en-US" altLang="en-US" b="1" smtClean="0"/>
              <a:t> </a:t>
            </a:r>
            <a:r>
              <a:rPr lang="en-US" altLang="en-US" smtClean="0"/>
              <a:t>otherwise</a:t>
            </a:r>
          </a:p>
          <a:p>
            <a:pPr>
              <a:lnSpc>
                <a:spcPct val="90000"/>
              </a:lnSpc>
            </a:pPr>
            <a:endParaRPr lang="en-US" altLang="en-US" b="1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mtClean="0"/>
              <a:t>The random teleport is equivalent to: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Adding a </a:t>
            </a:r>
            <a:r>
              <a:rPr lang="en-US" altLang="en-US" b="1" smtClean="0">
                <a:solidFill>
                  <a:srgbClr val="D60093"/>
                </a:solidFill>
              </a:rPr>
              <a:t>teleport link </a:t>
            </a:r>
            <a:r>
              <a:rPr lang="en-US" altLang="en-US" smtClean="0"/>
              <a:t>from </a:t>
            </a:r>
            <a:r>
              <a:rPr lang="en-US" altLang="en-US" b="1" i="1" smtClean="0"/>
              <a:t>i</a:t>
            </a:r>
            <a:r>
              <a:rPr lang="en-US" altLang="en-US" smtClean="0"/>
              <a:t> to every other page and setting transition probability to </a:t>
            </a:r>
            <a:r>
              <a:rPr lang="en-US" altLang="en-US" b="1" i="1" smtClean="0"/>
              <a:t>(1-</a:t>
            </a:r>
            <a:r>
              <a:rPr lang="en-US" altLang="en-US" b="1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b="1" i="1" smtClean="0"/>
              <a:t>)/N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Reducing the probability of following each </a:t>
            </a:r>
            <a:br>
              <a:rPr lang="en-US" altLang="en-US" smtClean="0"/>
            </a:br>
            <a:r>
              <a:rPr lang="en-US" altLang="en-US" smtClean="0"/>
              <a:t>out-link from </a:t>
            </a:r>
            <a:r>
              <a:rPr lang="en-US" altLang="en-US" b="1" i="1" smtClean="0"/>
              <a:t>1/|d</a:t>
            </a:r>
            <a:r>
              <a:rPr lang="en-US" altLang="en-US" b="1" i="1" baseline="-25000" smtClean="0"/>
              <a:t>i</a:t>
            </a:r>
            <a:r>
              <a:rPr lang="en-US" altLang="en-US" b="1" i="1" smtClean="0"/>
              <a:t>|</a:t>
            </a:r>
            <a:r>
              <a:rPr lang="en-US" altLang="en-US" smtClean="0"/>
              <a:t> to </a:t>
            </a:r>
            <a:r>
              <a:rPr lang="en-US" altLang="en-US" b="1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b="1" i="1" smtClean="0"/>
              <a:t>/|d</a:t>
            </a:r>
            <a:r>
              <a:rPr lang="en-US" altLang="en-US" b="1" i="1" baseline="-25000" smtClean="0"/>
              <a:t>i</a:t>
            </a:r>
            <a:r>
              <a:rPr lang="en-US" altLang="en-US" b="1" i="1" smtClean="0"/>
              <a:t>|</a:t>
            </a:r>
          </a:p>
          <a:p>
            <a:pPr lvl="1">
              <a:lnSpc>
                <a:spcPct val="90000"/>
              </a:lnSpc>
            </a:pPr>
            <a:r>
              <a:rPr lang="en-US" altLang="en-US" b="1" smtClean="0">
                <a:solidFill>
                  <a:srgbClr val="008000"/>
                </a:solidFill>
              </a:rPr>
              <a:t>Equivalent:</a:t>
            </a:r>
            <a:r>
              <a:rPr lang="en-US" altLang="en-US" smtClean="0"/>
              <a:t> Tax each page a fraction </a:t>
            </a:r>
            <a:r>
              <a:rPr lang="en-US" altLang="en-US" b="1" i="1" smtClean="0"/>
              <a:t>(1-</a:t>
            </a:r>
            <a:r>
              <a:rPr lang="en-US" altLang="en-US" b="1" i="1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altLang="en-US" b="1" i="1" smtClean="0"/>
              <a:t>)</a:t>
            </a:r>
            <a:r>
              <a:rPr lang="en-US" altLang="en-US" smtClean="0"/>
              <a:t> of its score and redistribute evenly </a:t>
            </a:r>
          </a:p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9572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Rearranging the Equation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5825" y="4694238"/>
            <a:ext cx="4322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i="1">
                <a:solidFill>
                  <a:srgbClr val="008000"/>
                </a:solidFill>
              </a:rPr>
              <a:t>[x]</a:t>
            </a:r>
            <a:r>
              <a:rPr kumimoji="0" lang="en-US" altLang="en-US" i="1" baseline="-25000">
                <a:solidFill>
                  <a:srgbClr val="008000"/>
                </a:solidFill>
              </a:rPr>
              <a:t>N</a:t>
            </a:r>
            <a:r>
              <a:rPr kumimoji="0" lang="en-US" altLang="en-US">
                <a:solidFill>
                  <a:srgbClr val="008000"/>
                </a:solidFill>
              </a:rPr>
              <a:t> … a vector  of length </a:t>
            </a:r>
            <a:r>
              <a:rPr kumimoji="0" lang="en-US" altLang="en-US" i="1">
                <a:solidFill>
                  <a:srgbClr val="008000"/>
                </a:solidFill>
              </a:rPr>
              <a:t>N</a:t>
            </a:r>
            <a:r>
              <a:rPr kumimoji="0" lang="en-US" altLang="en-US">
                <a:solidFill>
                  <a:srgbClr val="008000"/>
                </a:solidFill>
              </a:rPr>
              <a:t> with all entries </a:t>
            </a:r>
            <a:r>
              <a:rPr kumimoji="0" lang="en-US" altLang="en-US" i="1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6225" y="4586288"/>
            <a:ext cx="2789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Here we assumed </a:t>
            </a:r>
            <a:r>
              <a:rPr kumimoji="0" lang="en-US" alt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en-US" alt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has no dead-ends</a:t>
            </a:r>
          </a:p>
        </p:txBody>
      </p:sp>
    </p:spTree>
    <p:extLst>
      <p:ext uri="{BB962C8B-B14F-4D97-AF65-F5344CB8AC3E}">
        <p14:creationId xmlns:p14="http://schemas.microsoft.com/office/powerpoint/2010/main" val="13830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Sparse Matrix Formulation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8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2050" y="2600325"/>
            <a:ext cx="72390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PageRank: The Complete Algorithm</a:t>
            </a:r>
            <a:endParaRPr lang="en-AU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398" t="-62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33400" y="60055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the graph has no dead-ends then the amount of leaked PageRank is </a:t>
            </a:r>
            <a:r>
              <a:rPr kumimoji="0" lang="en-US" altLang="en-US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kumimoji="0" lang="el-GR" altLang="en-US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kumimoji="0" lang="en-US" altLang="en-US" sz="14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But since we have dead-ends the amount of leaked PageRank may be larger. We have to explicitly account for it by computing </a:t>
            </a:r>
            <a:r>
              <a:rPr kumimoji="0" lang="en-US" altLang="en-US" sz="14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US" altLang="en-US" sz="14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63963" y="5089525"/>
            <a:ext cx="588962" cy="358775"/>
          </a:xfrm>
          <a:prstGeom prst="roundRect">
            <a:avLst/>
          </a:prstGeom>
          <a:noFill/>
          <a:ln w="5080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5199" y="5050967"/>
                <a:ext cx="3924301" cy="43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2000" b="1" dirty="0" smtClean="0">
                    <a:solidFill>
                      <a:srgbClr val="008000"/>
                    </a:solidFill>
                  </a:rPr>
                  <a:t>where: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𝑛𝑒𝑤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99" y="5050967"/>
                <a:ext cx="3924301" cy="435889"/>
              </a:xfrm>
              <a:prstGeom prst="rect">
                <a:avLst/>
              </a:prstGeom>
              <a:blipFill rotWithShape="1">
                <a:blip r:embed="rId3"/>
                <a:stretch>
                  <a:fillRect t="-112676" b="-1633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3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Sparse Matrix Encoding</a:t>
            </a:r>
            <a:endParaRPr lang="en-AU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Encode sparse matrix using only nonzero entries</a:t>
            </a:r>
          </a:p>
          <a:p>
            <a:pPr lvl="1"/>
            <a:r>
              <a:rPr lang="en-US" altLang="en-US" smtClean="0"/>
              <a:t>Space proportional roughly to number of links</a:t>
            </a:r>
          </a:p>
          <a:p>
            <a:pPr lvl="1"/>
            <a:r>
              <a:rPr lang="en-US" altLang="en-US" smtClean="0"/>
              <a:t>Say 10N, or 4*10*1 billion = 40GB</a:t>
            </a:r>
          </a:p>
          <a:p>
            <a:pPr lvl="1"/>
            <a:r>
              <a:rPr lang="en-US" altLang="en-US" b="1" smtClean="0"/>
              <a:t>Still won’t fit in memory, but will fit on disk</a:t>
            </a:r>
          </a:p>
          <a:p>
            <a:endParaRPr lang="en-AU" altLang="en-US" smtClean="0"/>
          </a:p>
        </p:txBody>
      </p:sp>
      <p:graphicFrame>
        <p:nvGraphicFramePr>
          <p:cNvPr id="4" name="Group 27"/>
          <p:cNvGraphicFramePr>
            <a:graphicFrameLocks noGrp="1"/>
          </p:cNvGraphicFramePr>
          <p:nvPr/>
        </p:nvGraphicFramePr>
        <p:xfrm>
          <a:off x="2057400" y="3829050"/>
          <a:ext cx="5410200" cy="1447801"/>
        </p:xfrm>
        <a:graphic>
          <a:graphicData uri="http://schemas.openxmlformats.org/drawingml/2006/table">
            <a:tbl>
              <a:tblPr/>
              <a:tblGrid>
                <a:gridCol w="1117600"/>
                <a:gridCol w="1114425"/>
                <a:gridCol w="3178175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1, 5, 7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17, 64, 113, 117, 245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13, 23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2101850" y="3167063"/>
            <a:ext cx="102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source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node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3149600" y="3382963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4343400" y="3390900"/>
            <a:ext cx="237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destination nodes</a:t>
            </a:r>
          </a:p>
        </p:txBody>
      </p:sp>
    </p:spTree>
    <p:extLst>
      <p:ext uri="{BB962C8B-B14F-4D97-AF65-F5344CB8AC3E}">
        <p14:creationId xmlns:p14="http://schemas.microsoft.com/office/powerpoint/2010/main" val="5069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Basic Algorithm: Update Step</a:t>
            </a:r>
            <a:endParaRPr lang="en-AU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Assume enough RAM to fit </a:t>
            </a:r>
            <a:r>
              <a:rPr lang="en-US" altLang="en-US" i="1" smtClean="0"/>
              <a:t>r</a:t>
            </a:r>
            <a:r>
              <a:rPr lang="en-US" altLang="en-US" i="1" baseline="30000" smtClean="0"/>
              <a:t>new</a:t>
            </a:r>
            <a:r>
              <a:rPr lang="en-US" altLang="en-US" smtClean="0"/>
              <a:t> into memory</a:t>
            </a:r>
          </a:p>
          <a:p>
            <a:pPr lvl="1"/>
            <a:r>
              <a:rPr lang="en-US" altLang="en-US" smtClean="0"/>
              <a:t>Store </a:t>
            </a:r>
            <a:r>
              <a:rPr lang="en-US" altLang="en-US" b="1" i="1" smtClean="0"/>
              <a:t>r</a:t>
            </a:r>
            <a:r>
              <a:rPr lang="en-US" altLang="en-US" i="1" baseline="30000" smtClean="0"/>
              <a:t>old</a:t>
            </a:r>
            <a:r>
              <a:rPr lang="en-US" altLang="en-US" smtClean="0"/>
              <a:t> and matrix </a:t>
            </a:r>
            <a:r>
              <a:rPr lang="en-US" altLang="en-US" b="1" smtClean="0"/>
              <a:t>M</a:t>
            </a:r>
            <a:r>
              <a:rPr lang="en-US" altLang="en-US" smtClean="0"/>
              <a:t> on disk</a:t>
            </a:r>
          </a:p>
          <a:p>
            <a:r>
              <a:rPr lang="en-US" altLang="en-US" smtClean="0"/>
              <a:t>1 step of power-iteration is:</a:t>
            </a:r>
          </a:p>
          <a:p>
            <a:endParaRPr lang="en-AU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966788" y="2309813"/>
            <a:ext cx="6157912" cy="1671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1913" y="4672013"/>
            <a:ext cx="41148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82713" y="4324350"/>
            <a:ext cx="457200" cy="2133600"/>
            <a:chOff x="1008" y="1968"/>
            <a:chExt cx="192" cy="1344"/>
          </a:xfrm>
        </p:grpSpPr>
        <p:sp>
          <p:nvSpPr>
            <p:cNvPr id="47156" name="Rectangle 5"/>
            <p:cNvSpPr>
              <a:spLocks noChangeArrowheads="1"/>
            </p:cNvSpPr>
            <p:nvPr/>
          </p:nvSpPr>
          <p:spPr bwMode="auto">
            <a:xfrm>
              <a:off x="1008" y="1968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47157" name="Rectangle 6"/>
            <p:cNvSpPr>
              <a:spLocks noChangeArrowheads="1"/>
            </p:cNvSpPr>
            <p:nvPr/>
          </p:nvSpPr>
          <p:spPr bwMode="auto">
            <a:xfrm>
              <a:off x="1008" y="2160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47158" name="Rectangle 7"/>
            <p:cNvSpPr>
              <a:spLocks noChangeArrowheads="1"/>
            </p:cNvSpPr>
            <p:nvPr/>
          </p:nvSpPr>
          <p:spPr bwMode="auto">
            <a:xfrm>
              <a:off x="1008" y="235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47159" name="Rectangle 8"/>
            <p:cNvSpPr>
              <a:spLocks noChangeArrowheads="1"/>
            </p:cNvSpPr>
            <p:nvPr/>
          </p:nvSpPr>
          <p:spPr bwMode="auto">
            <a:xfrm>
              <a:off x="1008" y="2544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47160" name="Rectangle 9"/>
            <p:cNvSpPr>
              <a:spLocks noChangeArrowheads="1"/>
            </p:cNvSpPr>
            <p:nvPr/>
          </p:nvSpPr>
          <p:spPr bwMode="auto">
            <a:xfrm>
              <a:off x="1008" y="27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47161" name="Rectangle 10"/>
            <p:cNvSpPr>
              <a:spLocks noChangeArrowheads="1"/>
            </p:cNvSpPr>
            <p:nvPr/>
          </p:nvSpPr>
          <p:spPr bwMode="auto">
            <a:xfrm>
              <a:off x="1008" y="2928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  <p:sp>
          <p:nvSpPr>
            <p:cNvPr id="47162" name="Rectangle 11"/>
            <p:cNvSpPr>
              <a:spLocks noChangeArrowheads="1"/>
            </p:cNvSpPr>
            <p:nvPr/>
          </p:nvSpPr>
          <p:spPr bwMode="auto">
            <a:xfrm>
              <a:off x="1008" y="3120"/>
              <a:ext cx="192" cy="1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chemeClr val="tx2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chemeClr val="hlink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33CC33"/>
                </a:buClr>
                <a:buSzPct val="75000"/>
                <a:buFont typeface="Webdings" pitchFamily="18" charset="2"/>
                <a:buChar char="4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Char char="–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/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554913" y="43243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554913" y="462915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554913" y="493395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54913" y="523875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554913" y="554355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554913" y="584835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554913" y="615315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/>
          </a:p>
        </p:txBody>
      </p:sp>
      <p:graphicFrame>
        <p:nvGraphicFramePr>
          <p:cNvPr id="21" name="Group 63"/>
          <p:cNvGraphicFramePr>
            <a:graphicFrameLocks noGrp="1"/>
          </p:cNvGraphicFramePr>
          <p:nvPr/>
        </p:nvGraphicFramePr>
        <p:xfrm>
          <a:off x="2601913" y="4629150"/>
          <a:ext cx="4343400" cy="1371600"/>
        </p:xfrm>
        <a:graphic>
          <a:graphicData uri="http://schemas.openxmlformats.org/drawingml/2006/table">
            <a:tbl>
              <a:tblPr/>
              <a:tblGrid>
                <a:gridCol w="1139825"/>
                <a:gridCol w="755650"/>
                <a:gridCol w="2447925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1, 5, 6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17, 64, 113, 117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13, 23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2678113" y="4275138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source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3632200" y="4275138"/>
            <a:ext cx="1027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706938" y="4275138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destination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1077913" y="42973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0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77913" y="45862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1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077913" y="48910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2</a:t>
            </a: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1077913" y="521176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3</a:t>
            </a: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1077913" y="55006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4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1077913" y="5805488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5</a:t>
            </a: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7956550" y="42481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0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7956550" y="45370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1</a:t>
            </a: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7956550" y="48418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2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7956550" y="51625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3</a:t>
            </a: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7956550" y="54514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4</a:t>
            </a: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956550" y="57562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5</a:t>
            </a:r>
          </a:p>
        </p:txBody>
      </p:sp>
      <p:sp>
        <p:nvSpPr>
          <p:cNvPr id="37" name="Text Box 53"/>
          <p:cNvSpPr txBox="1">
            <a:spLocks noChangeArrowheads="1"/>
          </p:cNvSpPr>
          <p:nvPr/>
        </p:nvSpPr>
        <p:spPr bwMode="auto">
          <a:xfrm>
            <a:off x="7935913" y="60610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/>
              <a:t>6</a:t>
            </a:r>
          </a:p>
        </p:txBody>
      </p:sp>
      <p:sp>
        <p:nvSpPr>
          <p:cNvPr id="47152" name="Text Box 54"/>
          <p:cNvSpPr txBox="1">
            <a:spLocks noChangeArrowheads="1"/>
          </p:cNvSpPr>
          <p:nvPr/>
        </p:nvSpPr>
        <p:spPr bwMode="auto">
          <a:xfrm>
            <a:off x="1519238" y="3838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/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1839913" y="4256088"/>
            <a:ext cx="61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new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077075" y="4248150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000" b="1" baseline="30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old</a:t>
            </a:r>
          </a:p>
        </p:txBody>
      </p:sp>
      <p:sp>
        <p:nvSpPr>
          <p:cNvPr id="47155" name="Text Box 57"/>
          <p:cNvSpPr txBox="1">
            <a:spLocks noChangeArrowheads="1"/>
          </p:cNvSpPr>
          <p:nvPr/>
        </p:nvSpPr>
        <p:spPr bwMode="auto">
          <a:xfrm>
            <a:off x="1011238" y="2266950"/>
            <a:ext cx="61134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5000"/>
              </a:spcBef>
              <a:buClr>
                <a:schemeClr val="tx2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Char char="–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-8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all entries of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000" b="1" baseline="30000">
                <a:latin typeface="Arial" pitchFamily="34" charset="0"/>
                <a:cs typeface="Arial" pitchFamily="34" charset="0"/>
              </a:rPr>
              <a:t>new 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= 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(1-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) / 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each page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(of out-degree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en-US" sz="2000" b="1" i="1" baseline="-2500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Read into memory: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en-US" sz="2000" b="1" i="1" baseline="-2500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dest</a:t>
            </a:r>
            <a:r>
              <a:rPr kumimoji="0" lang="en-US" altLang="en-US" sz="2000" b="1" i="1" baseline="-25000">
                <a:latin typeface="Arial" pitchFamily="34" charset="0"/>
                <a:cs typeface="Arial" pitchFamily="34" charset="0"/>
              </a:rPr>
              <a:t>1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, …, dest</a:t>
            </a:r>
            <a:r>
              <a:rPr kumimoji="0" lang="en-US" altLang="en-US" sz="2000" b="1" i="1" baseline="-25000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en-US" sz="1400" b="1" i="1" baseline="-2500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000" b="1" i="1" baseline="30000">
                <a:latin typeface="Arial" pitchFamily="34" charset="0"/>
                <a:cs typeface="Arial" pitchFamily="34" charset="0"/>
              </a:rPr>
              <a:t>old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(i)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j</a:t>
            </a:r>
            <a:r>
              <a:rPr kumimoji="0" lang="en-US" altLang="en-US" sz="2000"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1…d</a:t>
            </a:r>
            <a:r>
              <a:rPr kumimoji="0" lang="en-US" altLang="en-US" sz="2000" b="1" baseline="-25000">
                <a:latin typeface="Arial" pitchFamily="34" charset="0"/>
                <a:cs typeface="Arial" pitchFamily="34" charset="0"/>
              </a:rPr>
              <a:t>i</a:t>
            </a:r>
            <a:endParaRPr kumimoji="0" lang="en-US" altLang="en-US" sz="200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      r</a:t>
            </a:r>
            <a:r>
              <a:rPr kumimoji="0" lang="en-US" altLang="en-US" sz="2000" b="1" baseline="30000">
                <a:latin typeface="Arial" pitchFamily="34" charset="0"/>
                <a:cs typeface="Arial" pitchFamily="34" charset="0"/>
              </a:rPr>
              <a:t>new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(dest</a:t>
            </a:r>
            <a:r>
              <a:rPr kumimoji="0" lang="en-US" altLang="en-US" sz="2000" b="1" baseline="-25000">
                <a:latin typeface="Arial" pitchFamily="34" charset="0"/>
                <a:cs typeface="Arial" pitchFamily="34" charset="0"/>
              </a:rPr>
              <a:t>j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) += 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  <a:sym typeface="Symbol" pitchFamily="18" charset="2"/>
              </a:rPr>
              <a:t> 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r</a:t>
            </a:r>
            <a:r>
              <a:rPr kumimoji="0" lang="en-US" altLang="en-US" sz="2000" b="1" baseline="30000">
                <a:latin typeface="Arial" pitchFamily="34" charset="0"/>
                <a:cs typeface="Arial" pitchFamily="34" charset="0"/>
              </a:rPr>
              <a:t>old</a:t>
            </a:r>
            <a:r>
              <a:rPr kumimoji="0" lang="en-US" altLang="en-US" sz="2000" b="1">
                <a:latin typeface="Arial" pitchFamily="34" charset="0"/>
                <a:cs typeface="Arial" pitchFamily="34" charset="0"/>
              </a:rPr>
              <a:t>(i) / </a:t>
            </a:r>
            <a:r>
              <a:rPr kumimoji="0" lang="en-US" altLang="en-US" sz="2000" b="1" i="1"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en-US" sz="2000" b="1" i="1" baseline="-25000"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067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Assume enough RAM to fit </a:t>
            </a:r>
            <a:r>
              <a:rPr lang="en-US" altLang="en-US" i="1" smtClean="0"/>
              <a:t>r</a:t>
            </a:r>
            <a:r>
              <a:rPr lang="en-US" altLang="en-US" i="1" baseline="30000" smtClean="0"/>
              <a:t>new</a:t>
            </a:r>
            <a:r>
              <a:rPr lang="en-US" altLang="en-US" smtClean="0"/>
              <a:t> into memory</a:t>
            </a:r>
          </a:p>
          <a:p>
            <a:pPr lvl="1"/>
            <a:r>
              <a:rPr lang="en-US" altLang="en-US" smtClean="0"/>
              <a:t>Store </a:t>
            </a:r>
            <a:r>
              <a:rPr lang="en-US" altLang="en-US" b="1" i="1" smtClean="0"/>
              <a:t>r</a:t>
            </a:r>
            <a:r>
              <a:rPr lang="en-US" altLang="en-US" i="1" baseline="30000" smtClean="0"/>
              <a:t>old</a:t>
            </a:r>
            <a:r>
              <a:rPr lang="en-US" altLang="en-US" smtClean="0"/>
              <a:t> and matrix </a:t>
            </a:r>
            <a:r>
              <a:rPr lang="en-US" altLang="en-US" b="1" i="1" smtClean="0"/>
              <a:t>M</a:t>
            </a:r>
            <a:r>
              <a:rPr lang="en-US" altLang="en-US" smtClean="0"/>
              <a:t> on disk</a:t>
            </a:r>
          </a:p>
          <a:p>
            <a:r>
              <a:rPr lang="en-US" altLang="en-US" smtClean="0"/>
              <a:t>In each iteration, we have to:</a:t>
            </a:r>
          </a:p>
          <a:p>
            <a:pPr lvl="1"/>
            <a:r>
              <a:rPr lang="en-US" altLang="en-US" smtClean="0"/>
              <a:t>Read </a:t>
            </a:r>
            <a:r>
              <a:rPr lang="en-US" altLang="en-US" b="1" i="1" smtClean="0"/>
              <a:t>r</a:t>
            </a:r>
            <a:r>
              <a:rPr lang="en-US" altLang="en-US" i="1" baseline="30000" smtClean="0"/>
              <a:t>old</a:t>
            </a:r>
            <a:r>
              <a:rPr lang="en-US" altLang="en-US" smtClean="0"/>
              <a:t> and </a:t>
            </a:r>
            <a:r>
              <a:rPr lang="en-US" altLang="en-US" b="1" i="1" smtClean="0"/>
              <a:t>M</a:t>
            </a:r>
          </a:p>
          <a:p>
            <a:pPr lvl="1"/>
            <a:r>
              <a:rPr lang="en-US" altLang="en-US" smtClean="0"/>
              <a:t>Write </a:t>
            </a:r>
            <a:r>
              <a:rPr lang="en-US" altLang="en-US" b="1" i="1" smtClean="0"/>
              <a:t>r</a:t>
            </a:r>
            <a:r>
              <a:rPr lang="en-US" altLang="en-US" i="1" baseline="30000" smtClean="0"/>
              <a:t>new</a:t>
            </a:r>
            <a:r>
              <a:rPr lang="en-US" altLang="en-US" smtClean="0"/>
              <a:t> back to disk</a:t>
            </a:r>
          </a:p>
          <a:p>
            <a:pPr lvl="1"/>
            <a:r>
              <a:rPr lang="en-US" altLang="en-US" b="1" smtClean="0">
                <a:solidFill>
                  <a:srgbClr val="008000"/>
                </a:solidFill>
              </a:rPr>
              <a:t>Cost per iteration of Power method:</a:t>
            </a:r>
            <a:br>
              <a:rPr lang="en-US" altLang="en-US" b="1" smtClean="0">
                <a:solidFill>
                  <a:srgbClr val="008000"/>
                </a:solidFill>
              </a:rPr>
            </a:br>
            <a:r>
              <a:rPr lang="en-US" altLang="en-US" b="1" smtClean="0">
                <a:solidFill>
                  <a:srgbClr val="008000"/>
                </a:solidFill>
              </a:rPr>
              <a:t>=</a:t>
            </a:r>
            <a:r>
              <a:rPr lang="en-US" altLang="en-US" smtClean="0">
                <a:solidFill>
                  <a:srgbClr val="008000"/>
                </a:solidFill>
              </a:rPr>
              <a:t> 2|</a:t>
            </a:r>
            <a:r>
              <a:rPr lang="en-US" altLang="en-US" b="1" i="1" smtClean="0">
                <a:solidFill>
                  <a:srgbClr val="008000"/>
                </a:solidFill>
              </a:rPr>
              <a:t>r</a:t>
            </a:r>
            <a:r>
              <a:rPr lang="en-US" altLang="en-US" smtClean="0">
                <a:solidFill>
                  <a:srgbClr val="008000"/>
                </a:solidFill>
              </a:rPr>
              <a:t>| + |</a:t>
            </a:r>
            <a:r>
              <a:rPr lang="en-US" altLang="en-US" b="1" i="1" smtClean="0">
                <a:solidFill>
                  <a:srgbClr val="008000"/>
                </a:solidFill>
              </a:rPr>
              <a:t>M</a:t>
            </a:r>
            <a:r>
              <a:rPr lang="en-US" altLang="en-US" smtClean="0">
                <a:solidFill>
                  <a:srgbClr val="008000"/>
                </a:solidFill>
              </a:rPr>
              <a:t>|</a:t>
            </a:r>
          </a:p>
          <a:p>
            <a:pPr lvl="1"/>
            <a:endParaRPr lang="en-US" altLang="en-US" smtClean="0"/>
          </a:p>
          <a:p>
            <a:r>
              <a:rPr lang="en-US" altLang="en-US" smtClean="0">
                <a:solidFill>
                  <a:srgbClr val="FF0000"/>
                </a:solidFill>
              </a:rPr>
              <a:t>Question:</a:t>
            </a:r>
          </a:p>
          <a:p>
            <a:pPr lvl="1"/>
            <a:r>
              <a:rPr lang="en-US" altLang="en-US" smtClean="0"/>
              <a:t>What if we could not even fit </a:t>
            </a:r>
            <a:r>
              <a:rPr lang="en-US" altLang="en-US" b="1" i="1" smtClean="0"/>
              <a:t>r</a:t>
            </a:r>
            <a:r>
              <a:rPr lang="en-US" altLang="en-US" i="1" baseline="30000" smtClean="0"/>
              <a:t>new</a:t>
            </a:r>
            <a:r>
              <a:rPr lang="en-US" altLang="en-US" smtClean="0"/>
              <a:t> in memory?</a:t>
            </a:r>
          </a:p>
          <a:p>
            <a:pPr lvl="1"/>
            <a:r>
              <a:rPr lang="en-US" altLang="en-US" smtClean="0"/>
              <a:t>Split </a:t>
            </a:r>
            <a:r>
              <a:rPr lang="en-US" altLang="en-US" b="1" i="1" smtClean="0"/>
              <a:t>r</a:t>
            </a:r>
            <a:r>
              <a:rPr lang="en-US" altLang="en-US" i="1" baseline="30000" smtClean="0"/>
              <a:t>new </a:t>
            </a:r>
            <a:r>
              <a:rPr lang="en-US" altLang="en-US" smtClean="0"/>
              <a:t>into blocks. Details ignored</a:t>
            </a:r>
          </a:p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2545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6725" y="2874963"/>
            <a:ext cx="82200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defRPr>
            </a:lvl9pPr>
          </a:lstStyle>
          <a:p>
            <a:pPr>
              <a:defRPr/>
            </a:pPr>
            <a:r>
              <a:rPr lang="en-US" dirty="0" smtClean="0"/>
              <a:t>PageRank in MapReduce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874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MapReduce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Graph algorithms typically involve:</a:t>
            </a:r>
          </a:p>
          <a:p>
            <a:pPr lvl="1"/>
            <a:r>
              <a:rPr lang="en-GB" dirty="0"/>
              <a:t>Performing computations at each node: based on node features, edge features, and local link structure</a:t>
            </a:r>
          </a:p>
          <a:p>
            <a:pPr lvl="1"/>
            <a:r>
              <a:rPr lang="en-GB" dirty="0"/>
              <a:t>Propagating computations: “traversing” the graph</a:t>
            </a:r>
          </a:p>
          <a:p>
            <a:r>
              <a:rPr lang="en-GB" dirty="0"/>
              <a:t>Key questions:</a:t>
            </a:r>
          </a:p>
          <a:p>
            <a:pPr lvl="1"/>
            <a:r>
              <a:rPr lang="en-GB" dirty="0"/>
              <a:t>How do you represent graph data in MapReduce?</a:t>
            </a:r>
          </a:p>
          <a:p>
            <a:pPr lvl="1"/>
            <a:r>
              <a:rPr lang="en-GB" dirty="0"/>
              <a:t>How do you traverse a graph in MapReduce?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33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Computation Review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Can be computed iteratively</a:t>
            </a:r>
          </a:p>
          <a:p>
            <a:pPr lvl="1"/>
            <a:r>
              <a:rPr lang="en-US" dirty="0" smtClean="0"/>
              <a:t>Effects at each iteration are local</a:t>
            </a:r>
          </a:p>
          <a:p>
            <a:r>
              <a:rPr lang="en-US" dirty="0" smtClean="0"/>
              <a:t>Sketch of algorithm:</a:t>
            </a:r>
          </a:p>
          <a:p>
            <a:pPr lvl="1"/>
            <a:r>
              <a:rPr lang="en-US" dirty="0" smtClean="0"/>
              <a:t>Start with seed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Each page distributes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“credit” to all pages it links to</a:t>
            </a:r>
          </a:p>
          <a:p>
            <a:pPr lvl="1"/>
            <a:r>
              <a:rPr lang="en-US" dirty="0" smtClean="0"/>
              <a:t>Each target page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j</a:t>
            </a:r>
            <a:r>
              <a:rPr lang="en-US" dirty="0" smtClean="0"/>
              <a:t> adds up “credit” from multiple in-bound links to compute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1"/>
            <a:r>
              <a:rPr lang="en-US" dirty="0" smtClean="0"/>
              <a:t>Iterate until values converge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2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tackle the simple case:</a:t>
            </a:r>
          </a:p>
          <a:p>
            <a:pPr lvl="1"/>
            <a:r>
              <a:rPr lang="en-US" dirty="0" smtClean="0"/>
              <a:t>No teleport</a:t>
            </a:r>
          </a:p>
          <a:p>
            <a:pPr lvl="1"/>
            <a:r>
              <a:rPr lang="en-US" dirty="0" smtClean="0"/>
              <a:t>No dead ends</a:t>
            </a:r>
          </a:p>
          <a:p>
            <a:r>
              <a:rPr lang="en-US" dirty="0" smtClean="0"/>
              <a:t>Then, factor in these complexities…</a:t>
            </a:r>
          </a:p>
          <a:p>
            <a:pPr lvl="1"/>
            <a:r>
              <a:rPr lang="en-US" dirty="0" smtClean="0"/>
              <a:t>How to deal with the teleport probability?</a:t>
            </a:r>
          </a:p>
          <a:p>
            <a:pPr lvl="1"/>
            <a:r>
              <a:rPr lang="en-US" dirty="0" smtClean="0"/>
              <a:t>How to deal with dead ends?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(1)</a:t>
            </a:r>
            <a:endParaRPr lang="en-US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185987"/>
            <a:ext cx="34575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076450"/>
            <a:ext cx="38671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162425" y="3152775"/>
            <a:ext cx="847725" cy="3619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(2)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52638"/>
            <a:ext cx="40481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052637"/>
            <a:ext cx="4000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ight Arrow 54"/>
          <p:cNvSpPr/>
          <p:nvPr/>
        </p:nvSpPr>
        <p:spPr bwMode="auto">
          <a:xfrm>
            <a:off x="4338638" y="3152775"/>
            <a:ext cx="847725" cy="3619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0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in MapReduce (One Iteration)</a:t>
            </a:r>
            <a:endParaRPr lang="en-US" dirty="0"/>
          </a:p>
        </p:txBody>
      </p:sp>
      <p:graphicFrame>
        <p:nvGraphicFramePr>
          <p:cNvPr id="297" name="Table 2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12769"/>
              </p:ext>
            </p:extLst>
          </p:nvPr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37399"/>
              </p:ext>
            </p:extLst>
          </p:nvPr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70452"/>
              </p:ext>
            </p:extLst>
          </p:nvPr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83722"/>
              </p:ext>
            </p:extLst>
          </p:nvPr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93618"/>
              </p:ext>
            </p:extLst>
          </p:nvPr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74169"/>
              </p:ext>
            </p:extLst>
          </p:nvPr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7828"/>
              </p:ext>
            </p:extLst>
          </p:nvPr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485682"/>
              </p:ext>
            </p:extLst>
          </p:nvPr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279134"/>
              </p:ext>
            </p:extLst>
          </p:nvPr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7803"/>
              </p:ext>
            </p:extLst>
          </p:nvPr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Pseudo-Code</a:t>
            </a:r>
            <a:endParaRPr lang="en-AU" dirty="0"/>
          </a:p>
        </p:txBody>
      </p:sp>
      <p:pic>
        <p:nvPicPr>
          <p:cNvPr id="4" name="Content Placeholder 4" descr="graphs-p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2525" y="1733550"/>
            <a:ext cx="69151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vs. BFS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747155" y="3210580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Map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600" y="412498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Reduce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6736" y="2286000"/>
            <a:ext cx="1864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PageRank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8273" y="22860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BFS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0192" y="3200400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2800" b="0" baseline="-25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/d</a:t>
            </a:r>
            <a:r>
              <a:rPr lang="en-US" sz="2800" b="0" baseline="-25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endParaRPr lang="en-US" sz="2800" b="0" baseline="-25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1898" y="3200400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d+w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6874" y="41148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6783" y="411480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min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PageRank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additional complexities</a:t>
            </a:r>
          </a:p>
          <a:p>
            <a:pPr lvl="1"/>
            <a:r>
              <a:rPr lang="en-US" dirty="0"/>
              <a:t>What is the proper treatment of dangling nodes?</a:t>
            </a:r>
          </a:p>
          <a:p>
            <a:pPr lvl="1"/>
            <a:r>
              <a:rPr lang="en-US" dirty="0"/>
              <a:t>How do we factor in the random jump factor?</a:t>
            </a:r>
          </a:p>
          <a:p>
            <a:r>
              <a:rPr lang="en-US" dirty="0"/>
              <a:t>Solution: </a:t>
            </a:r>
          </a:p>
          <a:p>
            <a:pPr lvl="1"/>
            <a:r>
              <a:rPr lang="en-US" dirty="0" smtClean="0"/>
              <a:t>If a node’s adjacency list is empty, distribute its value to all nodes evenly.</a:t>
            </a:r>
          </a:p>
          <a:p>
            <a:pPr lvl="2"/>
            <a:r>
              <a:rPr lang="en-US" dirty="0" smtClean="0"/>
              <a:t>In mapper, for such a node </a:t>
            </a:r>
            <a:r>
              <a:rPr lang="en-US" i="1" dirty="0" err="1" smtClean="0"/>
              <a:t>i</a:t>
            </a:r>
            <a:r>
              <a:rPr lang="en-US" dirty="0" smtClean="0"/>
              <a:t>, emit (</a:t>
            </a:r>
            <a:r>
              <a:rPr lang="en-US" dirty="0" err="1" smtClean="0"/>
              <a:t>nid</a:t>
            </a:r>
            <a:r>
              <a:rPr lang="en-US" dirty="0" smtClean="0"/>
              <a:t> m,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/N) for each node m in the graph</a:t>
            </a:r>
            <a:endParaRPr lang="en-US" dirty="0"/>
          </a:p>
          <a:p>
            <a:pPr lvl="1"/>
            <a:r>
              <a:rPr lang="en-US" dirty="0" smtClean="0"/>
              <a:t>Add the teleport value</a:t>
            </a:r>
          </a:p>
          <a:p>
            <a:pPr lvl="2"/>
            <a:r>
              <a:rPr lang="en-US" dirty="0" smtClean="0"/>
              <a:t>In reducer, </a:t>
            </a:r>
            <a:r>
              <a:rPr lang="en-US" dirty="0" err="1" smtClean="0"/>
              <a:t>M.PageRank</a:t>
            </a:r>
            <a:r>
              <a:rPr lang="en-US" dirty="0" smtClean="0"/>
              <a:t> =  </a:t>
            </a:r>
            <a:r>
              <a:rPr lang="en-US" i="1" dirty="0" smtClean="0">
                <a:sym typeface="Symbol" pitchFamily="18" charset="2"/>
              </a:rPr>
              <a:t> * s + </a:t>
            </a:r>
            <a:r>
              <a:rPr lang="en-US" dirty="0" smtClean="0"/>
              <a:t>(1-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</a:t>
            </a:r>
            <a:r>
              <a:rPr lang="en-US" dirty="0" smtClean="0">
                <a:sym typeface="Symbol" pitchFamily="18" charset="2"/>
              </a:rPr>
              <a:t>) / </a:t>
            </a:r>
            <a:r>
              <a:rPr lang="en-US" altLang="zh-CN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 </a:t>
            </a:r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83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Graph algorithms typically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Generic recipe:</a:t>
            </a:r>
          </a:p>
          <a:p>
            <a:pPr lvl="1"/>
            <a:r>
              <a:rPr lang="en-GB" dirty="0" smtClean="0"/>
              <a:t>Represent graphs as adjacency lists</a:t>
            </a:r>
          </a:p>
          <a:p>
            <a:pPr lvl="1"/>
            <a:r>
              <a:rPr lang="en-GB" dirty="0" smtClean="0"/>
              <a:t>Perform local computations in mapper</a:t>
            </a:r>
          </a:p>
          <a:p>
            <a:pPr lvl="1"/>
            <a:r>
              <a:rPr lang="en-GB" dirty="0" smtClean="0"/>
              <a:t>Pass along partial results via </a:t>
            </a:r>
            <a:r>
              <a:rPr lang="en-GB" dirty="0" err="1" smtClean="0"/>
              <a:t>outlinks</a:t>
            </a:r>
            <a:r>
              <a:rPr lang="en-GB" dirty="0" smtClean="0"/>
              <a:t>, keyed by destination node</a:t>
            </a:r>
          </a:p>
          <a:p>
            <a:pPr lvl="1"/>
            <a:r>
              <a:rPr lang="en-GB" dirty="0" smtClean="0"/>
              <a:t>Perform aggregation in reducer on </a:t>
            </a:r>
            <a:r>
              <a:rPr lang="en-GB" dirty="0" err="1" smtClean="0"/>
              <a:t>inlinks</a:t>
            </a:r>
            <a:r>
              <a:rPr lang="en-GB" dirty="0" smtClean="0"/>
              <a:t> to a node</a:t>
            </a:r>
          </a:p>
          <a:p>
            <a:pPr lvl="1"/>
            <a:r>
              <a:rPr lang="en-GB" dirty="0" smtClean="0"/>
              <a:t>Iterate until convergence: controlled by external “driver”</a:t>
            </a:r>
          </a:p>
          <a:p>
            <a:pPr lvl="1"/>
            <a:r>
              <a:rPr lang="en-GB" dirty="0" smtClean="0"/>
              <a:t>Don’t forget to pass the graph structure between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117475"/>
            <a:ext cx="9048750" cy="609600"/>
          </a:xfrm>
        </p:spPr>
        <p:txBody>
          <a:bodyPr/>
          <a:lstStyle/>
          <a:p>
            <a:r>
              <a:rPr lang="en-AU" dirty="0"/>
              <a:t>Issues with </a:t>
            </a:r>
            <a:r>
              <a:rPr lang="en-US" altLang="zh-CN" dirty="0" smtClean="0"/>
              <a:t>MapReduce on Graph Processing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MapReduce Does </a:t>
            </a:r>
            <a:r>
              <a:rPr lang="en-AU" dirty="0"/>
              <a:t>not support iterative graph computations: </a:t>
            </a:r>
          </a:p>
          <a:p>
            <a:pPr lvl="1"/>
            <a:r>
              <a:rPr lang="en-AU" dirty="0"/>
              <a:t>External </a:t>
            </a:r>
            <a:r>
              <a:rPr lang="en-AU" dirty="0" smtClean="0"/>
              <a:t>driver. Huge I/O incurs</a:t>
            </a:r>
          </a:p>
          <a:p>
            <a:pPr lvl="1"/>
            <a:r>
              <a:rPr lang="en-AU" dirty="0" smtClean="0"/>
              <a:t>No </a:t>
            </a:r>
            <a:r>
              <a:rPr lang="en-AU" dirty="0"/>
              <a:t>mechanism to support global data structures that can be accessed and updated by all mappers and </a:t>
            </a:r>
            <a:r>
              <a:rPr lang="en-AU" dirty="0" smtClean="0"/>
              <a:t>reducers</a:t>
            </a:r>
          </a:p>
          <a:p>
            <a:pPr lvl="2"/>
            <a:r>
              <a:rPr lang="en-AU" dirty="0" smtClean="0"/>
              <a:t>Passing </a:t>
            </a:r>
            <a:r>
              <a:rPr lang="en-AU" dirty="0"/>
              <a:t>information is only possible within the local graph structure – through adjacency </a:t>
            </a:r>
            <a:r>
              <a:rPr lang="en-AU" dirty="0" smtClean="0"/>
              <a:t>list</a:t>
            </a:r>
            <a:endParaRPr lang="en-US" dirty="0" smtClean="0"/>
          </a:p>
          <a:p>
            <a:pPr lvl="2"/>
            <a:r>
              <a:rPr lang="en-US" dirty="0" smtClean="0"/>
              <a:t>Dijkstra's algorithm on a single machine: </a:t>
            </a:r>
            <a:r>
              <a:rPr lang="en-AU" dirty="0"/>
              <a:t>a </a:t>
            </a:r>
            <a:r>
              <a:rPr lang="en-AU" dirty="0" smtClean="0"/>
              <a:t>global priority </a:t>
            </a:r>
            <a:r>
              <a:rPr lang="en-AU" dirty="0"/>
              <a:t>queue that guides the expansion of </a:t>
            </a:r>
            <a:r>
              <a:rPr lang="en-AU" dirty="0" smtClean="0"/>
              <a:t>nodes</a:t>
            </a:r>
          </a:p>
          <a:p>
            <a:pPr lvl="2"/>
            <a:r>
              <a:rPr lang="en-US" dirty="0" smtClean="0"/>
              <a:t>Dijkstra‘s </a:t>
            </a:r>
            <a:r>
              <a:rPr lang="en-US" dirty="0"/>
              <a:t>algorithm </a:t>
            </a:r>
            <a:r>
              <a:rPr lang="en-US" dirty="0" smtClean="0"/>
              <a:t>in Hadoop, no such queue available</a:t>
            </a:r>
            <a:r>
              <a:rPr lang="en-US" dirty="0"/>
              <a:t>.</a:t>
            </a:r>
            <a:r>
              <a:rPr lang="en-US" dirty="0" smtClean="0"/>
              <a:t> Do some “wasted” computation instead</a:t>
            </a:r>
          </a:p>
          <a:p>
            <a:r>
              <a:rPr lang="en-AU" dirty="0"/>
              <a:t>MapReduce algorithms are often impractical on large, dense graphs.</a:t>
            </a:r>
            <a:endParaRPr lang="en-AU" dirty="0" smtClean="0"/>
          </a:p>
          <a:p>
            <a:pPr lvl="1"/>
            <a:r>
              <a:rPr lang="en-AU" dirty="0" smtClean="0"/>
              <a:t>The </a:t>
            </a:r>
            <a:r>
              <a:rPr lang="en-AU" dirty="0"/>
              <a:t>amount of </a:t>
            </a:r>
            <a:r>
              <a:rPr lang="en-AU" dirty="0" smtClean="0"/>
              <a:t>intermediate data </a:t>
            </a:r>
            <a:r>
              <a:rPr lang="en-AU" dirty="0"/>
              <a:t>generated is on the order of the number of </a:t>
            </a:r>
            <a:r>
              <a:rPr lang="en-AU" dirty="0" smtClean="0"/>
              <a:t>edges. </a:t>
            </a:r>
          </a:p>
          <a:p>
            <a:pPr lvl="1"/>
            <a:r>
              <a:rPr lang="en-AU" dirty="0" smtClean="0"/>
              <a:t>For </a:t>
            </a:r>
            <a:r>
              <a:rPr lang="en-AU" dirty="0"/>
              <a:t>dense graphs, MapReduce </a:t>
            </a:r>
            <a:r>
              <a:rPr lang="en-AU" dirty="0" smtClean="0"/>
              <a:t>running time </a:t>
            </a:r>
            <a:r>
              <a:rPr lang="en-AU" dirty="0"/>
              <a:t>would be dominated by copying intermediate data across the network. 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98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Adjacency </a:t>
            </a:r>
            <a:r>
              <a:rPr lang="en-GB" dirty="0" smtClean="0"/>
              <a:t>Matrices: Represent </a:t>
            </a:r>
            <a:r>
              <a:rPr lang="en-GB" dirty="0"/>
              <a:t>a graph as an </a:t>
            </a:r>
            <a:r>
              <a:rPr lang="en-GB" i="1" dirty="0"/>
              <a:t>n</a:t>
            </a:r>
            <a:r>
              <a:rPr lang="en-GB" dirty="0"/>
              <a:t> x </a:t>
            </a:r>
            <a:r>
              <a:rPr lang="en-GB" i="1" dirty="0"/>
              <a:t>n</a:t>
            </a:r>
            <a:r>
              <a:rPr lang="en-GB" dirty="0"/>
              <a:t> square matrix </a:t>
            </a:r>
            <a:r>
              <a:rPr lang="en-GB" i="1" dirty="0"/>
              <a:t>M</a:t>
            </a:r>
          </a:p>
          <a:p>
            <a:pPr lvl="1"/>
            <a:r>
              <a:rPr lang="en-GB" i="1" dirty="0"/>
              <a:t>n</a:t>
            </a:r>
            <a:r>
              <a:rPr lang="en-GB" dirty="0"/>
              <a:t> = |V|</a:t>
            </a:r>
          </a:p>
          <a:p>
            <a:pPr lvl="1"/>
            <a:r>
              <a:rPr lang="en-GB" i="1" dirty="0" err="1"/>
              <a:t>M</a:t>
            </a:r>
            <a:r>
              <a:rPr lang="en-GB" i="1" baseline="-25000" dirty="0" err="1"/>
              <a:t>ij</a:t>
            </a:r>
            <a:r>
              <a:rPr lang="en-GB" dirty="0"/>
              <a:t> = 1 means a link from node </a:t>
            </a:r>
            <a:r>
              <a:rPr lang="en-GB" i="1" dirty="0" err="1"/>
              <a:t>i</a:t>
            </a:r>
            <a:r>
              <a:rPr lang="en-GB" dirty="0"/>
              <a:t> to </a:t>
            </a:r>
            <a:r>
              <a:rPr lang="en-GB" i="1" dirty="0"/>
              <a:t>j</a:t>
            </a:r>
          </a:p>
          <a:p>
            <a:endParaRPr lang="en-AU" dirty="0"/>
          </a:p>
        </p:txBody>
      </p:sp>
      <p:graphicFrame>
        <p:nvGraphicFramePr>
          <p:cNvPr id="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74818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63513"/>
                <a:gridCol w="564431"/>
                <a:gridCol w="563513"/>
                <a:gridCol w="564430"/>
                <a:gridCol w="563513"/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1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cxnSp>
        <p:nvCxnSpPr>
          <p:cNvPr id="9" name="Curved Connector 14"/>
          <p:cNvCxnSpPr>
            <a:cxnSpLocks noChangeShapeType="1"/>
            <a:stCxn id="5" idx="0"/>
            <a:endCxn id="6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14"/>
          <p:cNvCxnSpPr>
            <a:cxnSpLocks noChangeShapeType="1"/>
            <a:stCxn id="5" idx="4"/>
            <a:endCxn id="8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4"/>
          <p:cNvCxnSpPr>
            <a:cxnSpLocks noChangeShapeType="1"/>
            <a:stCxn id="6" idx="4"/>
            <a:endCxn id="5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4"/>
          <p:cNvCxnSpPr>
            <a:cxnSpLocks noChangeShapeType="1"/>
            <a:stCxn id="6" idx="6"/>
            <a:endCxn id="7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4"/>
          <p:cNvCxnSpPr>
            <a:cxnSpLocks noChangeShapeType="1"/>
            <a:stCxn id="6" idx="6"/>
            <a:endCxn id="8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4"/>
          <p:cNvCxnSpPr>
            <a:cxnSpLocks noChangeShapeType="1"/>
            <a:stCxn id="7" idx="3"/>
            <a:endCxn id="5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cxnSpLocks noChangeShapeType="1"/>
            <a:stCxn id="8" idx="0"/>
            <a:endCxn id="5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4"/>
          <p:cNvCxnSpPr>
            <a:cxnSpLocks noChangeShapeType="1"/>
            <a:stCxn id="8" idx="6"/>
            <a:endCxn id="7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5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 on Big Graph Processing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Graph databases: Storage and Basic </a:t>
            </a:r>
            <a:r>
              <a:rPr lang="en-AU" dirty="0" smtClean="0"/>
              <a:t>Operators</a:t>
            </a:r>
            <a:endParaRPr lang="en-AU" dirty="0"/>
          </a:p>
          <a:p>
            <a:pPr lvl="1"/>
            <a:r>
              <a:rPr lang="en-AU" dirty="0"/>
              <a:t>http://en.wikipedia.org/wiki/Graph_database</a:t>
            </a:r>
          </a:p>
          <a:p>
            <a:pPr lvl="1"/>
            <a:r>
              <a:rPr lang="en-AU" dirty="0" smtClean="0"/>
              <a:t>Neo4j </a:t>
            </a:r>
            <a:r>
              <a:rPr lang="en-AU" dirty="0"/>
              <a:t>(an open source graph database) </a:t>
            </a:r>
          </a:p>
          <a:p>
            <a:pPr lvl="1"/>
            <a:r>
              <a:rPr lang="en-AU" dirty="0" err="1"/>
              <a:t>InfiniteGraph</a:t>
            </a:r>
            <a:endParaRPr lang="en-AU" dirty="0"/>
          </a:p>
          <a:p>
            <a:pPr lvl="1"/>
            <a:r>
              <a:rPr lang="en-AU" dirty="0" err="1"/>
              <a:t>VertexDB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Distributed </a:t>
            </a:r>
            <a:r>
              <a:rPr lang="en-AU" dirty="0"/>
              <a:t>Graph Processing (mostly in-memory-only) </a:t>
            </a:r>
          </a:p>
          <a:p>
            <a:pPr lvl="1"/>
            <a:r>
              <a:rPr lang="en-AU" dirty="0"/>
              <a:t>Google’s </a:t>
            </a:r>
            <a:r>
              <a:rPr lang="en-AU" dirty="0" err="1"/>
              <a:t>Pregel</a:t>
            </a:r>
            <a:r>
              <a:rPr lang="en-AU" dirty="0"/>
              <a:t> (vertex </a:t>
            </a:r>
            <a:r>
              <a:rPr lang="en-AU" dirty="0" err="1"/>
              <a:t>centered</a:t>
            </a:r>
            <a:r>
              <a:rPr lang="en-AU" dirty="0"/>
              <a:t> computation</a:t>
            </a:r>
            <a:r>
              <a:rPr lang="en-AU" dirty="0" smtClean="0"/>
              <a:t>)</a:t>
            </a:r>
          </a:p>
          <a:p>
            <a:pPr lvl="1"/>
            <a:r>
              <a:rPr lang="en-US" dirty="0" err="1" smtClean="0"/>
              <a:t>Giraph</a:t>
            </a:r>
            <a:r>
              <a:rPr lang="en-US" dirty="0" smtClean="0"/>
              <a:t> (Apache)</a:t>
            </a:r>
          </a:p>
          <a:p>
            <a:pPr lvl="1"/>
            <a:r>
              <a:rPr lang="en-US" dirty="0" err="1" smtClean="0"/>
              <a:t>GraphX</a:t>
            </a:r>
            <a:r>
              <a:rPr lang="en-US" dirty="0" smtClean="0"/>
              <a:t> (Spark)</a:t>
            </a:r>
          </a:p>
          <a:p>
            <a:pPr lvl="1"/>
            <a:r>
              <a:rPr lang="en-US" altLang="zh-CN" dirty="0" err="1" smtClean="0"/>
              <a:t>GraphLab</a:t>
            </a:r>
            <a:endParaRPr lang="en-US" dirty="0" smtClean="0"/>
          </a:p>
          <a:p>
            <a:pPr lvl="1"/>
            <a:r>
              <a:rPr lang="en-US" dirty="0" smtClean="0"/>
              <a:t>… …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8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References</a:t>
            </a:r>
            <a:endParaRPr lang="en-AU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dirty="0" smtClean="0"/>
              <a:t>Chapter 5. </a:t>
            </a:r>
            <a:r>
              <a:rPr lang="en-AU" altLang="en-US" dirty="0"/>
              <a:t>Data-Intensive Text </a:t>
            </a:r>
            <a:r>
              <a:rPr lang="en-AU" altLang="en-US" dirty="0" smtClean="0"/>
              <a:t>Processing with MapReduce</a:t>
            </a:r>
          </a:p>
          <a:p>
            <a:r>
              <a:rPr lang="en-AU" altLang="en-US" dirty="0"/>
              <a:t>Chapter 5. Mining of Massive Datasets.</a:t>
            </a:r>
          </a:p>
          <a:p>
            <a:pPr marL="0" indent="0">
              <a:buNone/>
            </a:pP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End of 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234E059086442ABEDED148870ED9F" ma:contentTypeVersion="0" ma:contentTypeDescription="Create a new document." ma:contentTypeScope="" ma:versionID="cc63a846be6f86c6ef4721d6604d9b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484230-E82F-4985-BB3B-3592A9366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3E6508D-766E-4DC9-94A6-85F0647ECD7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Settings\mt\Application Data\Microsoft\Templates\db-5-grey.pot</Template>
  <TotalTime>42242</TotalTime>
  <Words>4320</Words>
  <Application>Microsoft Office PowerPoint</Application>
  <PresentationFormat>On-screen Show (4:3)</PresentationFormat>
  <Paragraphs>1134</Paragraphs>
  <Slides>92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4" baseType="lpstr">
      <vt:lpstr>db-5-grey</vt:lpstr>
      <vt:lpstr>Equation</vt:lpstr>
      <vt:lpstr>COMP9313: Big Data Management         Lecturer: Xin Cao Course web site: http://www.cse.unsw.edu.au/~cs9313/ </vt:lpstr>
      <vt:lpstr>PowerPoint Presentation</vt:lpstr>
      <vt:lpstr>What’s a Graph?</vt:lpstr>
      <vt:lpstr>Graph Data: Social Networks</vt:lpstr>
      <vt:lpstr>Graph Data: Technological Networks</vt:lpstr>
      <vt:lpstr>Some Graph Problems</vt:lpstr>
      <vt:lpstr>Graph Analytics</vt:lpstr>
      <vt:lpstr>Graphs and MapReduce</vt:lpstr>
      <vt:lpstr>Representing Graphs</vt:lpstr>
      <vt:lpstr>Adjacency Matrices: Critique</vt:lpstr>
      <vt:lpstr>Representing Graphs</vt:lpstr>
      <vt:lpstr>Adjacency Lists: Critique</vt:lpstr>
      <vt:lpstr>PowerPoint Presentation</vt:lpstr>
      <vt:lpstr>Single-Source Shortest Path (SSSP)</vt:lpstr>
      <vt:lpstr>Dijkstra’s Algorithm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Dijkstra’s Algorithm Example</vt:lpstr>
      <vt:lpstr>Single Source Shortest Path</vt:lpstr>
      <vt:lpstr>Finding the Shortest Path</vt:lpstr>
      <vt:lpstr>Visualizing Parallel BFS</vt:lpstr>
      <vt:lpstr>From Intuition to Algorithm</vt:lpstr>
      <vt:lpstr>Multiple Iterations Needed</vt:lpstr>
      <vt:lpstr>BFS Pseudo-Code</vt:lpstr>
      <vt:lpstr>Stopping Criterion</vt:lpstr>
      <vt:lpstr>Implementation in MapReduce</vt:lpstr>
      <vt:lpstr>How to Find the Shortest Path?</vt:lpstr>
      <vt:lpstr>Mapper</vt:lpstr>
      <vt:lpstr>Reducer</vt:lpstr>
      <vt:lpstr>BFS Pseudo-Code (Weighted Edges)</vt:lpstr>
      <vt:lpstr>Additional Complexities</vt:lpstr>
      <vt:lpstr>How Many Iterations Are Needed?</vt:lpstr>
      <vt:lpstr>Example (only distances)</vt:lpstr>
      <vt:lpstr>Iteration 1</vt:lpstr>
      <vt:lpstr>Iteration 2</vt:lpstr>
      <vt:lpstr>Iteration 3</vt:lpstr>
      <vt:lpstr>Iteration 4</vt:lpstr>
      <vt:lpstr>Comparison to Dijkstra</vt:lpstr>
      <vt:lpstr>PowerPoint Presentation</vt:lpstr>
      <vt:lpstr>Ranking Nodes on the Graph</vt:lpstr>
      <vt:lpstr>Links as Votes</vt:lpstr>
      <vt:lpstr>Example: PageRank Scores</vt:lpstr>
      <vt:lpstr>Simple Recursive Formulation</vt:lpstr>
      <vt:lpstr>PageRank: The “Flow” Model</vt:lpstr>
      <vt:lpstr>Solving the Flow Equations</vt:lpstr>
      <vt:lpstr>PageRank: Matrix Formulation</vt:lpstr>
      <vt:lpstr>Example</vt:lpstr>
      <vt:lpstr>Eigenvector Formulation</vt:lpstr>
      <vt:lpstr>Example: Flow Equations &amp; M</vt:lpstr>
      <vt:lpstr>Power Iteration Method</vt:lpstr>
      <vt:lpstr>PageRank: How to solve?</vt:lpstr>
      <vt:lpstr>Why Power Iteration works?</vt:lpstr>
      <vt:lpstr>Random Walk Interpretation</vt:lpstr>
      <vt:lpstr>The Stationary Distribution</vt:lpstr>
      <vt:lpstr>Existence and Uniqueness</vt:lpstr>
      <vt:lpstr>PageRank: Two Questions</vt:lpstr>
      <vt:lpstr>Does this converge?</vt:lpstr>
      <vt:lpstr>Does it converge to what we want?</vt:lpstr>
      <vt:lpstr>PageRank: Problems</vt:lpstr>
      <vt:lpstr>Problem: Dead Ends</vt:lpstr>
      <vt:lpstr>Solution: Teleport!</vt:lpstr>
      <vt:lpstr>Problem: Spider Traps</vt:lpstr>
      <vt:lpstr>Solution: Always Teleports!</vt:lpstr>
      <vt:lpstr>Why Teleports Solve the Problem?</vt:lpstr>
      <vt:lpstr>Google’s Solution: Random Teleports</vt:lpstr>
      <vt:lpstr>The Google Matrix</vt:lpstr>
      <vt:lpstr>Random Teleports ( = 0.8)</vt:lpstr>
      <vt:lpstr>Computing PageRank</vt:lpstr>
      <vt:lpstr>Matrix Formulation</vt:lpstr>
      <vt:lpstr>Rearranging the Equation</vt:lpstr>
      <vt:lpstr>Sparse Matrix Formulation</vt:lpstr>
      <vt:lpstr>PageRank: The Complete Algorithm</vt:lpstr>
      <vt:lpstr>Sparse Matrix Encoding</vt:lpstr>
      <vt:lpstr>Basic Algorithm: Update Step</vt:lpstr>
      <vt:lpstr>Analysis</vt:lpstr>
      <vt:lpstr>PowerPoint Presentation</vt:lpstr>
      <vt:lpstr>PageRank Computation Review</vt:lpstr>
      <vt:lpstr>Simplified PageRank</vt:lpstr>
      <vt:lpstr>Sample PageRank Iteration (1)</vt:lpstr>
      <vt:lpstr>Sample PageRank Iteration (2)</vt:lpstr>
      <vt:lpstr>PageRank in MapReduce (One Iteration)</vt:lpstr>
      <vt:lpstr>PageRank Pseudo-Code</vt:lpstr>
      <vt:lpstr>PageRank vs. BFS</vt:lpstr>
      <vt:lpstr>Complete PageRank</vt:lpstr>
      <vt:lpstr>Graphs and MapReduce</vt:lpstr>
      <vt:lpstr>Issues with MapReduce on Graph Processing</vt:lpstr>
      <vt:lpstr>More Tools on Big Graph Processing</vt:lpstr>
      <vt:lpstr>References</vt:lpstr>
      <vt:lpstr>End of Chapter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Introduction</dc:title>
  <dc:creator>xcao</dc:creator>
  <cp:lastModifiedBy>xcao</cp:lastModifiedBy>
  <cp:revision>800</cp:revision>
  <cp:lastPrinted>2005-01-10T21:51:57Z</cp:lastPrinted>
  <dcterms:created xsi:type="dcterms:W3CDTF">1999-11-04T20:50:09Z</dcterms:created>
  <dcterms:modified xsi:type="dcterms:W3CDTF">2017-03-28T06:40:31Z</dcterms:modified>
</cp:coreProperties>
</file>