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handoutMasterIdLst>
    <p:handoutMasterId r:id="rId52"/>
  </p:handoutMasterIdLst>
  <p:sldIdLst>
    <p:sldId id="258" r:id="rId2"/>
    <p:sldId id="304" r:id="rId3"/>
    <p:sldId id="259" r:id="rId4"/>
    <p:sldId id="260" r:id="rId5"/>
    <p:sldId id="299" r:id="rId6"/>
    <p:sldId id="300" r:id="rId7"/>
    <p:sldId id="261" r:id="rId8"/>
    <p:sldId id="262" r:id="rId9"/>
    <p:sldId id="316" r:id="rId10"/>
    <p:sldId id="293" r:id="rId11"/>
    <p:sldId id="281" r:id="rId12"/>
    <p:sldId id="297" r:id="rId13"/>
    <p:sldId id="305" r:id="rId14"/>
    <p:sldId id="306" r:id="rId15"/>
    <p:sldId id="307" r:id="rId16"/>
    <p:sldId id="298" r:id="rId17"/>
    <p:sldId id="310" r:id="rId18"/>
    <p:sldId id="311" r:id="rId19"/>
    <p:sldId id="312" r:id="rId20"/>
    <p:sldId id="313" r:id="rId21"/>
    <p:sldId id="314" r:id="rId22"/>
    <p:sldId id="294" r:id="rId23"/>
    <p:sldId id="267" r:id="rId24"/>
    <p:sldId id="268" r:id="rId25"/>
    <p:sldId id="285" r:id="rId26"/>
    <p:sldId id="292" r:id="rId27"/>
    <p:sldId id="302" r:id="rId28"/>
    <p:sldId id="283" r:id="rId29"/>
    <p:sldId id="269" r:id="rId30"/>
    <p:sldId id="315" r:id="rId31"/>
    <p:sldId id="301" r:id="rId32"/>
    <p:sldId id="282" r:id="rId33"/>
    <p:sldId id="284" r:id="rId34"/>
    <p:sldId id="295" r:id="rId35"/>
    <p:sldId id="280" r:id="rId36"/>
    <p:sldId id="279" r:id="rId37"/>
    <p:sldId id="286" r:id="rId38"/>
    <p:sldId id="287" r:id="rId39"/>
    <p:sldId id="288" r:id="rId40"/>
    <p:sldId id="303" r:id="rId41"/>
    <p:sldId id="291" r:id="rId42"/>
    <p:sldId id="296" r:id="rId43"/>
    <p:sldId id="290" r:id="rId44"/>
    <p:sldId id="318" r:id="rId45"/>
    <p:sldId id="317" r:id="rId46"/>
    <p:sldId id="319" r:id="rId47"/>
    <p:sldId id="320" r:id="rId48"/>
    <p:sldId id="289" r:id="rId49"/>
    <p:sldId id="273" r:id="rId50"/>
  </p:sldIdLst>
  <p:sldSz cx="9144000" cy="6858000" type="screen4x3"/>
  <p:notesSz cx="6705600" cy="9982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76962" autoAdjust="0"/>
  </p:normalViewPr>
  <p:slideViewPr>
    <p:cSldViewPr>
      <p:cViewPr varScale="1">
        <p:scale>
          <a:sx n="57" d="100"/>
          <a:sy n="57" d="100"/>
        </p:scale>
        <p:origin x="160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06283" cy="49943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123" name="Rectangle 3"/>
          <p:cNvSpPr>
            <a:spLocks noGrp="1" noChangeArrowheads="1"/>
          </p:cNvSpPr>
          <p:nvPr>
            <p:ph type="dt" sz="quarter" idx="1"/>
          </p:nvPr>
        </p:nvSpPr>
        <p:spPr bwMode="auto">
          <a:xfrm>
            <a:off x="3797751" y="0"/>
            <a:ext cx="2906283" cy="49943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124" name="Rectangle 4"/>
          <p:cNvSpPr>
            <a:spLocks noGrp="1" noChangeArrowheads="1"/>
          </p:cNvSpPr>
          <p:nvPr>
            <p:ph type="ftr" sz="quarter" idx="2"/>
          </p:nvPr>
        </p:nvSpPr>
        <p:spPr bwMode="auto">
          <a:xfrm>
            <a:off x="0" y="9481175"/>
            <a:ext cx="2906283" cy="49943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125" name="Rectangle 5"/>
          <p:cNvSpPr>
            <a:spLocks noGrp="1" noChangeArrowheads="1"/>
          </p:cNvSpPr>
          <p:nvPr>
            <p:ph type="sldNum" sz="quarter" idx="3"/>
          </p:nvPr>
        </p:nvSpPr>
        <p:spPr bwMode="auto">
          <a:xfrm>
            <a:off x="3797751" y="9481175"/>
            <a:ext cx="2906283" cy="49943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57344683-B607-471A-BAC6-11C8C53C3E5F}" type="slidenum">
              <a:rPr lang="en-US"/>
              <a:pPr>
                <a:defRPr/>
              </a:pPr>
              <a:t>‹#›</a:t>
            </a:fld>
            <a:endParaRPr lang="en-US"/>
          </a:p>
        </p:txBody>
      </p:sp>
    </p:spTree>
    <p:extLst>
      <p:ext uri="{BB962C8B-B14F-4D97-AF65-F5344CB8AC3E}">
        <p14:creationId xmlns:p14="http://schemas.microsoft.com/office/powerpoint/2010/main" val="244952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06283" cy="49943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797751" y="0"/>
            <a:ext cx="2906283" cy="499430"/>
          </a:xfrm>
          <a:prstGeom prst="rect">
            <a:avLst/>
          </a:prstGeom>
        </p:spPr>
        <p:txBody>
          <a:bodyPr vert="horz" lIns="91440" tIns="45720" rIns="91440" bIns="45720" rtlCol="0"/>
          <a:lstStyle>
            <a:lvl1pPr algn="r">
              <a:defRPr sz="1200"/>
            </a:lvl1pPr>
          </a:lstStyle>
          <a:p>
            <a:pPr>
              <a:defRPr/>
            </a:pPr>
            <a:fld id="{268B1C6E-AF08-413E-86EE-358AD88FB71C}" type="datetimeFigureOut">
              <a:rPr lang="en-US"/>
              <a:pPr>
                <a:defRPr/>
              </a:pPr>
              <a:t>8/1/2016</a:t>
            </a:fld>
            <a:endParaRPr lang="en-US"/>
          </a:p>
        </p:txBody>
      </p:sp>
      <p:sp>
        <p:nvSpPr>
          <p:cNvPr id="4" name="Slide Image Placeholder 3"/>
          <p:cNvSpPr>
            <a:spLocks noGrp="1" noRot="1" noChangeAspect="1"/>
          </p:cNvSpPr>
          <p:nvPr>
            <p:ph type="sldImg" idx="2"/>
          </p:nvPr>
        </p:nvSpPr>
        <p:spPr>
          <a:xfrm>
            <a:off x="857250" y="747713"/>
            <a:ext cx="4991100" cy="37433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0560" y="4742184"/>
            <a:ext cx="5364480" cy="4491671"/>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81175"/>
            <a:ext cx="2906283" cy="49943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797751" y="9481175"/>
            <a:ext cx="2906283" cy="499430"/>
          </a:xfrm>
          <a:prstGeom prst="rect">
            <a:avLst/>
          </a:prstGeom>
        </p:spPr>
        <p:txBody>
          <a:bodyPr vert="horz" lIns="91440" tIns="45720" rIns="91440" bIns="45720" rtlCol="0" anchor="b"/>
          <a:lstStyle>
            <a:lvl1pPr algn="r">
              <a:defRPr sz="1200"/>
            </a:lvl1pPr>
          </a:lstStyle>
          <a:p>
            <a:pPr>
              <a:defRPr/>
            </a:pPr>
            <a:fld id="{8E4AA269-2DCC-4839-8A9D-B16F309719E8}" type="slidenum">
              <a:rPr lang="en-US"/>
              <a:pPr>
                <a:defRPr/>
              </a:pPr>
              <a:t>‹#›</a:t>
            </a:fld>
            <a:endParaRPr lang="en-US"/>
          </a:p>
        </p:txBody>
      </p:sp>
    </p:spTree>
    <p:extLst>
      <p:ext uri="{BB962C8B-B14F-4D97-AF65-F5344CB8AC3E}">
        <p14:creationId xmlns:p14="http://schemas.microsoft.com/office/powerpoint/2010/main" val="26718791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AU" dirty="0"/>
              <a:t>In this lecture I wish to give you a very quick introduction to JavaScript, the programming language, some</a:t>
            </a:r>
            <a:r>
              <a:rPr lang="en-AU" baseline="0" dirty="0"/>
              <a:t> of the associated libraries and related Web technologies, and lots of references for you to find out more about how to develop Web applications using JavaScript as the main programming language.</a:t>
            </a:r>
            <a:endParaRPr lang="en-US" dirty="0"/>
          </a:p>
        </p:txBody>
      </p:sp>
      <p:sp>
        <p:nvSpPr>
          <p:cNvPr id="266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B381163-CF31-4684-8B1F-CE1FF44E6E1F}" type="slidenum">
              <a:rPr lang="en-US" smtClean="0"/>
              <a:pPr/>
              <a:t>1</a:t>
            </a:fld>
            <a:endParaRPr lang="en-US"/>
          </a:p>
        </p:txBody>
      </p:sp>
    </p:spTree>
    <p:extLst>
      <p:ext uri="{BB962C8B-B14F-4D97-AF65-F5344CB8AC3E}">
        <p14:creationId xmlns:p14="http://schemas.microsoft.com/office/powerpoint/2010/main" val="3210455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a:t>
            </a:r>
            <a:r>
              <a:rPr lang="en-AU" baseline="0" dirty="0"/>
              <a:t> is </a:t>
            </a:r>
            <a:r>
              <a:rPr lang="en-AU" b="1" baseline="0" dirty="0"/>
              <a:t>the end </a:t>
            </a:r>
            <a:r>
              <a:rPr lang="en-AU" baseline="0" dirty="0"/>
              <a:t>of my talk on Node.js and server-side JavaScript.</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16</a:t>
            </a:fld>
            <a:endParaRPr lang="en-US"/>
          </a:p>
        </p:txBody>
      </p:sp>
    </p:spTree>
    <p:extLst>
      <p:ext uri="{BB962C8B-B14F-4D97-AF65-F5344CB8AC3E}">
        <p14:creationId xmlns:p14="http://schemas.microsoft.com/office/powerpoint/2010/main" val="23168261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17</a:t>
            </a:fld>
            <a:endParaRPr lang="en-US"/>
          </a:p>
        </p:txBody>
      </p:sp>
    </p:spTree>
    <p:extLst>
      <p:ext uri="{BB962C8B-B14F-4D97-AF65-F5344CB8AC3E}">
        <p14:creationId xmlns:p14="http://schemas.microsoft.com/office/powerpoint/2010/main" val="2730963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18</a:t>
            </a:fld>
            <a:endParaRPr lang="en-US"/>
          </a:p>
        </p:txBody>
      </p:sp>
    </p:spTree>
    <p:extLst>
      <p:ext uri="{BB962C8B-B14F-4D97-AF65-F5344CB8AC3E}">
        <p14:creationId xmlns:p14="http://schemas.microsoft.com/office/powerpoint/2010/main" val="2970472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19</a:t>
            </a:fld>
            <a:endParaRPr lang="en-US"/>
          </a:p>
        </p:txBody>
      </p:sp>
    </p:spTree>
    <p:extLst>
      <p:ext uri="{BB962C8B-B14F-4D97-AF65-F5344CB8AC3E}">
        <p14:creationId xmlns:p14="http://schemas.microsoft.com/office/powerpoint/2010/main" val="2800899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20</a:t>
            </a:fld>
            <a:endParaRPr lang="en-US"/>
          </a:p>
        </p:txBody>
      </p:sp>
    </p:spTree>
    <p:extLst>
      <p:ext uri="{BB962C8B-B14F-4D97-AF65-F5344CB8AC3E}">
        <p14:creationId xmlns:p14="http://schemas.microsoft.com/office/powerpoint/2010/main" val="41189670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21</a:t>
            </a:fld>
            <a:endParaRPr lang="en-US"/>
          </a:p>
        </p:txBody>
      </p:sp>
    </p:spTree>
    <p:extLst>
      <p:ext uri="{BB962C8B-B14F-4D97-AF65-F5344CB8AC3E}">
        <p14:creationId xmlns:p14="http://schemas.microsoft.com/office/powerpoint/2010/main" val="3839547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dirty="0"/>
              <a:t>A basic Web page starts</a:t>
            </a:r>
            <a:r>
              <a:rPr lang="en-AU" baseline="0" dirty="0"/>
              <a:t> with some HTML mark up code. The HTML mark up is converted into a Document Object Model when displayed in a Web browser. We can inspect the Document Object Model in a Web browser.</a:t>
            </a:r>
          </a:p>
          <a:p>
            <a:endParaRPr lang="en-AU" baseline="0" dirty="0"/>
          </a:p>
          <a:p>
            <a:r>
              <a:rPr lang="en-AU" baseline="0" dirty="0"/>
              <a:t>We can also change the DOM without refreshing or reloading the Web page. This is essentially how a Web page moves from been a visually static experience to provide a dynamic or responsive or interactive.</a:t>
            </a:r>
            <a:endParaRPr lang="en-US" dirty="0"/>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ED5A9F4-F723-4C07-BCE8-E63ED8DFFA8E}" type="slidenum">
              <a:rPr lang="en-US" smtClean="0"/>
              <a:pPr/>
              <a:t>23</a:t>
            </a:fld>
            <a:endParaRPr lang="en-US"/>
          </a:p>
        </p:txBody>
      </p:sp>
    </p:spTree>
    <p:extLst>
      <p:ext uri="{BB962C8B-B14F-4D97-AF65-F5344CB8AC3E}">
        <p14:creationId xmlns:p14="http://schemas.microsoft.com/office/powerpoint/2010/main" val="27288208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dirty="0"/>
              <a:t>While HTML controls the content of a Web</a:t>
            </a:r>
            <a:r>
              <a:rPr lang="en-AU" baseline="0" dirty="0"/>
              <a:t> page, CSS controls the formatting of the content and the page. CSS enables formatting elements to be grouped together in a separate file, so that you do not have to embed explicit formatting tags in a HTML document. Keeping HTML content and CSS formatting apart is extremely useful, because it allow us to develop themes for styling Web pages separately from the content. We will see this when we talk about Bootstrap and front-end frameworks.</a:t>
            </a:r>
            <a:endParaRPr lang="en-US" dirty="0"/>
          </a:p>
        </p:txBody>
      </p:sp>
      <p:sp>
        <p:nvSpPr>
          <p:cNvPr id="389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211721F-3794-4923-8E83-7F310740A4FE}" type="slidenum">
              <a:rPr lang="en-US" smtClean="0"/>
              <a:pPr/>
              <a:t>24</a:t>
            </a:fld>
            <a:endParaRPr lang="en-US"/>
          </a:p>
        </p:txBody>
      </p:sp>
    </p:spTree>
    <p:extLst>
      <p:ext uri="{BB962C8B-B14F-4D97-AF65-F5344CB8AC3E}">
        <p14:creationId xmlns:p14="http://schemas.microsoft.com/office/powerpoint/2010/main" val="2199776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Before I</a:t>
            </a:r>
            <a:r>
              <a:rPr lang="en-AU" baseline="0" dirty="0"/>
              <a:t> show you what CSS styles look like, I need to explain o</a:t>
            </a:r>
            <a:r>
              <a:rPr lang="en-AU" dirty="0"/>
              <a:t>ne of the</a:t>
            </a:r>
            <a:r>
              <a:rPr lang="en-AU" baseline="0" dirty="0"/>
              <a:t> most important concept</a:t>
            </a:r>
            <a:r>
              <a:rPr lang="en-AU" dirty="0"/>
              <a:t> in CSS technology, which is that of selectors. You use selectors to identify DOM</a:t>
            </a:r>
            <a:r>
              <a:rPr lang="en-AU" baseline="0" dirty="0"/>
              <a:t> elements to apply styles to.</a:t>
            </a:r>
          </a:p>
          <a:p>
            <a:endParaRPr lang="en-AU" baseline="0" dirty="0"/>
          </a:p>
          <a:p>
            <a:r>
              <a:rPr lang="en-AU" baseline="0" dirty="0"/>
              <a:t>Here we see a simple Web page example. I will use this example to demonstrate how selectors work.</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25</a:t>
            </a:fld>
            <a:endParaRPr lang="en-US"/>
          </a:p>
        </p:txBody>
      </p:sp>
    </p:spTree>
    <p:extLst>
      <p:ext uri="{BB962C8B-B14F-4D97-AF65-F5344CB8AC3E}">
        <p14:creationId xmlns:p14="http://schemas.microsoft.com/office/powerpoint/2010/main" val="1483488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[Go</a:t>
            </a:r>
            <a:r>
              <a:rPr lang="en-AU" baseline="0" dirty="0"/>
              <a:t> through the different types of selectors and say what they select in the previous example.]</a:t>
            </a:r>
          </a:p>
          <a:p>
            <a:endParaRPr lang="en-AU" baseline="0" dirty="0"/>
          </a:p>
          <a:p>
            <a:r>
              <a:rPr lang="en-AU" baseline="0" dirty="0"/>
              <a:t>These are not the only selector types available, there are quite a few more for you to discover on your own. But these are the most common types of selectors used.</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26</a:t>
            </a:fld>
            <a:endParaRPr lang="en-US"/>
          </a:p>
        </p:txBody>
      </p:sp>
    </p:spTree>
    <p:extLst>
      <p:ext uri="{BB962C8B-B14F-4D97-AF65-F5344CB8AC3E}">
        <p14:creationId xmlns:p14="http://schemas.microsoft.com/office/powerpoint/2010/main" val="3283032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r>
              <a:rPr lang="en-AU" baseline="0" dirty="0"/>
              <a:t>Let’s start from the big picture.</a:t>
            </a:r>
          </a:p>
          <a:p>
            <a:endParaRPr lang="en-AU" baseline="0" dirty="0"/>
          </a:p>
          <a:p>
            <a:r>
              <a:rPr lang="en-AU" baseline="0" dirty="0"/>
              <a:t>Finished SENG and get a job out there in the “real” world.  Employer will ask. “What is currently the exciting stuff that’s out there”? “What are the competition doing?” What would be your response?</a:t>
            </a:r>
          </a:p>
          <a:p>
            <a:endParaRPr lang="en-AU" baseline="0" dirty="0"/>
          </a:p>
          <a:p>
            <a:r>
              <a:rPr lang="en-AU" baseline="0" dirty="0"/>
              <a:t>Let me tell you about what I thought was exciting: programming financial calculators were exciting to me. Alas I never owned one, but I just thought, </a:t>
            </a:r>
            <a:r>
              <a:rPr lang="en-AU" b="1" baseline="0" dirty="0"/>
              <a:t>a programmable scientific calculator, how powerful would that be</a:t>
            </a:r>
            <a:r>
              <a:rPr lang="en-AU" baseline="0" dirty="0"/>
              <a:t>! I also thought the iPhone when it first came out was really exciting. </a:t>
            </a:r>
          </a:p>
          <a:p>
            <a:endParaRPr lang="en-AU" baseline="0" dirty="0"/>
          </a:p>
          <a:p>
            <a:r>
              <a:rPr lang="en-AU" baseline="0" dirty="0"/>
              <a:t>But then I think </a:t>
            </a:r>
            <a:r>
              <a:rPr lang="en-AU" b="1" baseline="0" dirty="0"/>
              <a:t>most of you are over that now</a:t>
            </a:r>
            <a:r>
              <a:rPr lang="en-AU" baseline="0" dirty="0"/>
              <a:t>. Perhaps you think the Google Glass or Android Wear is the exciting stuff now.</a:t>
            </a:r>
          </a:p>
          <a:p>
            <a:endParaRPr lang="en-AU" baseline="0" dirty="0"/>
          </a:p>
          <a:p>
            <a:r>
              <a:rPr lang="en-AU" baseline="0" dirty="0"/>
              <a:t>The I’m trying to get at, is that new and exciting things will continuingly pop up to replace what we know already, so it is important to keep learning. The same applies to what I’m showing you today, JavaScript may become outdated one day, and we will definitely see new JavaScript library versions that do things differently to what we do today. That’s why we have to keep on learning, even after we leave </a:t>
            </a:r>
            <a:r>
              <a:rPr lang="en-AU" baseline="0" dirty="0" err="1"/>
              <a:t>uni.</a:t>
            </a:r>
            <a:endParaRPr lang="en-AU" baseline="0" dirty="0"/>
          </a:p>
          <a:p>
            <a:endParaRPr lang="en-AU" baseline="0" dirty="0"/>
          </a:p>
          <a:p>
            <a:r>
              <a:rPr lang="en-AU" baseline="0" dirty="0"/>
              <a:t>References:</a:t>
            </a:r>
          </a:p>
          <a:p>
            <a:r>
              <a:rPr lang="en-US" dirty="0"/>
              <a:t>http://www.google.com/glass/start/assets/img/homepage/dvf/homepage_lightbox_dvf_01.jpg</a:t>
            </a:r>
          </a:p>
          <a:p>
            <a:endParaRPr lang="en-US" dirty="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17CE732-FA7E-489A-ABE6-79A9F498512F}" type="slidenum">
              <a:rPr lang="en-US" smtClean="0"/>
              <a:pPr/>
              <a:t>3</a:t>
            </a:fld>
            <a:endParaRPr lang="en-US"/>
          </a:p>
        </p:txBody>
      </p:sp>
    </p:spTree>
    <p:extLst>
      <p:ext uri="{BB962C8B-B14F-4D97-AF65-F5344CB8AC3E}">
        <p14:creationId xmlns:p14="http://schemas.microsoft.com/office/powerpoint/2010/main" val="37960664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baseline="0" dirty="0"/>
              <a:t>Declaration block,  property, value</a:t>
            </a:r>
          </a:p>
          <a:p>
            <a:endParaRPr lang="en-AU" b="1" baseline="0" dirty="0"/>
          </a:p>
          <a:p>
            <a:r>
              <a:rPr lang="en-AU" b="1" baseline="0" dirty="0"/>
              <a:t>Before the opening brace we have the selector</a:t>
            </a:r>
            <a:r>
              <a:rPr lang="en-AU" baseline="0" dirty="0"/>
              <a:t>, which identifies the DOM elements a set of styles applies to. In between the pair of braces we have the actual styles that describes how the selected elements should be formatted. This slide shows three sets of styles.</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27</a:t>
            </a:fld>
            <a:endParaRPr lang="en-US"/>
          </a:p>
        </p:txBody>
      </p:sp>
    </p:spTree>
    <p:extLst>
      <p:ext uri="{BB962C8B-B14F-4D97-AF65-F5344CB8AC3E}">
        <p14:creationId xmlns:p14="http://schemas.microsoft.com/office/powerpoint/2010/main" val="3870745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dirty="0"/>
              <a:t>JavaScript</a:t>
            </a:r>
            <a:r>
              <a:rPr lang="en-AU" baseline="0" dirty="0"/>
              <a:t> can be used to change the styling of DOM elements or change the structure of DOM elements, so as to achieve a dynamic Web page. To retrieve DOM elements to change, a syntax similar to selectors is used. You simply make an API call to obtain the DOM element, and then change the element’s attributes. In this example….</a:t>
            </a:r>
          </a:p>
          <a:p>
            <a:endParaRPr lang="en-AU" baseline="0" dirty="0"/>
          </a:p>
          <a:p>
            <a:r>
              <a:rPr lang="en-AU" baseline="0" dirty="0"/>
              <a:t>You can also get elements by class name in a similar manner to the example shown here. The methods used to access DOM elements are standardised by the W3C DOM specification, which you can read more about using the link shown here. The document variable is usually provided by the Web browser that executes the JavaScript code.</a:t>
            </a:r>
            <a:endParaRPr lang="en-US" dirty="0"/>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52140A1-0B43-4B59-9CF2-79B6817CBE77}" type="slidenum">
              <a:rPr lang="en-US" smtClean="0"/>
              <a:pPr/>
              <a:t>28</a:t>
            </a:fld>
            <a:endParaRPr lang="en-US"/>
          </a:p>
        </p:txBody>
      </p:sp>
    </p:spTree>
    <p:extLst>
      <p:ext uri="{BB962C8B-B14F-4D97-AF65-F5344CB8AC3E}">
        <p14:creationId xmlns:p14="http://schemas.microsoft.com/office/powerpoint/2010/main" val="25994673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dirty="0"/>
              <a:t>Talk</a:t>
            </a:r>
            <a:r>
              <a:rPr lang="en-AU" baseline="0" dirty="0"/>
              <a:t> about the role of the Web browser.</a:t>
            </a:r>
          </a:p>
          <a:p>
            <a:endParaRPr lang="en-AU" baseline="0" dirty="0"/>
          </a:p>
          <a:p>
            <a:r>
              <a:rPr lang="en-AU" baseline="0" dirty="0"/>
              <a:t>It reads HTML page and associated CSS files from server, then creates a DOM and applies the CSS styles. Then JavaScript code is executed that may alter the DOM. Finally, the resulting DOM is interpreted into a visual representation for the end-user’s consumption.</a:t>
            </a: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52140A1-0B43-4B59-9CF2-79B6817CBE77}" type="slidenum">
              <a:rPr lang="en-US" smtClean="0"/>
              <a:pPr/>
              <a:t>29</a:t>
            </a:fld>
            <a:endParaRPr lang="en-US"/>
          </a:p>
        </p:txBody>
      </p:sp>
    </p:spTree>
    <p:extLst>
      <p:ext uri="{BB962C8B-B14F-4D97-AF65-F5344CB8AC3E}">
        <p14:creationId xmlns:p14="http://schemas.microsoft.com/office/powerpoint/2010/main" val="24283747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where separation of content</a:t>
            </a:r>
            <a:r>
              <a:rPr lang="en-AU" baseline="0" dirty="0"/>
              <a:t> and styling into separate files help.</a:t>
            </a:r>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31</a:t>
            </a:fld>
            <a:endParaRPr lang="en-US"/>
          </a:p>
        </p:txBody>
      </p:sp>
    </p:spTree>
    <p:extLst>
      <p:ext uri="{BB962C8B-B14F-4D97-AF65-F5344CB8AC3E}">
        <p14:creationId xmlns:p14="http://schemas.microsoft.com/office/powerpoint/2010/main" val="15430905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dirty="0"/>
              <a:t>jQuery uses selectors to identify DOM elements to change.</a:t>
            </a:r>
            <a:r>
              <a:rPr lang="en-US" baseline="0" dirty="0"/>
              <a:t> It also provides a lot of often </a:t>
            </a:r>
            <a:r>
              <a:rPr lang="en-US" baseline="0"/>
              <a:t>used functionality to </a:t>
            </a:r>
            <a:r>
              <a:rPr lang="en-US" baseline="0" dirty="0"/>
              <a:t>make the life of an interactive Web programmer easier.</a:t>
            </a:r>
            <a:endParaRPr lang="en-AU" baseline="0" dirty="0"/>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52140A1-0B43-4B59-9CF2-79B6817CBE77}" type="slidenum">
              <a:rPr lang="en-US" smtClean="0"/>
              <a:pPr/>
              <a:t>32</a:t>
            </a:fld>
            <a:endParaRPr lang="en-US"/>
          </a:p>
        </p:txBody>
      </p:sp>
    </p:spTree>
    <p:extLst>
      <p:ext uri="{BB962C8B-B14F-4D97-AF65-F5344CB8AC3E}">
        <p14:creationId xmlns:p14="http://schemas.microsoft.com/office/powerpoint/2010/main" val="27896784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err="1"/>
              <a:t>JSFiddle</a:t>
            </a:r>
            <a:r>
              <a:rPr lang="en-AU" baseline="0" dirty="0"/>
              <a:t> is an sandbox environment for you to quickly write small snippets of HTML, CSS, and JavaScript and see how it works.</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33</a:t>
            </a:fld>
            <a:endParaRPr lang="en-US"/>
          </a:p>
        </p:txBody>
      </p:sp>
    </p:spTree>
    <p:extLst>
      <p:ext uri="{BB962C8B-B14F-4D97-AF65-F5344CB8AC3E}">
        <p14:creationId xmlns:p14="http://schemas.microsoft.com/office/powerpoint/2010/main" val="26471131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Just a screen shot in case I don’t</a:t>
            </a:r>
            <a:r>
              <a:rPr lang="en-AU" baseline="0" dirty="0"/>
              <a:t> (or cannot) show http://jsfiddle.net because there is no Internet connection.</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34</a:t>
            </a:fld>
            <a:endParaRPr lang="en-US"/>
          </a:p>
        </p:txBody>
      </p:sp>
    </p:spTree>
    <p:extLst>
      <p:ext uri="{BB962C8B-B14F-4D97-AF65-F5344CB8AC3E}">
        <p14:creationId xmlns:p14="http://schemas.microsoft.com/office/powerpoint/2010/main" val="42744727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a:t>As you can see, it combines elements from HTML and CSS.</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35</a:t>
            </a:fld>
            <a:endParaRPr lang="en-US"/>
          </a:p>
        </p:txBody>
      </p:sp>
    </p:spTree>
    <p:extLst>
      <p:ext uri="{BB962C8B-B14F-4D97-AF65-F5344CB8AC3E}">
        <p14:creationId xmlns:p14="http://schemas.microsoft.com/office/powerpoint/2010/main" val="164801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dirty="0"/>
              <a:t>In this case, I have applied</a:t>
            </a:r>
            <a:r>
              <a:rPr lang="en-AU" baseline="0" dirty="0"/>
              <a:t> the style using a CSS declaration block.</a:t>
            </a:r>
            <a:endParaRPr lang="en-US" dirty="0"/>
          </a:p>
        </p:txBody>
      </p:sp>
      <p:sp>
        <p:nvSpPr>
          <p:cNvPr id="45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C9E137-755D-4972-9F18-DC1BDB608DF8}" type="slidenum">
              <a:rPr lang="en-US" smtClean="0"/>
              <a:pPr/>
              <a:t>36</a:t>
            </a:fld>
            <a:endParaRPr lang="en-US"/>
          </a:p>
        </p:txBody>
      </p:sp>
    </p:spTree>
    <p:extLst>
      <p:ext uri="{BB962C8B-B14F-4D97-AF65-F5344CB8AC3E}">
        <p14:creationId xmlns:p14="http://schemas.microsoft.com/office/powerpoint/2010/main" val="29719262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With SVG technology, we can now develop great Web graphics.</a:t>
            </a:r>
          </a:p>
          <a:p>
            <a:endParaRPr lang="en-AU" dirty="0"/>
          </a:p>
          <a:p>
            <a:r>
              <a:rPr lang="en-AU" dirty="0"/>
              <a:t>Where D3 library fits in, is in the development of great visualisations.</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37</a:t>
            </a:fld>
            <a:endParaRPr lang="en-US"/>
          </a:p>
        </p:txBody>
      </p:sp>
    </p:spTree>
    <p:extLst>
      <p:ext uri="{BB962C8B-B14F-4D97-AF65-F5344CB8AC3E}">
        <p14:creationId xmlns:p14="http://schemas.microsoft.com/office/powerpoint/2010/main" val="1894463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dirty="0"/>
              <a:t>That’s why, we have to be prepared to get our hands dirty,</a:t>
            </a:r>
            <a:r>
              <a:rPr lang="en-AU" baseline="0" dirty="0"/>
              <a:t> try the latest things, use the latest programming languages and play with their newest libraries.</a:t>
            </a:r>
            <a:endParaRPr lang="en-AU" dirty="0"/>
          </a:p>
        </p:txBody>
      </p:sp>
      <p:sp>
        <p:nvSpPr>
          <p:cNvPr id="297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2CD634-FE68-4E8B-B1C7-BBC378EE5B24}" type="slidenum">
              <a:rPr lang="en-US" smtClean="0"/>
              <a:pPr/>
              <a:t>4</a:t>
            </a:fld>
            <a:endParaRPr lang="en-US"/>
          </a:p>
        </p:txBody>
      </p:sp>
    </p:spTree>
    <p:extLst>
      <p:ext uri="{BB962C8B-B14F-4D97-AF65-F5344CB8AC3E}">
        <p14:creationId xmlns:p14="http://schemas.microsoft.com/office/powerpoint/2010/main" val="35934233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D3 takes</a:t>
            </a:r>
            <a:r>
              <a:rPr lang="en-AU" baseline="0" dirty="0"/>
              <a:t> raw data and process It through JavaScript in combination with HTML, CSS and SVG to produce great visualisations viewable in a Web browser.</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38</a:t>
            </a:fld>
            <a:endParaRPr lang="en-US"/>
          </a:p>
        </p:txBody>
      </p:sp>
    </p:spTree>
    <p:extLst>
      <p:ext uri="{BB962C8B-B14F-4D97-AF65-F5344CB8AC3E}">
        <p14:creationId xmlns:p14="http://schemas.microsoft.com/office/powerpoint/2010/main" val="1633417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39</a:t>
            </a:fld>
            <a:endParaRPr lang="en-US"/>
          </a:p>
        </p:txBody>
      </p:sp>
    </p:spTree>
    <p:extLst>
      <p:ext uri="{BB962C8B-B14F-4D97-AF65-F5344CB8AC3E}">
        <p14:creationId xmlns:p14="http://schemas.microsoft.com/office/powerpoint/2010/main" val="22569253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As you can see, we have only touched</a:t>
            </a:r>
            <a:r>
              <a:rPr lang="en-AU" baseline="0" dirty="0"/>
              <a:t> on a small part of the whole Web browser technology stack.</a:t>
            </a:r>
          </a:p>
          <a:p>
            <a:endParaRPr lang="en-AU" baseline="0" dirty="0"/>
          </a:p>
          <a:p>
            <a:r>
              <a:rPr lang="en-AU" baseline="0" dirty="0"/>
              <a:t>But the technologies we did talk about is already more than enough to develop a great infographics Web site.</a:t>
            </a:r>
          </a:p>
          <a:p>
            <a:endParaRPr lang="en-AU" baseline="0" dirty="0"/>
          </a:p>
          <a:p>
            <a:r>
              <a:rPr lang="en-AU" baseline="0" dirty="0"/>
              <a:t>The Web technology space is really big indeed.</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40</a:t>
            </a:fld>
            <a:endParaRPr lang="en-US"/>
          </a:p>
        </p:txBody>
      </p:sp>
    </p:spTree>
    <p:extLst>
      <p:ext uri="{BB962C8B-B14F-4D97-AF65-F5344CB8AC3E}">
        <p14:creationId xmlns:p14="http://schemas.microsoft.com/office/powerpoint/2010/main" val="7513365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Mash</a:t>
            </a:r>
            <a:r>
              <a:rPr lang="en-AU" baseline="0" dirty="0"/>
              <a:t> uses </a:t>
            </a:r>
            <a:r>
              <a:rPr lang="en-AU" b="1" baseline="0" dirty="0"/>
              <a:t>technologies</a:t>
            </a:r>
          </a:p>
          <a:p>
            <a:endParaRPr lang="en-AU" baseline="0" dirty="0"/>
          </a:p>
          <a:p>
            <a:r>
              <a:rPr lang="en-AU" baseline="0" dirty="0"/>
              <a:t>Mash uses </a:t>
            </a:r>
            <a:r>
              <a:rPr lang="en-AU" b="1" baseline="0" dirty="0"/>
              <a:t>frameworks and libraries</a:t>
            </a:r>
            <a:r>
              <a:rPr lang="en-AU" baseline="0" dirty="0"/>
              <a:t>.</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41</a:t>
            </a:fld>
            <a:endParaRPr lang="en-US"/>
          </a:p>
        </p:txBody>
      </p:sp>
    </p:spTree>
    <p:extLst>
      <p:ext uri="{BB962C8B-B14F-4D97-AF65-F5344CB8AC3E}">
        <p14:creationId xmlns:p14="http://schemas.microsoft.com/office/powerpoint/2010/main" val="26764439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44</a:t>
            </a:fld>
            <a:endParaRPr lang="en-US"/>
          </a:p>
        </p:txBody>
      </p:sp>
    </p:spTree>
    <p:extLst>
      <p:ext uri="{BB962C8B-B14F-4D97-AF65-F5344CB8AC3E}">
        <p14:creationId xmlns:p14="http://schemas.microsoft.com/office/powerpoint/2010/main" val="936415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Stack: all of the systems and services that comes</a:t>
            </a:r>
            <a:r>
              <a:rPr lang="en-AU" baseline="0" dirty="0"/>
              <a:t> together to fulfil an end-to-end request.</a:t>
            </a:r>
          </a:p>
          <a:p>
            <a:endParaRPr lang="en-AU" baseline="0" dirty="0"/>
          </a:p>
          <a:p>
            <a:r>
              <a:rPr lang="en-AU" baseline="0" dirty="0"/>
              <a:t>Or the largest box that you can draw around the things you control.</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5</a:t>
            </a:fld>
            <a:endParaRPr lang="en-US"/>
          </a:p>
        </p:txBody>
      </p:sp>
    </p:spTree>
    <p:extLst>
      <p:ext uri="{BB962C8B-B14F-4D97-AF65-F5344CB8AC3E}">
        <p14:creationId xmlns:p14="http://schemas.microsoft.com/office/powerpoint/2010/main" val="4125060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AU" baseline="0" dirty="0"/>
              <a:t>If you want to know every bit of fundamental knowledge (which is useful) about JavaScript the language, then I highly recommend this book. The book is available for online viewing through UNSW library, so no need to fight over a copy of it for loan.</a:t>
            </a:r>
          </a:p>
          <a:p>
            <a:pPr marL="0" marR="0" indent="0" algn="l" defTabSz="914400" rtl="0" eaLnBrk="1" fontAlgn="base" latinLnBrk="0" hangingPunct="1">
              <a:lnSpc>
                <a:spcPct val="100000"/>
              </a:lnSpc>
              <a:spcBef>
                <a:spcPct val="0"/>
              </a:spcBef>
              <a:spcAft>
                <a:spcPct val="0"/>
              </a:spcAft>
              <a:buClrTx/>
              <a:buSzTx/>
              <a:buFontTx/>
              <a:buNone/>
              <a:tabLst/>
              <a:defRPr/>
            </a:pPr>
            <a:endParaRPr lang="en-AU" baseline="0" dirty="0"/>
          </a:p>
          <a:p>
            <a:pPr marL="0" marR="0" indent="0" algn="l" defTabSz="914400" rtl="0" eaLnBrk="1" fontAlgn="base" latinLnBrk="0" hangingPunct="1">
              <a:lnSpc>
                <a:spcPct val="100000"/>
              </a:lnSpc>
              <a:spcBef>
                <a:spcPct val="0"/>
              </a:spcBef>
              <a:spcAft>
                <a:spcPct val="0"/>
              </a:spcAft>
              <a:buClrTx/>
              <a:buSzTx/>
              <a:buFontTx/>
              <a:buNone/>
              <a:tabLst/>
              <a:defRPr/>
            </a:pPr>
            <a:r>
              <a:rPr lang="en-AU" baseline="0" dirty="0"/>
              <a:t>The book is extremely useful if you have minimal JavaScript programming experience, it can also be used as a reference book by seasoned JavaScript programmers.</a:t>
            </a:r>
          </a:p>
        </p:txBody>
      </p:sp>
      <p:sp>
        <p:nvSpPr>
          <p:cNvPr id="307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8816305-7566-4174-B96E-880D11A757D9}" type="slidenum">
              <a:rPr lang="en-US" smtClean="0"/>
              <a:pPr/>
              <a:t>7</a:t>
            </a:fld>
            <a:endParaRPr lang="en-US"/>
          </a:p>
        </p:txBody>
      </p:sp>
    </p:spTree>
    <p:extLst>
      <p:ext uri="{BB962C8B-B14F-4D97-AF65-F5344CB8AC3E}">
        <p14:creationId xmlns:p14="http://schemas.microsoft.com/office/powerpoint/2010/main" val="3210995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AU" dirty="0"/>
              <a:t>Explain</a:t>
            </a:r>
            <a:r>
              <a:rPr lang="en-AU" baseline="0" dirty="0"/>
              <a:t> that JavaScript has now been used on both client and server, so it is not just a scripting language for Web browsers. One way to think about it is that JavaScript has always been associated with a context, where a context can be the Web browser, or a server platform such as Node.js.</a:t>
            </a:r>
          </a:p>
          <a:p>
            <a:endParaRPr lang="en-AU" baseline="0" dirty="0"/>
          </a:p>
          <a:p>
            <a:r>
              <a:rPr lang="en-AU" baseline="0" dirty="0"/>
              <a:t>In this lecture we will first discuss server-side JavaScript with Node.js, and then client-side JavaScript.</a:t>
            </a:r>
            <a:endParaRPr lang="en-US" dirty="0"/>
          </a:p>
        </p:txBody>
      </p:sp>
      <p:sp>
        <p:nvSpPr>
          <p:cNvPr id="327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2CCD1D4-BBCF-4B74-B324-5923B9571FEA}" type="slidenum">
              <a:rPr lang="en-US" smtClean="0"/>
              <a:pPr/>
              <a:t>8</a:t>
            </a:fld>
            <a:endParaRPr lang="en-US"/>
          </a:p>
        </p:txBody>
      </p:sp>
    </p:spTree>
    <p:extLst>
      <p:ext uri="{BB962C8B-B14F-4D97-AF65-F5344CB8AC3E}">
        <p14:creationId xmlns:p14="http://schemas.microsoft.com/office/powerpoint/2010/main" val="2333936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a:t>On the server side, we can use the node.js platform to develop</a:t>
            </a:r>
            <a:r>
              <a:rPr lang="en-AU" baseline="0" dirty="0"/>
              <a:t> a Web server listening on port 1337 using JavaScript.</a:t>
            </a:r>
            <a:endParaRPr lang="en-AU" dirty="0"/>
          </a:p>
          <a:p>
            <a:endParaRPr lang="en-AU" dirty="0"/>
          </a:p>
          <a:p>
            <a:r>
              <a:rPr lang="en-AU" dirty="0"/>
              <a:t>For more examples,</a:t>
            </a:r>
            <a:r>
              <a:rPr lang="en-AU" baseline="0" dirty="0"/>
              <a:t> visit the Node.js web site.</a:t>
            </a:r>
            <a:endParaRPr lang="en-AU"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11</a:t>
            </a:fld>
            <a:endParaRPr lang="en-US"/>
          </a:p>
        </p:txBody>
      </p:sp>
    </p:spTree>
    <p:extLst>
      <p:ext uri="{BB962C8B-B14F-4D97-AF65-F5344CB8AC3E}">
        <p14:creationId xmlns:p14="http://schemas.microsoft.com/office/powerpoint/2010/main" val="3544000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a:t>
            </a:r>
            <a:r>
              <a:rPr lang="en-AU" baseline="0" dirty="0"/>
              <a:t> suggest you visit these Web sites to learn how to use Node.js.</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12</a:t>
            </a:fld>
            <a:endParaRPr lang="en-US"/>
          </a:p>
        </p:txBody>
      </p:sp>
    </p:spTree>
    <p:extLst>
      <p:ext uri="{BB962C8B-B14F-4D97-AF65-F5344CB8AC3E}">
        <p14:creationId xmlns:p14="http://schemas.microsoft.com/office/powerpoint/2010/main" val="582168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Explain</a:t>
            </a:r>
            <a:r>
              <a:rPr lang="en-AU" baseline="0" dirty="0"/>
              <a:t> how a HTTP request is handled… It goes from HTTP listener to a Router, then a Request handler etc.</a:t>
            </a:r>
            <a:endParaRPr lang="en-US" dirty="0"/>
          </a:p>
        </p:txBody>
      </p:sp>
      <p:sp>
        <p:nvSpPr>
          <p:cNvPr id="4" name="Slide Number Placeholder 3"/>
          <p:cNvSpPr>
            <a:spLocks noGrp="1"/>
          </p:cNvSpPr>
          <p:nvPr>
            <p:ph type="sldNum" sz="quarter" idx="10"/>
          </p:nvPr>
        </p:nvSpPr>
        <p:spPr/>
        <p:txBody>
          <a:bodyPr/>
          <a:lstStyle/>
          <a:p>
            <a:pPr>
              <a:defRPr/>
            </a:pPr>
            <a:fld id="{8E4AA269-2DCC-4839-8A9D-B16F309719E8}" type="slidenum">
              <a:rPr lang="en-US" smtClean="0"/>
              <a:pPr>
                <a:defRPr/>
              </a:pPr>
              <a:t>15</a:t>
            </a:fld>
            <a:endParaRPr lang="en-US"/>
          </a:p>
        </p:txBody>
      </p:sp>
    </p:spTree>
    <p:extLst>
      <p:ext uri="{BB962C8B-B14F-4D97-AF65-F5344CB8AC3E}">
        <p14:creationId xmlns:p14="http://schemas.microsoft.com/office/powerpoint/2010/main" val="9189689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8"/>
          <p:cNvSpPr>
            <a:spLocks noChangeArrowheads="1"/>
          </p:cNvSpPr>
          <p:nvPr userDrawn="1"/>
        </p:nvSpPr>
        <p:spPr bwMode="auto">
          <a:xfrm>
            <a:off x="304800" y="228600"/>
            <a:ext cx="8610600" cy="6400800"/>
          </a:xfrm>
          <a:prstGeom prst="rect">
            <a:avLst/>
          </a:prstGeom>
          <a:noFill/>
          <a:ln w="9525">
            <a:solidFill>
              <a:schemeClr val="tx1"/>
            </a:solidFill>
            <a:miter lim="800000"/>
            <a:headEnd/>
            <a:tailEnd/>
          </a:ln>
          <a:effectLst/>
        </p:spPr>
        <p:txBody>
          <a:bodyPr wrap="none" anchor="ctr"/>
          <a:lstStyle/>
          <a:p>
            <a:pPr>
              <a:defRPr/>
            </a:pPr>
            <a:endParaRPr lang="en-US"/>
          </a:p>
        </p:txBody>
      </p:sp>
      <p:pic>
        <p:nvPicPr>
          <p:cNvPr id="5" name="Picture 9"/>
          <p:cNvPicPr>
            <a:picLocks noChangeAspect="1" noChangeArrowheads="1"/>
          </p:cNvPicPr>
          <p:nvPr userDrawn="1"/>
        </p:nvPicPr>
        <p:blipFill>
          <a:blip r:embed="rId2" cstate="print"/>
          <a:srcRect/>
          <a:stretch>
            <a:fillRect/>
          </a:stretch>
        </p:blipFill>
        <p:spPr bwMode="auto">
          <a:xfrm>
            <a:off x="609600" y="533400"/>
            <a:ext cx="3733800" cy="977900"/>
          </a:xfrm>
          <a:prstGeom prst="rect">
            <a:avLst/>
          </a:prstGeom>
          <a:noFill/>
          <a:ln w="9525">
            <a:noFill/>
            <a:miter lim="800000"/>
            <a:headEnd/>
            <a:tailEnd/>
          </a:ln>
        </p:spPr>
      </p:pic>
      <p:sp>
        <p:nvSpPr>
          <p:cNvPr id="3074" name="Rectangle 2"/>
          <p:cNvSpPr>
            <a:spLocks noGrp="1" noChangeArrowheads="1"/>
          </p:cNvSpPr>
          <p:nvPr>
            <p:ph type="ctrTitle"/>
          </p:nvPr>
        </p:nvSpPr>
        <p:spPr>
          <a:xfrm>
            <a:off x="762000" y="2568575"/>
            <a:ext cx="7772400" cy="1470025"/>
          </a:xfrm>
        </p:spPr>
        <p:txBody>
          <a:bodyPr/>
          <a:lstStyle>
            <a:lvl1pPr algn="r">
              <a:defRPr sz="4000"/>
            </a:lvl1pPr>
          </a:lstStyle>
          <a:p>
            <a:r>
              <a:rPr lang="en-US"/>
              <a:t>Click to edit Master title style</a:t>
            </a:r>
          </a:p>
        </p:txBody>
      </p:sp>
      <p:sp>
        <p:nvSpPr>
          <p:cNvPr id="3075" name="Rectangle 3"/>
          <p:cNvSpPr>
            <a:spLocks noGrp="1" noChangeArrowheads="1"/>
          </p:cNvSpPr>
          <p:nvPr>
            <p:ph type="subTitle" idx="1"/>
          </p:nvPr>
        </p:nvSpPr>
        <p:spPr>
          <a:xfrm>
            <a:off x="2133600" y="4191000"/>
            <a:ext cx="6400800" cy="1600200"/>
          </a:xfrm>
        </p:spPr>
        <p:txBody>
          <a:bodyPr/>
          <a:lstStyle>
            <a:lvl1pPr marL="0" indent="0" algn="r">
              <a:buFontTx/>
              <a:buNone/>
              <a:defRPr sz="2400"/>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EB12E13A-31A8-40BC-B683-39ADB47E5D2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23216EF4-D6B0-41AD-9EBD-C6808D1BB8B9}"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50B720F7-41D7-4758-A877-33E4CC76A300}"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D6E43FBE-522E-4781-A953-DD89F63552AA}"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0A9088A9-4FF8-4066-9C32-379E96E43E7F}"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endParaRPr lang="en-US"/>
          </a:p>
        </p:txBody>
      </p:sp>
      <p:sp>
        <p:nvSpPr>
          <p:cNvPr id="8" name="Rectangle 6"/>
          <p:cNvSpPr>
            <a:spLocks noGrp="1" noChangeArrowheads="1"/>
          </p:cNvSpPr>
          <p:nvPr>
            <p:ph type="sldNum" sz="quarter" idx="11"/>
          </p:nvPr>
        </p:nvSpPr>
        <p:spPr>
          <a:ln/>
        </p:spPr>
        <p:txBody>
          <a:bodyPr/>
          <a:lstStyle>
            <a:lvl1pPr>
              <a:defRPr/>
            </a:lvl1pPr>
          </a:lstStyle>
          <a:p>
            <a:pPr>
              <a:defRPr/>
            </a:pPr>
            <a:fld id="{7EDE4FCA-A3A8-42D2-95BE-08E6A722C63D}"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fld id="{B338A5A3-2CDA-4EEF-BBCE-D6EEA294D623}"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fld id="{31444739-5F62-4AAD-95D6-3CDD0A6A2A73}"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ADF76CF3-13D0-4BEB-8BA0-E50EDF6F85C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19BC528C-0867-4409-A8C0-1976D8A19C4A}"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533400" y="62293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8C810ACC-4778-48A4-921F-529CEFB77F5C}" type="slidenum">
              <a:rPr lang="en-US"/>
              <a:pPr>
                <a:defRPr/>
              </a:pPr>
              <a:t>‹#›</a:t>
            </a:fld>
            <a:endParaRPr lang="en-US" dirty="0"/>
          </a:p>
        </p:txBody>
      </p:sp>
      <p:pic>
        <p:nvPicPr>
          <p:cNvPr id="2" name="Picture 7"/>
          <p:cNvPicPr>
            <a:picLocks noChangeAspect="1" noChangeArrowheads="1"/>
          </p:cNvPicPr>
          <p:nvPr userDrawn="1"/>
        </p:nvPicPr>
        <p:blipFill>
          <a:blip r:embed="rId13" cstate="print"/>
          <a:srcRect/>
          <a:stretch>
            <a:fillRect/>
          </a:stretch>
        </p:blipFill>
        <p:spPr bwMode="auto">
          <a:xfrm>
            <a:off x="6934200" y="6019800"/>
            <a:ext cx="1981200" cy="658813"/>
          </a:xfrm>
          <a:prstGeom prst="rect">
            <a:avLst/>
          </a:prstGeom>
          <a:noFill/>
          <a:ln w="9525">
            <a:noFill/>
            <a:miter lim="800000"/>
            <a:headEnd/>
            <a:tailEnd/>
          </a:ln>
        </p:spPr>
      </p:pic>
      <p:sp>
        <p:nvSpPr>
          <p:cNvPr id="7" name="TextBox 6"/>
          <p:cNvSpPr txBox="1"/>
          <p:nvPr userDrawn="1"/>
        </p:nvSpPr>
        <p:spPr>
          <a:xfrm>
            <a:off x="3657600" y="6411913"/>
            <a:ext cx="1981200" cy="339725"/>
          </a:xfrm>
          <a:prstGeom prst="rect">
            <a:avLst/>
          </a:prstGeom>
          <a:noFill/>
        </p:spPr>
        <p:txBody>
          <a:bodyPr>
            <a:spAutoFit/>
          </a:bodyPr>
          <a:lstStyle/>
          <a:p>
            <a:pPr algn="ctr">
              <a:defRPr/>
            </a:pPr>
            <a:r>
              <a:rPr lang="en-AU" sz="1600" dirty="0"/>
              <a:t>Slide </a:t>
            </a:r>
            <a:fld id="{A81D27CD-2059-4CB6-A647-D43C92D903B5}" type="slidenum">
              <a:rPr lang="en-AU" sz="1600"/>
              <a:pPr algn="ctr">
                <a:defRPr/>
              </a:pPr>
              <a:t>‹#›</a:t>
            </a:fld>
            <a:endParaRPr lang="en-US" sz="1600" dirty="0"/>
          </a:p>
        </p:txBody>
      </p:sp>
    </p:spTree>
  </p:cSld>
  <p:clrMap bg1="lt1" tx1="dk1" bg2="lt2" tx2="dk2" accent1="accent1" accent2="accent2" accent3="accent3" accent4="accent4" accent5="accent5" accent6="accent6" hlink="hlink" folHlink="folHlink"/>
  <p:sldLayoutIdLst>
    <p:sldLayoutId id="2147483791"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Optima" pitchFamily="34" charset="0"/>
        </a:defRPr>
      </a:lvl2pPr>
      <a:lvl3pPr algn="ctr" rtl="0" eaLnBrk="0" fontAlgn="base" hangingPunct="0">
        <a:spcBef>
          <a:spcPct val="0"/>
        </a:spcBef>
        <a:spcAft>
          <a:spcPct val="0"/>
        </a:spcAft>
        <a:defRPr sz="4400">
          <a:solidFill>
            <a:schemeClr val="tx2"/>
          </a:solidFill>
          <a:latin typeface="Optima" pitchFamily="34" charset="0"/>
        </a:defRPr>
      </a:lvl3pPr>
      <a:lvl4pPr algn="ctr" rtl="0" eaLnBrk="0" fontAlgn="base" hangingPunct="0">
        <a:spcBef>
          <a:spcPct val="0"/>
        </a:spcBef>
        <a:spcAft>
          <a:spcPct val="0"/>
        </a:spcAft>
        <a:defRPr sz="4400">
          <a:solidFill>
            <a:schemeClr val="tx2"/>
          </a:solidFill>
          <a:latin typeface="Optima" pitchFamily="34" charset="0"/>
        </a:defRPr>
      </a:lvl4pPr>
      <a:lvl5pPr algn="ctr" rtl="0" eaLnBrk="0" fontAlgn="base" hangingPunct="0">
        <a:spcBef>
          <a:spcPct val="0"/>
        </a:spcBef>
        <a:spcAft>
          <a:spcPct val="0"/>
        </a:spcAft>
        <a:defRPr sz="4400">
          <a:solidFill>
            <a:schemeClr val="tx2"/>
          </a:solidFill>
          <a:latin typeface="Optima" pitchFamily="34" charset="0"/>
        </a:defRPr>
      </a:lvl5pPr>
      <a:lvl6pPr marL="457200" algn="ctr" rtl="0" fontAlgn="base">
        <a:spcBef>
          <a:spcPct val="0"/>
        </a:spcBef>
        <a:spcAft>
          <a:spcPct val="0"/>
        </a:spcAft>
        <a:defRPr sz="4400">
          <a:solidFill>
            <a:schemeClr val="tx2"/>
          </a:solidFill>
          <a:latin typeface="Optima" pitchFamily="34" charset="0"/>
        </a:defRPr>
      </a:lvl6pPr>
      <a:lvl7pPr marL="914400" algn="ctr" rtl="0" fontAlgn="base">
        <a:spcBef>
          <a:spcPct val="0"/>
        </a:spcBef>
        <a:spcAft>
          <a:spcPct val="0"/>
        </a:spcAft>
        <a:defRPr sz="4400">
          <a:solidFill>
            <a:schemeClr val="tx2"/>
          </a:solidFill>
          <a:latin typeface="Optima" pitchFamily="34" charset="0"/>
        </a:defRPr>
      </a:lvl7pPr>
      <a:lvl8pPr marL="1371600" algn="ctr" rtl="0" fontAlgn="base">
        <a:spcBef>
          <a:spcPct val="0"/>
        </a:spcBef>
        <a:spcAft>
          <a:spcPct val="0"/>
        </a:spcAft>
        <a:defRPr sz="4400">
          <a:solidFill>
            <a:schemeClr val="tx2"/>
          </a:solidFill>
          <a:latin typeface="Optima" pitchFamily="34" charset="0"/>
        </a:defRPr>
      </a:lvl8pPr>
      <a:lvl9pPr marL="1828800" algn="ctr" rtl="0" fontAlgn="base">
        <a:spcBef>
          <a:spcPct val="0"/>
        </a:spcBef>
        <a:spcAft>
          <a:spcPct val="0"/>
        </a:spcAft>
        <a:defRPr sz="4400">
          <a:solidFill>
            <a:schemeClr val="tx2"/>
          </a:solidFill>
          <a:latin typeface="Optim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nodebeginner.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nodejs.org/api/" TargetMode="External"/><Relationship Id="rId4" Type="http://schemas.openxmlformats.org/officeDocument/2006/relationships/hyperlink" Target="http://code.tutsplus.com/tutorials/this-time-youll-learn-node-js--net-19448"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developer.mozilla.org/en-US/docs/Web/JavaScript"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www.w3.org/DOM/DOMTR"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6.jpeg"/><Relationship Id="rId5" Type="http://schemas.openxmlformats.org/officeDocument/2006/relationships/image" Target="../media/image5.WMF"/><Relationship Id="rId4" Type="http://schemas.openxmlformats.org/officeDocument/2006/relationships/image" Target="../media/image4.PNG"/><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hyperlink" Target="http://json.org/"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getbootstrap.com/"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getbootstrap.com/examples/grid/" TargetMode="External"/><Relationship Id="rId4" Type="http://schemas.openxmlformats.org/officeDocument/2006/relationships/hyperlink" Target="http://foundation.zurb.com/"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hyperlink" Target="http://api.jquery.com/"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jsfiddle.net/" TargetMode="External"/><Relationship Id="rId4" Type="http://schemas.openxmlformats.org/officeDocument/2006/relationships/hyperlink" Target="http://stackoverflow.com/questions/tagged/jquery"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w3.org/TR/SVG/Overview.html"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d3js.org/"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WMF"/></Relationships>
</file>

<file path=ppt/slides/_rels/slide39.xml.rels><?xml version="1.0" encoding="UTF-8" standalone="yes"?>
<Relationships xmlns="http://schemas.openxmlformats.org/package/2006/relationships"><Relationship Id="rId3" Type="http://schemas.openxmlformats.org/officeDocument/2006/relationships/hyperlink" Target="https://github.com/mbostock/d3/wiki/Tutorials"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s://github.com/mbostock/d3/wiki/Gallery" TargetMode="External"/><Relationship Id="rId5" Type="http://schemas.openxmlformats.org/officeDocument/2006/relationships/hyperlink" Target="http://alignedleft.com/tutorials/d3/" TargetMode="External"/><Relationship Id="rId4" Type="http://schemas.openxmlformats.org/officeDocument/2006/relationships/hyperlink" Target="http://bost.ocks.org/mike/circle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github.com/mlawry/unsw-cse-seng-mash-webapp"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www.nodeclipse.org/ubuntu/linux/java/nodejs/2015/2015/07/09/Starting-with-Java-and-Node.js-development-on-Ubuntu-Linux.html"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hyperlink" Target="http://blog.modulus.io/absolute-beginners-guide-to-nodejs" TargetMode="External"/><Relationship Id="rId4" Type="http://schemas.openxmlformats.org/officeDocument/2006/relationships/hyperlink" Target="https://github.com/timboudreau/nb-nodejs"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s://channel9.msdn.com/Blogs/Seth-Juarez/Nodejs-Tools-for-Visual-Studio"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devcenter.heroku.com/articles/getting-started-with-nodejs#introduction" TargetMode="External"/><Relationship Id="rId2" Type="http://schemas.openxmlformats.org/officeDocument/2006/relationships/hyperlink" Target="https://codeforgeek.com/2014/10/express-complete-tutorial-part-1/"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www.nytimes.com/interactive/2014/02/11/sports/sochi-2014-interactive-stories.html" TargetMode="External"/><Relationship Id="rId2" Type="http://schemas.openxmlformats.org/officeDocument/2006/relationships/hyperlink" Target="http://www.nytimes.com/newsgraphics/2013/09/13/fashion-week-editors-picks/" TargetMode="External"/><Relationship Id="rId1" Type="http://schemas.openxmlformats.org/officeDocument/2006/relationships/slideLayout" Target="../slideLayouts/slideLayout2.xml"/><Relationship Id="rId4" Type="http://schemas.openxmlformats.org/officeDocument/2006/relationships/hyperlink" Target="http://onedrive.live.com/"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oreillynet.com/pub/au/156"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4.WMF"/></Relationships>
</file>

<file path=ppt/slides/_rels/slide9.xml.rels><?xml version="1.0" encoding="UTF-8" standalone="yes"?>
<Relationships xmlns="http://schemas.openxmlformats.org/package/2006/relationships"><Relationship Id="rId2" Type="http://schemas.openxmlformats.org/officeDocument/2006/relationships/hyperlink" Target="https://github.com/mlawry/unsw-cse-seng-mash-webapp"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algn="ctr" eaLnBrk="1" hangingPunct="1"/>
            <a:r>
              <a:rPr lang="en-AU" dirty="0"/>
              <a:t>Web Technology Overview</a:t>
            </a:r>
            <a:br>
              <a:rPr lang="en-AU" dirty="0"/>
            </a:br>
            <a:r>
              <a:rPr lang="en-AU" sz="2800" dirty="0"/>
              <a:t>with a focus on JavaScript-based technologies</a:t>
            </a:r>
          </a:p>
        </p:txBody>
      </p:sp>
      <p:sp>
        <p:nvSpPr>
          <p:cNvPr id="3075" name="Rectangle 5"/>
          <p:cNvSpPr>
            <a:spLocks noGrp="1" noChangeArrowheads="1"/>
          </p:cNvSpPr>
          <p:nvPr>
            <p:ph type="subTitle" idx="1"/>
          </p:nvPr>
        </p:nvSpPr>
        <p:spPr/>
        <p:txBody>
          <a:bodyPr/>
          <a:lstStyle/>
          <a:p>
            <a:pPr algn="ctr" eaLnBrk="1" hangingPunct="1"/>
            <a:endParaRPr lang="en-AU" dirty="0"/>
          </a:p>
          <a:p>
            <a:pPr eaLnBrk="1" hangingPunct="1"/>
            <a:r>
              <a:rPr lang="en-AU" dirty="0"/>
              <a:t>Lawrence Yao</a:t>
            </a:r>
          </a:p>
          <a:p>
            <a:pPr eaLnBrk="1" hangingPunct="1"/>
            <a:r>
              <a:rPr lang="en-AU" dirty="0"/>
              <a:t>l.yao@unsw.edu.au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idx="1"/>
          </p:nvPr>
        </p:nvSpPr>
        <p:spPr/>
        <p:txBody>
          <a:bodyPr/>
          <a:lstStyle/>
          <a:p>
            <a:r>
              <a:rPr lang="en-AU" sz="5400" b="1" dirty="0"/>
              <a:t>Server-side JavaScript</a:t>
            </a:r>
            <a:endParaRPr lang="en-US" sz="5400" b="1" dirty="0"/>
          </a:p>
        </p:txBody>
      </p:sp>
      <p:grpSp>
        <p:nvGrpSpPr>
          <p:cNvPr id="10" name="Group 9"/>
          <p:cNvGrpSpPr/>
          <p:nvPr/>
        </p:nvGrpSpPr>
        <p:grpSpPr>
          <a:xfrm>
            <a:off x="1992948" y="874002"/>
            <a:ext cx="5231130" cy="2032711"/>
            <a:chOff x="266700" y="2285998"/>
            <a:chExt cx="5231130" cy="2032711"/>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2445104"/>
              <a:ext cx="1714500" cy="1714500"/>
            </a:xfrm>
            <a:prstGeom prst="rect">
              <a:avLst/>
            </a:prstGeom>
          </p:spPr>
        </p:pic>
        <p:sp>
          <p:nvSpPr>
            <p:cNvPr id="6" name="Cloud 5"/>
            <p:cNvSpPr/>
            <p:nvPr/>
          </p:nvSpPr>
          <p:spPr>
            <a:xfrm>
              <a:off x="2754630" y="2285998"/>
              <a:ext cx="2743200" cy="203271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eft-Right Arrow 6"/>
            <p:cNvSpPr/>
            <p:nvPr/>
          </p:nvSpPr>
          <p:spPr>
            <a:xfrm>
              <a:off x="1676400" y="3103320"/>
              <a:ext cx="9144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64867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http://nodejs.org/</a:t>
            </a:r>
          </a:p>
        </p:txBody>
      </p:sp>
      <p:sp>
        <p:nvSpPr>
          <p:cNvPr id="4" name="Content Placeholder 3"/>
          <p:cNvSpPr>
            <a:spLocks noGrp="1"/>
          </p:cNvSpPr>
          <p:nvPr>
            <p:ph idx="1"/>
          </p:nvPr>
        </p:nvSpPr>
        <p:spPr/>
        <p:txBody>
          <a:bodyPr/>
          <a:lstStyle/>
          <a:p>
            <a:r>
              <a:rPr lang="en-US" sz="2800" dirty="0"/>
              <a:t>This simple web server written in Node responds with “Hello World” for every request.</a:t>
            </a:r>
          </a:p>
          <a:p>
            <a:endParaRPr lang="en-US" sz="2800" dirty="0"/>
          </a:p>
        </p:txBody>
      </p:sp>
      <p:pic>
        <p:nvPicPr>
          <p:cNvPr id="6" name="Picture 5"/>
          <p:cNvPicPr>
            <a:picLocks noChangeAspect="1"/>
          </p:cNvPicPr>
          <p:nvPr/>
        </p:nvPicPr>
        <p:blipFill>
          <a:blip r:embed="rId3"/>
          <a:stretch>
            <a:fillRect/>
          </a:stretch>
        </p:blipFill>
        <p:spPr>
          <a:xfrm>
            <a:off x="685800" y="2971800"/>
            <a:ext cx="8035192" cy="2667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Node.js</a:t>
            </a:r>
            <a:endParaRPr lang="en-US" dirty="0"/>
          </a:p>
        </p:txBody>
      </p:sp>
      <p:sp>
        <p:nvSpPr>
          <p:cNvPr id="3" name="Content Placeholder 2"/>
          <p:cNvSpPr>
            <a:spLocks noGrp="1"/>
          </p:cNvSpPr>
          <p:nvPr>
            <p:ph idx="1"/>
          </p:nvPr>
        </p:nvSpPr>
        <p:spPr/>
        <p:txBody>
          <a:bodyPr/>
          <a:lstStyle/>
          <a:p>
            <a:r>
              <a:rPr lang="en-AU" dirty="0"/>
              <a:t>How does it work? Read these tutorials</a:t>
            </a:r>
          </a:p>
          <a:p>
            <a:pPr lvl="1"/>
            <a:r>
              <a:rPr lang="en-US" dirty="0">
                <a:hlinkClick r:id="rId3"/>
              </a:rPr>
              <a:t>http://www.nodebeginner.org/</a:t>
            </a:r>
            <a:endParaRPr lang="en-US" dirty="0"/>
          </a:p>
          <a:p>
            <a:pPr lvl="2"/>
            <a:r>
              <a:rPr lang="en-AU" dirty="0"/>
              <a:t>Highly recommended, but not entirely free</a:t>
            </a:r>
          </a:p>
          <a:p>
            <a:pPr lvl="2"/>
            <a:r>
              <a:rPr lang="en-AU" dirty="0"/>
              <a:t>Provides enough knowledge to understand MASH</a:t>
            </a:r>
            <a:endParaRPr lang="en-US" dirty="0"/>
          </a:p>
          <a:p>
            <a:pPr lvl="1"/>
            <a:r>
              <a:rPr lang="en-US" dirty="0">
                <a:hlinkClick r:id="rId4"/>
              </a:rPr>
              <a:t>http://code.tutsplus.com/tutorials/this-time-youll-learn-node-js--net-19448</a:t>
            </a:r>
            <a:endParaRPr lang="en-US" dirty="0"/>
          </a:p>
          <a:p>
            <a:pPr lvl="2"/>
            <a:r>
              <a:rPr lang="en-AU" dirty="0"/>
              <a:t>Outdated (v0.4.5)</a:t>
            </a:r>
            <a:endParaRPr lang="en-US" dirty="0"/>
          </a:p>
          <a:p>
            <a:r>
              <a:rPr lang="en-AU" dirty="0"/>
              <a:t>Official API</a:t>
            </a:r>
          </a:p>
          <a:p>
            <a:pPr lvl="1"/>
            <a:r>
              <a:rPr lang="en-US" dirty="0">
                <a:hlinkClick r:id="rId5"/>
              </a:rPr>
              <a:t>http://nodejs.org/api/</a:t>
            </a:r>
            <a:endParaRPr lang="en-US" dirty="0"/>
          </a:p>
        </p:txBody>
      </p:sp>
    </p:spTree>
    <p:extLst>
      <p:ext uri="{BB962C8B-B14F-4D97-AF65-F5344CB8AC3E}">
        <p14:creationId xmlns:p14="http://schemas.microsoft.com/office/powerpoint/2010/main" val="2600643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Classic LAMP stack</a:t>
            </a:r>
            <a:endParaRPr lang="en-US" dirty="0"/>
          </a:p>
        </p:txBody>
      </p:sp>
      <p:sp>
        <p:nvSpPr>
          <p:cNvPr id="4" name="Rectangle 3"/>
          <p:cNvSpPr/>
          <p:nvPr/>
        </p:nvSpPr>
        <p:spPr>
          <a:xfrm>
            <a:off x="2286000" y="4419600"/>
            <a:ext cx="4572000" cy="762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tx1"/>
                </a:solidFill>
              </a:rPr>
              <a:t>Linux (operating system)</a:t>
            </a:r>
            <a:endParaRPr lang="en-US" sz="2400" dirty="0">
              <a:solidFill>
                <a:schemeClr val="tx1"/>
              </a:solidFill>
            </a:endParaRPr>
          </a:p>
        </p:txBody>
      </p:sp>
      <p:sp>
        <p:nvSpPr>
          <p:cNvPr id="5" name="Rectangle 4"/>
          <p:cNvSpPr/>
          <p:nvPr/>
        </p:nvSpPr>
        <p:spPr>
          <a:xfrm>
            <a:off x="2286000" y="3657600"/>
            <a:ext cx="4572000" cy="762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tx1"/>
                </a:solidFill>
              </a:rPr>
              <a:t>MySQL (database)</a:t>
            </a:r>
            <a:endParaRPr lang="en-US" sz="2400" dirty="0">
              <a:solidFill>
                <a:schemeClr val="tx1"/>
              </a:solidFill>
            </a:endParaRPr>
          </a:p>
        </p:txBody>
      </p:sp>
      <p:sp>
        <p:nvSpPr>
          <p:cNvPr id="6" name="Rectangle 5"/>
          <p:cNvSpPr/>
          <p:nvPr/>
        </p:nvSpPr>
        <p:spPr>
          <a:xfrm>
            <a:off x="2286000" y="2133600"/>
            <a:ext cx="4572000" cy="762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tx1"/>
                </a:solidFill>
              </a:rPr>
              <a:t>Apache </a:t>
            </a:r>
            <a:r>
              <a:rPr lang="en-AU" sz="2400" dirty="0" err="1">
                <a:solidFill>
                  <a:schemeClr val="tx1"/>
                </a:solidFill>
              </a:rPr>
              <a:t>Httpd</a:t>
            </a:r>
            <a:r>
              <a:rPr lang="en-AU" sz="2400" dirty="0">
                <a:solidFill>
                  <a:schemeClr val="tx1"/>
                </a:solidFill>
              </a:rPr>
              <a:t> (Web server)</a:t>
            </a:r>
            <a:endParaRPr lang="en-US" sz="2400" dirty="0">
              <a:solidFill>
                <a:schemeClr val="tx1"/>
              </a:solidFill>
            </a:endParaRPr>
          </a:p>
        </p:txBody>
      </p:sp>
      <p:sp>
        <p:nvSpPr>
          <p:cNvPr id="7" name="Rectangle 6"/>
          <p:cNvSpPr/>
          <p:nvPr/>
        </p:nvSpPr>
        <p:spPr>
          <a:xfrm>
            <a:off x="2286000" y="2895600"/>
            <a:ext cx="4572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tx1"/>
                </a:solidFill>
              </a:rPr>
              <a:t>PHP (server-side programming)</a:t>
            </a:r>
            <a:endParaRPr lang="en-US" sz="2400" dirty="0">
              <a:solidFill>
                <a:schemeClr val="tx1"/>
              </a:solidFill>
            </a:endParaRPr>
          </a:p>
        </p:txBody>
      </p:sp>
    </p:spTree>
    <p:extLst>
      <p:ext uri="{BB962C8B-B14F-4D97-AF65-F5344CB8AC3E}">
        <p14:creationId xmlns:p14="http://schemas.microsoft.com/office/powerpoint/2010/main" val="2789598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From LAMP to Node.js</a:t>
            </a:r>
            <a:endParaRPr lang="en-US" dirty="0"/>
          </a:p>
        </p:txBody>
      </p:sp>
      <p:sp>
        <p:nvSpPr>
          <p:cNvPr id="4" name="Rectangle 3"/>
          <p:cNvSpPr/>
          <p:nvPr/>
        </p:nvSpPr>
        <p:spPr>
          <a:xfrm>
            <a:off x="2286000" y="5181600"/>
            <a:ext cx="4572000" cy="7620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Linux (operating system)</a:t>
            </a:r>
            <a:endParaRPr lang="en-US" sz="2400" dirty="0">
              <a:solidFill>
                <a:schemeClr val="bg1">
                  <a:lumMod val="50000"/>
                </a:schemeClr>
              </a:solidFill>
            </a:endParaRPr>
          </a:p>
        </p:txBody>
      </p:sp>
      <p:sp>
        <p:nvSpPr>
          <p:cNvPr id="5" name="Rectangle 4"/>
          <p:cNvSpPr/>
          <p:nvPr/>
        </p:nvSpPr>
        <p:spPr>
          <a:xfrm>
            <a:off x="2286000" y="4419600"/>
            <a:ext cx="4572000" cy="7620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MySQL (database)</a:t>
            </a:r>
            <a:endParaRPr lang="en-US" sz="2400" dirty="0">
              <a:solidFill>
                <a:schemeClr val="bg1">
                  <a:lumMod val="50000"/>
                </a:schemeClr>
              </a:solidFill>
            </a:endParaRPr>
          </a:p>
        </p:txBody>
      </p:sp>
      <p:sp>
        <p:nvSpPr>
          <p:cNvPr id="6" name="Rectangle 5"/>
          <p:cNvSpPr/>
          <p:nvPr/>
        </p:nvSpPr>
        <p:spPr>
          <a:xfrm>
            <a:off x="2286000" y="2133600"/>
            <a:ext cx="4572000" cy="762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tx1"/>
                </a:solidFill>
              </a:rPr>
              <a:t>Apache </a:t>
            </a:r>
            <a:r>
              <a:rPr lang="en-AU" sz="2400" dirty="0" err="1">
                <a:solidFill>
                  <a:schemeClr val="tx1"/>
                </a:solidFill>
              </a:rPr>
              <a:t>Httpd</a:t>
            </a:r>
            <a:r>
              <a:rPr lang="en-AU" sz="2400" dirty="0">
                <a:solidFill>
                  <a:schemeClr val="tx1"/>
                </a:solidFill>
              </a:rPr>
              <a:t> (Web server)</a:t>
            </a:r>
            <a:endParaRPr lang="en-US" sz="2400" dirty="0">
              <a:solidFill>
                <a:schemeClr val="tx1"/>
              </a:solidFill>
            </a:endParaRPr>
          </a:p>
        </p:txBody>
      </p:sp>
      <p:sp>
        <p:nvSpPr>
          <p:cNvPr id="7" name="Rectangle 6"/>
          <p:cNvSpPr/>
          <p:nvPr/>
        </p:nvSpPr>
        <p:spPr>
          <a:xfrm>
            <a:off x="2286000" y="2895600"/>
            <a:ext cx="4572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tx1"/>
                </a:solidFill>
              </a:rPr>
              <a:t>PHP (server-side programming)</a:t>
            </a:r>
            <a:endParaRPr lang="en-US" sz="2400" dirty="0">
              <a:solidFill>
                <a:schemeClr val="tx1"/>
              </a:solidFill>
            </a:endParaRPr>
          </a:p>
        </p:txBody>
      </p:sp>
    </p:spTree>
    <p:extLst>
      <p:ext uri="{BB962C8B-B14F-4D97-AF65-F5344CB8AC3E}">
        <p14:creationId xmlns:p14="http://schemas.microsoft.com/office/powerpoint/2010/main" val="2327859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From LAMP to Node.js</a:t>
            </a:r>
            <a:endParaRPr lang="en-US" dirty="0"/>
          </a:p>
        </p:txBody>
      </p:sp>
      <p:sp>
        <p:nvSpPr>
          <p:cNvPr id="12" name="Rectangle 11"/>
          <p:cNvSpPr/>
          <p:nvPr/>
        </p:nvSpPr>
        <p:spPr>
          <a:xfrm>
            <a:off x="392430" y="5105400"/>
            <a:ext cx="8366760" cy="609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Linux (operating system)</a:t>
            </a:r>
            <a:endParaRPr lang="en-US" sz="2400" dirty="0">
              <a:solidFill>
                <a:schemeClr val="bg1">
                  <a:lumMod val="50000"/>
                </a:schemeClr>
              </a:solidFill>
            </a:endParaRPr>
          </a:p>
        </p:txBody>
      </p:sp>
      <p:sp>
        <p:nvSpPr>
          <p:cNvPr id="13" name="Rectangle 12"/>
          <p:cNvSpPr/>
          <p:nvPr/>
        </p:nvSpPr>
        <p:spPr>
          <a:xfrm>
            <a:off x="388620" y="4495800"/>
            <a:ext cx="8366760" cy="609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MySQL (database)</a:t>
            </a:r>
            <a:endParaRPr lang="en-US" sz="2400" dirty="0">
              <a:solidFill>
                <a:schemeClr val="bg1">
                  <a:lumMod val="50000"/>
                </a:schemeClr>
              </a:solidFill>
            </a:endParaRPr>
          </a:p>
        </p:txBody>
      </p:sp>
      <p:sp>
        <p:nvSpPr>
          <p:cNvPr id="15" name="Rectangle 14"/>
          <p:cNvSpPr/>
          <p:nvPr/>
        </p:nvSpPr>
        <p:spPr>
          <a:xfrm>
            <a:off x="2286000" y="2133600"/>
            <a:ext cx="4572000" cy="762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tx1"/>
                </a:solidFill>
              </a:rPr>
              <a:t>Apache </a:t>
            </a:r>
            <a:r>
              <a:rPr lang="en-AU" sz="2400" dirty="0" err="1">
                <a:solidFill>
                  <a:schemeClr val="tx1"/>
                </a:solidFill>
              </a:rPr>
              <a:t>Httpd</a:t>
            </a:r>
            <a:r>
              <a:rPr lang="en-AU" sz="2400" dirty="0">
                <a:solidFill>
                  <a:schemeClr val="tx1"/>
                </a:solidFill>
              </a:rPr>
              <a:t> (Web server)</a:t>
            </a:r>
            <a:endParaRPr lang="en-US" sz="2400" dirty="0">
              <a:solidFill>
                <a:schemeClr val="tx1"/>
              </a:solidFill>
            </a:endParaRPr>
          </a:p>
        </p:txBody>
      </p:sp>
      <p:sp>
        <p:nvSpPr>
          <p:cNvPr id="16" name="Rectangle 15"/>
          <p:cNvSpPr/>
          <p:nvPr/>
        </p:nvSpPr>
        <p:spPr>
          <a:xfrm>
            <a:off x="2286000" y="2895600"/>
            <a:ext cx="4572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tx1"/>
                </a:solidFill>
              </a:rPr>
              <a:t>PHP (server-side programming)</a:t>
            </a:r>
            <a:endParaRPr lang="en-US" sz="2400" dirty="0">
              <a:solidFill>
                <a:schemeClr val="tx1"/>
              </a:solidFill>
            </a:endParaRPr>
          </a:p>
        </p:txBody>
      </p:sp>
    </p:spTree>
    <p:extLst>
      <p:ext uri="{BB962C8B-B14F-4D97-AF65-F5344CB8AC3E}">
        <p14:creationId xmlns:p14="http://schemas.microsoft.com/office/powerpoint/2010/main" val="2891450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Node.js architecture</a:t>
            </a:r>
            <a:endParaRPr lang="en-US" dirty="0"/>
          </a:p>
        </p:txBody>
      </p:sp>
      <p:sp>
        <p:nvSpPr>
          <p:cNvPr id="5" name="Rectangle 4"/>
          <p:cNvSpPr/>
          <p:nvPr/>
        </p:nvSpPr>
        <p:spPr>
          <a:xfrm>
            <a:off x="392430" y="3276522"/>
            <a:ext cx="836676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JavaScript Engine (Google V8)</a:t>
            </a:r>
            <a:endParaRPr lang="en-US" sz="2000" dirty="0">
              <a:solidFill>
                <a:schemeClr val="tx1"/>
              </a:solidFill>
            </a:endParaRPr>
          </a:p>
        </p:txBody>
      </p:sp>
      <p:sp>
        <p:nvSpPr>
          <p:cNvPr id="6" name="Rectangle 5"/>
          <p:cNvSpPr/>
          <p:nvPr/>
        </p:nvSpPr>
        <p:spPr>
          <a:xfrm>
            <a:off x="392430" y="2438322"/>
            <a:ext cx="167259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Event Loop Library</a:t>
            </a:r>
            <a:endParaRPr lang="en-US" sz="2000" dirty="0">
              <a:solidFill>
                <a:schemeClr val="tx1"/>
              </a:solidFill>
            </a:endParaRPr>
          </a:p>
        </p:txBody>
      </p:sp>
      <p:sp>
        <p:nvSpPr>
          <p:cNvPr id="7" name="TextBox 6"/>
          <p:cNvSpPr txBox="1"/>
          <p:nvPr/>
        </p:nvSpPr>
        <p:spPr>
          <a:xfrm>
            <a:off x="304800" y="5772834"/>
            <a:ext cx="6477000" cy="646331"/>
          </a:xfrm>
          <a:prstGeom prst="rect">
            <a:avLst/>
          </a:prstGeom>
          <a:noFill/>
        </p:spPr>
        <p:txBody>
          <a:bodyPr wrap="square" rtlCol="0">
            <a:spAutoFit/>
          </a:bodyPr>
          <a:lstStyle/>
          <a:p>
            <a:r>
              <a:rPr lang="en-AU" dirty="0"/>
              <a:t>Based on slides from: http://s3.amazonaws.com/four.livejournal/20091117/jsconf.pdf</a:t>
            </a:r>
            <a:endParaRPr lang="en-US" dirty="0"/>
          </a:p>
        </p:txBody>
      </p:sp>
      <p:sp>
        <p:nvSpPr>
          <p:cNvPr id="8" name="Rectangle 7"/>
          <p:cNvSpPr/>
          <p:nvPr/>
        </p:nvSpPr>
        <p:spPr>
          <a:xfrm>
            <a:off x="2065020" y="2438321"/>
            <a:ext cx="1676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Thread Pool Library</a:t>
            </a:r>
            <a:endParaRPr lang="en-US" sz="2000" dirty="0">
              <a:solidFill>
                <a:schemeClr val="tx1"/>
              </a:solidFill>
            </a:endParaRPr>
          </a:p>
        </p:txBody>
      </p:sp>
      <p:sp>
        <p:nvSpPr>
          <p:cNvPr id="9" name="Rectangle 8"/>
          <p:cNvSpPr/>
          <p:nvPr/>
        </p:nvSpPr>
        <p:spPr>
          <a:xfrm>
            <a:off x="5410200" y="2438243"/>
            <a:ext cx="1676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HTTP Parser</a:t>
            </a:r>
            <a:endParaRPr lang="en-US" sz="2000" dirty="0">
              <a:solidFill>
                <a:schemeClr val="tx1"/>
              </a:solidFill>
            </a:endParaRPr>
          </a:p>
        </p:txBody>
      </p:sp>
      <p:sp>
        <p:nvSpPr>
          <p:cNvPr id="10" name="Rectangle 9"/>
          <p:cNvSpPr/>
          <p:nvPr/>
        </p:nvSpPr>
        <p:spPr>
          <a:xfrm>
            <a:off x="7082790" y="2438243"/>
            <a:ext cx="1676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DNS Resolver</a:t>
            </a:r>
            <a:endParaRPr lang="en-US" sz="2000" dirty="0">
              <a:solidFill>
                <a:schemeClr val="tx1"/>
              </a:solidFill>
            </a:endParaRPr>
          </a:p>
        </p:txBody>
      </p:sp>
      <p:sp>
        <p:nvSpPr>
          <p:cNvPr id="11" name="Rectangle 10"/>
          <p:cNvSpPr/>
          <p:nvPr/>
        </p:nvSpPr>
        <p:spPr>
          <a:xfrm>
            <a:off x="3737610" y="2438479"/>
            <a:ext cx="1676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rPr>
              <a:t>Stream Socket Library</a:t>
            </a:r>
            <a:endParaRPr lang="en-US" dirty="0">
              <a:solidFill>
                <a:schemeClr val="tx1"/>
              </a:solidFill>
            </a:endParaRPr>
          </a:p>
        </p:txBody>
      </p:sp>
      <p:sp>
        <p:nvSpPr>
          <p:cNvPr id="12" name="Rectangle 11"/>
          <p:cNvSpPr/>
          <p:nvPr/>
        </p:nvSpPr>
        <p:spPr>
          <a:xfrm>
            <a:off x="392430" y="5105400"/>
            <a:ext cx="8366760" cy="609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Linux (operating system)</a:t>
            </a:r>
            <a:endParaRPr lang="en-US" sz="2400" dirty="0">
              <a:solidFill>
                <a:schemeClr val="bg1">
                  <a:lumMod val="50000"/>
                </a:schemeClr>
              </a:solidFill>
            </a:endParaRPr>
          </a:p>
        </p:txBody>
      </p:sp>
      <p:sp>
        <p:nvSpPr>
          <p:cNvPr id="13" name="Rectangle 12"/>
          <p:cNvSpPr/>
          <p:nvPr/>
        </p:nvSpPr>
        <p:spPr>
          <a:xfrm>
            <a:off x="388620" y="4495800"/>
            <a:ext cx="8366760" cy="609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MySQL (database)</a:t>
            </a:r>
            <a:endParaRPr lang="en-US" sz="2400" dirty="0">
              <a:solidFill>
                <a:schemeClr val="bg1">
                  <a:lumMod val="50000"/>
                </a:schemeClr>
              </a:solidFill>
            </a:endParaRPr>
          </a:p>
        </p:txBody>
      </p:sp>
      <p:sp>
        <p:nvSpPr>
          <p:cNvPr id="14" name="Rectangle 13"/>
          <p:cNvSpPr/>
          <p:nvPr/>
        </p:nvSpPr>
        <p:spPr>
          <a:xfrm>
            <a:off x="388620" y="1600043"/>
            <a:ext cx="836676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User developed modules… Third party modules…</a:t>
            </a:r>
            <a:endParaRPr lang="en-US" sz="2000" dirty="0">
              <a:solidFill>
                <a:schemeClr val="tx1"/>
              </a:solidFill>
            </a:endParaRPr>
          </a:p>
        </p:txBody>
      </p:sp>
    </p:spTree>
    <p:extLst>
      <p:ext uri="{BB962C8B-B14F-4D97-AF65-F5344CB8AC3E}">
        <p14:creationId xmlns:p14="http://schemas.microsoft.com/office/powerpoint/2010/main" val="1802978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From Node.js to MEAN</a:t>
            </a:r>
            <a:endParaRPr lang="en-US" dirty="0"/>
          </a:p>
        </p:txBody>
      </p:sp>
      <p:sp>
        <p:nvSpPr>
          <p:cNvPr id="5" name="Rectangle 4"/>
          <p:cNvSpPr/>
          <p:nvPr/>
        </p:nvSpPr>
        <p:spPr>
          <a:xfrm>
            <a:off x="392430" y="3657600"/>
            <a:ext cx="836676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JavaScript Engine (Google V8)</a:t>
            </a:r>
            <a:endParaRPr lang="en-US" sz="2000" dirty="0">
              <a:solidFill>
                <a:schemeClr val="tx1"/>
              </a:solidFill>
            </a:endParaRPr>
          </a:p>
        </p:txBody>
      </p:sp>
      <p:sp>
        <p:nvSpPr>
          <p:cNvPr id="6" name="Rectangle 5"/>
          <p:cNvSpPr/>
          <p:nvPr/>
        </p:nvSpPr>
        <p:spPr>
          <a:xfrm>
            <a:off x="392430" y="2819400"/>
            <a:ext cx="167259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Event Loop Library</a:t>
            </a:r>
            <a:endParaRPr lang="en-US" sz="2000" dirty="0">
              <a:solidFill>
                <a:schemeClr val="tx1"/>
              </a:solidFill>
            </a:endParaRPr>
          </a:p>
        </p:txBody>
      </p:sp>
      <p:sp>
        <p:nvSpPr>
          <p:cNvPr id="8" name="Rectangle 7"/>
          <p:cNvSpPr/>
          <p:nvPr/>
        </p:nvSpPr>
        <p:spPr>
          <a:xfrm>
            <a:off x="2065020" y="2819399"/>
            <a:ext cx="1676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Thread Pool Library</a:t>
            </a:r>
            <a:endParaRPr lang="en-US" sz="2000" dirty="0">
              <a:solidFill>
                <a:schemeClr val="tx1"/>
              </a:solidFill>
            </a:endParaRPr>
          </a:p>
        </p:txBody>
      </p:sp>
      <p:sp>
        <p:nvSpPr>
          <p:cNvPr id="9" name="Rectangle 8"/>
          <p:cNvSpPr/>
          <p:nvPr/>
        </p:nvSpPr>
        <p:spPr>
          <a:xfrm>
            <a:off x="5410200" y="2819321"/>
            <a:ext cx="1676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HTTP Parser</a:t>
            </a:r>
            <a:endParaRPr lang="en-US" sz="2000" dirty="0">
              <a:solidFill>
                <a:schemeClr val="tx1"/>
              </a:solidFill>
            </a:endParaRPr>
          </a:p>
        </p:txBody>
      </p:sp>
      <p:sp>
        <p:nvSpPr>
          <p:cNvPr id="10" name="Rectangle 9"/>
          <p:cNvSpPr/>
          <p:nvPr/>
        </p:nvSpPr>
        <p:spPr>
          <a:xfrm>
            <a:off x="7082790" y="2819321"/>
            <a:ext cx="1676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DNS Resolver</a:t>
            </a:r>
            <a:endParaRPr lang="en-US" sz="2000" dirty="0">
              <a:solidFill>
                <a:schemeClr val="tx1"/>
              </a:solidFill>
            </a:endParaRPr>
          </a:p>
        </p:txBody>
      </p:sp>
      <p:sp>
        <p:nvSpPr>
          <p:cNvPr id="11" name="Rectangle 10"/>
          <p:cNvSpPr/>
          <p:nvPr/>
        </p:nvSpPr>
        <p:spPr>
          <a:xfrm>
            <a:off x="3737610" y="2819557"/>
            <a:ext cx="1676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rPr>
              <a:t>Stream Socket Library</a:t>
            </a:r>
            <a:endParaRPr lang="en-US" dirty="0">
              <a:solidFill>
                <a:schemeClr val="tx1"/>
              </a:solidFill>
            </a:endParaRPr>
          </a:p>
        </p:txBody>
      </p:sp>
      <p:sp>
        <p:nvSpPr>
          <p:cNvPr id="12" name="Rectangle 11"/>
          <p:cNvSpPr/>
          <p:nvPr/>
        </p:nvSpPr>
        <p:spPr>
          <a:xfrm>
            <a:off x="392430" y="5105400"/>
            <a:ext cx="8366760" cy="609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Linux (operating system)</a:t>
            </a:r>
            <a:endParaRPr lang="en-US" sz="2400" dirty="0">
              <a:solidFill>
                <a:schemeClr val="bg1">
                  <a:lumMod val="50000"/>
                </a:schemeClr>
              </a:solidFill>
            </a:endParaRPr>
          </a:p>
        </p:txBody>
      </p:sp>
      <p:sp>
        <p:nvSpPr>
          <p:cNvPr id="13" name="Rectangle 12"/>
          <p:cNvSpPr/>
          <p:nvPr/>
        </p:nvSpPr>
        <p:spPr>
          <a:xfrm>
            <a:off x="388620" y="4495800"/>
            <a:ext cx="8366760" cy="609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MySQL (database)</a:t>
            </a:r>
            <a:endParaRPr lang="en-US" sz="2400" dirty="0">
              <a:solidFill>
                <a:schemeClr val="bg1">
                  <a:lumMod val="50000"/>
                </a:schemeClr>
              </a:solidFill>
            </a:endParaRPr>
          </a:p>
        </p:txBody>
      </p:sp>
      <p:sp>
        <p:nvSpPr>
          <p:cNvPr id="14" name="Rectangle 13"/>
          <p:cNvSpPr/>
          <p:nvPr/>
        </p:nvSpPr>
        <p:spPr>
          <a:xfrm>
            <a:off x="388620" y="1981121"/>
            <a:ext cx="836676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User developed modules… Third party modules…</a:t>
            </a:r>
            <a:endParaRPr lang="en-US" sz="2000" dirty="0">
              <a:solidFill>
                <a:schemeClr val="tx1"/>
              </a:solidFill>
            </a:endParaRPr>
          </a:p>
        </p:txBody>
      </p:sp>
    </p:spTree>
    <p:extLst>
      <p:ext uri="{BB962C8B-B14F-4D97-AF65-F5344CB8AC3E}">
        <p14:creationId xmlns:p14="http://schemas.microsoft.com/office/powerpoint/2010/main" val="1808854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From Node.js to MEAN</a:t>
            </a:r>
            <a:endParaRPr lang="en-US" dirty="0"/>
          </a:p>
        </p:txBody>
      </p:sp>
      <p:sp>
        <p:nvSpPr>
          <p:cNvPr id="5" name="Rectangle 4"/>
          <p:cNvSpPr/>
          <p:nvPr/>
        </p:nvSpPr>
        <p:spPr>
          <a:xfrm>
            <a:off x="392430" y="1981121"/>
            <a:ext cx="8366760" cy="2514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tx1"/>
                </a:solidFill>
              </a:rPr>
              <a:t>Node.js (HTTP server &amp; server-side programming)</a:t>
            </a:r>
            <a:endParaRPr lang="en-US" sz="2400" dirty="0">
              <a:solidFill>
                <a:schemeClr val="tx1"/>
              </a:solidFill>
            </a:endParaRPr>
          </a:p>
        </p:txBody>
      </p:sp>
      <p:sp>
        <p:nvSpPr>
          <p:cNvPr id="12" name="Rectangle 11"/>
          <p:cNvSpPr/>
          <p:nvPr/>
        </p:nvSpPr>
        <p:spPr>
          <a:xfrm>
            <a:off x="392430" y="5105400"/>
            <a:ext cx="8366760" cy="609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Linux (operating system)</a:t>
            </a:r>
            <a:endParaRPr lang="en-US" sz="2400" dirty="0">
              <a:solidFill>
                <a:schemeClr val="bg1">
                  <a:lumMod val="50000"/>
                </a:schemeClr>
              </a:solidFill>
            </a:endParaRPr>
          </a:p>
        </p:txBody>
      </p:sp>
      <p:sp>
        <p:nvSpPr>
          <p:cNvPr id="13" name="Rectangle 12"/>
          <p:cNvSpPr/>
          <p:nvPr/>
        </p:nvSpPr>
        <p:spPr>
          <a:xfrm>
            <a:off x="388620" y="4495800"/>
            <a:ext cx="8366760" cy="609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MySQL (database)</a:t>
            </a:r>
            <a:endParaRPr lang="en-US" sz="2400" dirty="0">
              <a:solidFill>
                <a:schemeClr val="bg1">
                  <a:lumMod val="50000"/>
                </a:schemeClr>
              </a:solidFill>
            </a:endParaRPr>
          </a:p>
        </p:txBody>
      </p:sp>
    </p:spTree>
    <p:extLst>
      <p:ext uri="{BB962C8B-B14F-4D97-AF65-F5344CB8AC3E}">
        <p14:creationId xmlns:p14="http://schemas.microsoft.com/office/powerpoint/2010/main" val="3359128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From Node.js to MEAN</a:t>
            </a:r>
            <a:endParaRPr lang="en-US" dirty="0"/>
          </a:p>
        </p:txBody>
      </p:sp>
      <p:sp>
        <p:nvSpPr>
          <p:cNvPr id="5" name="Rectangle 4"/>
          <p:cNvSpPr/>
          <p:nvPr/>
        </p:nvSpPr>
        <p:spPr>
          <a:xfrm>
            <a:off x="392430" y="3276600"/>
            <a:ext cx="836676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tx1"/>
                </a:solidFill>
              </a:rPr>
              <a:t>Node.js (HTTP server &amp; server-side programming)</a:t>
            </a:r>
            <a:endParaRPr lang="en-US" sz="2400" dirty="0">
              <a:solidFill>
                <a:schemeClr val="tx1"/>
              </a:solidFill>
            </a:endParaRPr>
          </a:p>
        </p:txBody>
      </p:sp>
      <p:sp>
        <p:nvSpPr>
          <p:cNvPr id="12" name="Rectangle 11"/>
          <p:cNvSpPr/>
          <p:nvPr/>
        </p:nvSpPr>
        <p:spPr>
          <a:xfrm>
            <a:off x="392430" y="5105400"/>
            <a:ext cx="8366760" cy="609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Linux (operating system)</a:t>
            </a:r>
            <a:endParaRPr lang="en-US" sz="2400" dirty="0">
              <a:solidFill>
                <a:schemeClr val="bg1">
                  <a:lumMod val="50000"/>
                </a:schemeClr>
              </a:solidFill>
            </a:endParaRPr>
          </a:p>
        </p:txBody>
      </p:sp>
      <p:sp>
        <p:nvSpPr>
          <p:cNvPr id="13" name="Rectangle 12"/>
          <p:cNvSpPr/>
          <p:nvPr/>
        </p:nvSpPr>
        <p:spPr>
          <a:xfrm>
            <a:off x="388620" y="4495800"/>
            <a:ext cx="8366760" cy="609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MySQL (database)</a:t>
            </a:r>
            <a:endParaRPr lang="en-US" sz="2400" dirty="0">
              <a:solidFill>
                <a:schemeClr val="bg1">
                  <a:lumMod val="50000"/>
                </a:schemeClr>
              </a:solidFill>
            </a:endParaRPr>
          </a:p>
        </p:txBody>
      </p:sp>
    </p:spTree>
    <p:extLst>
      <p:ext uri="{BB962C8B-B14F-4D97-AF65-F5344CB8AC3E}">
        <p14:creationId xmlns:p14="http://schemas.microsoft.com/office/powerpoint/2010/main" val="1667764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Who am I?</a:t>
            </a:r>
            <a:endParaRPr lang="en-US" dirty="0"/>
          </a:p>
        </p:txBody>
      </p:sp>
      <p:sp>
        <p:nvSpPr>
          <p:cNvPr id="3" name="Content Placeholder 2"/>
          <p:cNvSpPr>
            <a:spLocks noGrp="1"/>
          </p:cNvSpPr>
          <p:nvPr>
            <p:ph idx="1"/>
          </p:nvPr>
        </p:nvSpPr>
        <p:spPr/>
        <p:txBody>
          <a:bodyPr/>
          <a:lstStyle/>
          <a:p>
            <a:pPr marL="0" indent="0" algn="ctr">
              <a:buNone/>
            </a:pPr>
            <a:endParaRPr lang="en-AU" dirty="0"/>
          </a:p>
          <a:p>
            <a:pPr marL="0" indent="0" algn="ctr">
              <a:buNone/>
            </a:pPr>
            <a:r>
              <a:rPr lang="en-AU" dirty="0"/>
              <a:t>Lawrence Yao</a:t>
            </a:r>
          </a:p>
          <a:p>
            <a:pPr marL="0" indent="0" algn="ctr">
              <a:buNone/>
            </a:pPr>
            <a:r>
              <a:rPr lang="en-AU" dirty="0"/>
              <a:t>UNSW casual staff</a:t>
            </a:r>
          </a:p>
          <a:p>
            <a:pPr marL="0" indent="0" algn="ctr">
              <a:buNone/>
            </a:pPr>
            <a:r>
              <a:rPr lang="en-AU" dirty="0"/>
              <a:t>Developer Analyst at YTML Consulting</a:t>
            </a:r>
          </a:p>
          <a:p>
            <a:pPr marL="0" indent="0" algn="ctr">
              <a:buNone/>
            </a:pPr>
            <a:endParaRPr lang="en-AU" dirty="0"/>
          </a:p>
          <a:p>
            <a:pPr marL="0" indent="0" algn="ctr">
              <a:buNone/>
            </a:pPr>
            <a:r>
              <a:rPr lang="en-AU" dirty="0"/>
              <a:t>Email me if you need technical help or suggestions for your SENG project.</a:t>
            </a:r>
            <a:endParaRPr lang="en-US" dirty="0"/>
          </a:p>
        </p:txBody>
      </p:sp>
    </p:spTree>
    <p:extLst>
      <p:ext uri="{BB962C8B-B14F-4D97-AF65-F5344CB8AC3E}">
        <p14:creationId xmlns:p14="http://schemas.microsoft.com/office/powerpoint/2010/main" val="3501784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From Node.js to MEAN</a:t>
            </a:r>
            <a:endParaRPr lang="en-US" dirty="0"/>
          </a:p>
        </p:txBody>
      </p:sp>
      <p:sp>
        <p:nvSpPr>
          <p:cNvPr id="5" name="Rectangle 4"/>
          <p:cNvSpPr/>
          <p:nvPr/>
        </p:nvSpPr>
        <p:spPr>
          <a:xfrm>
            <a:off x="392430" y="3276600"/>
            <a:ext cx="836676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tx1"/>
                </a:solidFill>
              </a:rPr>
              <a:t>Express + Node.js (HTTP server &amp; server-side programming)</a:t>
            </a:r>
            <a:endParaRPr lang="en-US" sz="2400" dirty="0">
              <a:solidFill>
                <a:schemeClr val="tx1"/>
              </a:solidFill>
            </a:endParaRPr>
          </a:p>
        </p:txBody>
      </p:sp>
      <p:sp>
        <p:nvSpPr>
          <p:cNvPr id="12" name="Rectangle 11"/>
          <p:cNvSpPr/>
          <p:nvPr/>
        </p:nvSpPr>
        <p:spPr>
          <a:xfrm>
            <a:off x="392430" y="5105400"/>
            <a:ext cx="8366760" cy="609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Linux (operating system)</a:t>
            </a:r>
            <a:endParaRPr lang="en-US" sz="2400" dirty="0">
              <a:solidFill>
                <a:schemeClr val="bg1">
                  <a:lumMod val="50000"/>
                </a:schemeClr>
              </a:solidFill>
            </a:endParaRPr>
          </a:p>
        </p:txBody>
      </p:sp>
      <p:sp>
        <p:nvSpPr>
          <p:cNvPr id="13" name="Rectangle 12"/>
          <p:cNvSpPr/>
          <p:nvPr/>
        </p:nvSpPr>
        <p:spPr>
          <a:xfrm>
            <a:off x="388620" y="4495800"/>
            <a:ext cx="8366760" cy="609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MySQL (database)</a:t>
            </a:r>
            <a:endParaRPr lang="en-US" sz="2400" dirty="0">
              <a:solidFill>
                <a:schemeClr val="bg1">
                  <a:lumMod val="50000"/>
                </a:schemeClr>
              </a:solidFill>
            </a:endParaRPr>
          </a:p>
        </p:txBody>
      </p:sp>
    </p:spTree>
    <p:extLst>
      <p:ext uri="{BB962C8B-B14F-4D97-AF65-F5344CB8AC3E}">
        <p14:creationId xmlns:p14="http://schemas.microsoft.com/office/powerpoint/2010/main" val="3514833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MEAN stack</a:t>
            </a:r>
            <a:endParaRPr lang="en-US" dirty="0"/>
          </a:p>
        </p:txBody>
      </p:sp>
      <p:sp>
        <p:nvSpPr>
          <p:cNvPr id="5" name="Rectangle 4"/>
          <p:cNvSpPr/>
          <p:nvPr/>
        </p:nvSpPr>
        <p:spPr>
          <a:xfrm>
            <a:off x="392430" y="3276600"/>
            <a:ext cx="836676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tx1"/>
                </a:solidFill>
              </a:rPr>
              <a:t>Express + Node.js (HTTP server &amp; server-side programming)</a:t>
            </a:r>
            <a:endParaRPr lang="en-US" sz="2400" dirty="0">
              <a:solidFill>
                <a:schemeClr val="tx1"/>
              </a:solidFill>
            </a:endParaRPr>
          </a:p>
        </p:txBody>
      </p:sp>
      <p:sp>
        <p:nvSpPr>
          <p:cNvPr id="12" name="Rectangle 11"/>
          <p:cNvSpPr/>
          <p:nvPr/>
        </p:nvSpPr>
        <p:spPr>
          <a:xfrm>
            <a:off x="392430" y="5105400"/>
            <a:ext cx="8366760" cy="609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solidFill>
                  <a:schemeClr val="bg1">
                    <a:lumMod val="50000"/>
                  </a:schemeClr>
                </a:solidFill>
              </a:rPr>
              <a:t>Linux (operating system)</a:t>
            </a:r>
            <a:endParaRPr lang="en-US" sz="2400" dirty="0">
              <a:solidFill>
                <a:schemeClr val="bg1">
                  <a:lumMod val="50000"/>
                </a:schemeClr>
              </a:solidFill>
            </a:endParaRPr>
          </a:p>
        </p:txBody>
      </p:sp>
      <p:sp>
        <p:nvSpPr>
          <p:cNvPr id="13" name="Rectangle 12"/>
          <p:cNvSpPr/>
          <p:nvPr/>
        </p:nvSpPr>
        <p:spPr>
          <a:xfrm>
            <a:off x="388620" y="4495800"/>
            <a:ext cx="8366760" cy="6096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err="1">
                <a:solidFill>
                  <a:schemeClr val="tx1"/>
                </a:solidFill>
              </a:rPr>
              <a:t>MongoDB</a:t>
            </a:r>
            <a:r>
              <a:rPr lang="en-AU" sz="2400" dirty="0">
                <a:solidFill>
                  <a:schemeClr val="tx1"/>
                </a:solidFill>
              </a:rPr>
              <a:t> (database)</a:t>
            </a:r>
            <a:endParaRPr lang="en-US" sz="2400" dirty="0">
              <a:solidFill>
                <a:schemeClr val="tx1"/>
              </a:solidFill>
            </a:endParaRPr>
          </a:p>
        </p:txBody>
      </p:sp>
      <p:sp>
        <p:nvSpPr>
          <p:cNvPr id="6" name="Rectangle 5"/>
          <p:cNvSpPr/>
          <p:nvPr/>
        </p:nvSpPr>
        <p:spPr>
          <a:xfrm>
            <a:off x="400050" y="2057400"/>
            <a:ext cx="8366760" cy="6096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err="1">
                <a:solidFill>
                  <a:schemeClr val="tx1"/>
                </a:solidFill>
              </a:rPr>
              <a:t>AngularJS</a:t>
            </a:r>
            <a:r>
              <a:rPr lang="en-AU" sz="2400" dirty="0">
                <a:solidFill>
                  <a:schemeClr val="tx1"/>
                </a:solidFill>
              </a:rPr>
              <a:t> (Client-side programming)</a:t>
            </a:r>
            <a:endParaRPr lang="en-US" sz="2400" dirty="0">
              <a:solidFill>
                <a:schemeClr val="tx1"/>
              </a:solidFill>
            </a:endParaRPr>
          </a:p>
        </p:txBody>
      </p:sp>
    </p:spTree>
    <p:extLst>
      <p:ext uri="{BB962C8B-B14F-4D97-AF65-F5344CB8AC3E}">
        <p14:creationId xmlns:p14="http://schemas.microsoft.com/office/powerpoint/2010/main" val="10868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AU" sz="5400" b="1" dirty="0"/>
              <a:t>Client-side JavaScript</a:t>
            </a:r>
            <a:endParaRPr lang="en-US" sz="5400" b="1" dirty="0"/>
          </a:p>
        </p:txBody>
      </p:sp>
      <p:grpSp>
        <p:nvGrpSpPr>
          <p:cNvPr id="9" name="Group 8"/>
          <p:cNvGrpSpPr/>
          <p:nvPr/>
        </p:nvGrpSpPr>
        <p:grpSpPr>
          <a:xfrm>
            <a:off x="1680528" y="990600"/>
            <a:ext cx="5855970" cy="2032711"/>
            <a:chOff x="2754630" y="2285998"/>
            <a:chExt cx="5855970" cy="2032711"/>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90030" y="2445104"/>
              <a:ext cx="1820570" cy="1804111"/>
            </a:xfrm>
            <a:prstGeom prst="rect">
              <a:avLst/>
            </a:prstGeom>
          </p:spPr>
        </p:pic>
        <p:sp>
          <p:nvSpPr>
            <p:cNvPr id="7" name="Cloud 6"/>
            <p:cNvSpPr/>
            <p:nvPr/>
          </p:nvSpPr>
          <p:spPr>
            <a:xfrm>
              <a:off x="2754630" y="2285998"/>
              <a:ext cx="2743200" cy="203271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Right Arrow 7"/>
            <p:cNvSpPr/>
            <p:nvPr/>
          </p:nvSpPr>
          <p:spPr>
            <a:xfrm>
              <a:off x="5644515" y="3149953"/>
              <a:ext cx="9144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103071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23"/>
          <p:cNvSpPr>
            <a:spLocks noGrp="1"/>
          </p:cNvSpPr>
          <p:nvPr>
            <p:ph type="title"/>
          </p:nvPr>
        </p:nvSpPr>
        <p:spPr/>
        <p:txBody>
          <a:bodyPr/>
          <a:lstStyle/>
          <a:p>
            <a:pPr eaLnBrk="1" hangingPunct="1"/>
            <a:r>
              <a:rPr lang="en-AU" dirty="0"/>
              <a:t>HTML DOM</a:t>
            </a:r>
            <a:endParaRPr lang="en-US" dirty="0"/>
          </a:p>
        </p:txBody>
      </p:sp>
      <p:sp>
        <p:nvSpPr>
          <p:cNvPr id="14339" name="Content Placeholder 24"/>
          <p:cNvSpPr>
            <a:spLocks noGrp="1"/>
          </p:cNvSpPr>
          <p:nvPr>
            <p:ph idx="1"/>
          </p:nvPr>
        </p:nvSpPr>
        <p:spPr/>
        <p:txBody>
          <a:bodyPr/>
          <a:lstStyle/>
          <a:p>
            <a:pPr eaLnBrk="1" hangingPunct="1"/>
            <a:r>
              <a:rPr lang="en-AU" sz="2800" dirty="0"/>
              <a:t>To see the Document Object Model (DOM)</a:t>
            </a:r>
          </a:p>
          <a:p>
            <a:pPr lvl="1" eaLnBrk="1" hangingPunct="1"/>
            <a:r>
              <a:rPr lang="en-AU" sz="2400" dirty="0"/>
              <a:t>Open Web browser</a:t>
            </a:r>
          </a:p>
          <a:p>
            <a:pPr lvl="1" eaLnBrk="1" hangingPunct="1"/>
            <a:r>
              <a:rPr lang="en-AU" sz="2400" dirty="0"/>
              <a:t>Go to any Web page</a:t>
            </a:r>
          </a:p>
          <a:p>
            <a:pPr lvl="1" eaLnBrk="1" hangingPunct="1"/>
            <a:r>
              <a:rPr lang="en-AU" sz="2400" dirty="0"/>
              <a:t>Press F12 on keyboard to bring up the “Web Developer Tools” (works for Firefox and IE)</a:t>
            </a:r>
          </a:p>
          <a:p>
            <a:pPr lvl="1"/>
            <a:r>
              <a:rPr lang="en-AU" sz="2400" dirty="0"/>
              <a:t>(IE10) Don’t forget to refresh DOM</a:t>
            </a:r>
          </a:p>
          <a:p>
            <a:pPr lvl="1"/>
            <a:r>
              <a:rPr lang="en-AU" sz="2400" dirty="0"/>
              <a:t>Type JavaScript directly in the Console</a:t>
            </a:r>
            <a:endParaRPr lang="en-US" sz="2400" dirty="0"/>
          </a:p>
          <a:p>
            <a:pPr eaLnBrk="1" hangingPunct="1"/>
            <a:r>
              <a:rPr lang="en-AU" sz="2800" dirty="0"/>
              <a:t>DOM can be changed without reloading entire Web page</a:t>
            </a:r>
          </a:p>
          <a:p>
            <a:pPr lvl="1" eaLnBrk="1" hangingPunct="1"/>
            <a:r>
              <a:rPr lang="en-AU" sz="2400" dirty="0"/>
              <a:t>Manually: Web Developer Tools</a:t>
            </a:r>
          </a:p>
          <a:p>
            <a:pPr lvl="1" eaLnBrk="1" hangingPunct="1"/>
            <a:r>
              <a:rPr lang="en-AU" sz="2400" dirty="0"/>
              <a:t>Programmatically: JavaScript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additive="base">
                                        <p:cTn id="7" dur="5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33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anim calcmode="lin" valueType="num">
                                      <p:cBhvr additive="base">
                                        <p:cTn id="11" dur="5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433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anim calcmode="lin" valueType="num">
                                      <p:cBhvr additive="base">
                                        <p:cTn id="15" dur="5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4339">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4339">
                                            <p:txEl>
                                              <p:pRg st="3" end="3"/>
                                            </p:txEl>
                                          </p:spTgt>
                                        </p:tgtEl>
                                        <p:attrNameLst>
                                          <p:attrName>style.visibility</p:attrName>
                                        </p:attrNameLst>
                                      </p:cBhvr>
                                      <p:to>
                                        <p:strVal val="visible"/>
                                      </p:to>
                                    </p:set>
                                    <p:anim calcmode="lin" valueType="num">
                                      <p:cBhvr additive="base">
                                        <p:cTn id="19" dur="500" fill="hold"/>
                                        <p:tgtEl>
                                          <p:spTgt spid="1433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339">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4339">
                                            <p:txEl>
                                              <p:pRg st="4" end="4"/>
                                            </p:txEl>
                                          </p:spTgt>
                                        </p:tgtEl>
                                        <p:attrNameLst>
                                          <p:attrName>style.visibility</p:attrName>
                                        </p:attrNameLst>
                                      </p:cBhvr>
                                      <p:to>
                                        <p:strVal val="visible"/>
                                      </p:to>
                                    </p:set>
                                    <p:anim calcmode="lin" valueType="num">
                                      <p:cBhvr additive="base">
                                        <p:cTn id="23" dur="500" fill="hold"/>
                                        <p:tgtEl>
                                          <p:spTgt spid="1433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4339">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4339">
                                            <p:txEl>
                                              <p:pRg st="5" end="5"/>
                                            </p:txEl>
                                          </p:spTgt>
                                        </p:tgtEl>
                                        <p:attrNameLst>
                                          <p:attrName>style.visibility</p:attrName>
                                        </p:attrNameLst>
                                      </p:cBhvr>
                                      <p:to>
                                        <p:strVal val="visible"/>
                                      </p:to>
                                    </p:set>
                                    <p:anim calcmode="lin" valueType="num">
                                      <p:cBhvr additive="base">
                                        <p:cTn id="27" dur="500" fill="hold"/>
                                        <p:tgtEl>
                                          <p:spTgt spid="14339">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433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339">
                                            <p:txEl>
                                              <p:pRg st="6" end="6"/>
                                            </p:txEl>
                                          </p:spTgt>
                                        </p:tgtEl>
                                        <p:attrNameLst>
                                          <p:attrName>style.visibility</p:attrName>
                                        </p:attrNameLst>
                                      </p:cBhvr>
                                      <p:to>
                                        <p:strVal val="visible"/>
                                      </p:to>
                                    </p:set>
                                    <p:anim calcmode="lin" valueType="num">
                                      <p:cBhvr additive="base">
                                        <p:cTn id="33" dur="500" fill="hold"/>
                                        <p:tgtEl>
                                          <p:spTgt spid="14339">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4339">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4339">
                                            <p:txEl>
                                              <p:pRg st="7" end="7"/>
                                            </p:txEl>
                                          </p:spTgt>
                                        </p:tgtEl>
                                        <p:attrNameLst>
                                          <p:attrName>style.visibility</p:attrName>
                                        </p:attrNameLst>
                                      </p:cBhvr>
                                      <p:to>
                                        <p:strVal val="visible"/>
                                      </p:to>
                                    </p:set>
                                    <p:anim calcmode="lin" valueType="num">
                                      <p:cBhvr additive="base">
                                        <p:cTn id="37" dur="500" fill="hold"/>
                                        <p:tgtEl>
                                          <p:spTgt spid="14339">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4339">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4339">
                                            <p:txEl>
                                              <p:pRg st="8" end="8"/>
                                            </p:txEl>
                                          </p:spTgt>
                                        </p:tgtEl>
                                        <p:attrNameLst>
                                          <p:attrName>style.visibility</p:attrName>
                                        </p:attrNameLst>
                                      </p:cBhvr>
                                      <p:to>
                                        <p:strVal val="visible"/>
                                      </p:to>
                                    </p:set>
                                    <p:anim calcmode="lin" valueType="num">
                                      <p:cBhvr additive="base">
                                        <p:cTn id="41" dur="500" fill="hold"/>
                                        <p:tgtEl>
                                          <p:spTgt spid="14339">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433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a:t>Cascading Style Sheets</a:t>
            </a:r>
          </a:p>
        </p:txBody>
      </p:sp>
      <p:sp>
        <p:nvSpPr>
          <p:cNvPr id="2" name="Content Placeholder 1"/>
          <p:cNvSpPr>
            <a:spLocks noGrp="1"/>
          </p:cNvSpPr>
          <p:nvPr>
            <p:ph idx="1"/>
          </p:nvPr>
        </p:nvSpPr>
        <p:spPr/>
        <p:txBody>
          <a:bodyPr/>
          <a:lstStyle/>
          <a:p>
            <a:endParaRPr lang="en-AU" dirty="0"/>
          </a:p>
          <a:p>
            <a:endParaRPr lang="en-AU" dirty="0"/>
          </a:p>
          <a:p>
            <a:endParaRPr lang="en-AU" dirty="0"/>
          </a:p>
          <a:p>
            <a:r>
              <a:rPr lang="en-AU" dirty="0"/>
              <a:t>HTML: content; CSS: formatting</a:t>
            </a:r>
          </a:p>
          <a:p>
            <a:r>
              <a:rPr lang="en-AU" dirty="0"/>
              <a:t>Colour, margin, position, animation, etc…</a:t>
            </a:r>
          </a:p>
          <a:p>
            <a:r>
              <a:rPr lang="en-AU" dirty="0"/>
              <a:t>Specified in-line or in a separate .</a:t>
            </a:r>
            <a:r>
              <a:rPr lang="en-AU" dirty="0" err="1"/>
              <a:t>css</a:t>
            </a:r>
            <a:r>
              <a:rPr lang="en-AU" dirty="0"/>
              <a:t> file</a:t>
            </a:r>
          </a:p>
          <a:p>
            <a:pPr eaLnBrk="1" hangingPunct="1"/>
            <a:r>
              <a:rPr lang="en-AU" sz="2800" dirty="0"/>
              <a:t>CSS can be changed without reloading</a:t>
            </a:r>
          </a:p>
          <a:p>
            <a:pPr lvl="1" eaLnBrk="1" hangingPunct="1"/>
            <a:r>
              <a:rPr lang="en-AU" sz="2400" dirty="0"/>
              <a:t>Manually: Web Developer Tools</a:t>
            </a:r>
          </a:p>
          <a:p>
            <a:pPr lvl="1" eaLnBrk="1" hangingPunct="1"/>
            <a:r>
              <a:rPr lang="en-AU" sz="2400" dirty="0"/>
              <a:t>Programmatically: JavaScript</a:t>
            </a:r>
          </a:p>
          <a:p>
            <a:endParaRPr lang="en-AU" dirty="0"/>
          </a:p>
          <a:p>
            <a:endParaRPr lang="en-US" dirty="0"/>
          </a:p>
        </p:txBody>
      </p:sp>
      <p:pic>
        <p:nvPicPr>
          <p:cNvPr id="4098" name="Picture 2" descr="Product Detai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417638"/>
            <a:ext cx="1524000" cy="15240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981200" y="1490981"/>
            <a:ext cx="6096000" cy="1200329"/>
          </a:xfrm>
          <a:prstGeom prst="rect">
            <a:avLst/>
          </a:prstGeom>
        </p:spPr>
        <p:txBody>
          <a:bodyPr wrap="square">
            <a:spAutoFit/>
          </a:bodyPr>
          <a:lstStyle/>
          <a:p>
            <a:r>
              <a:rPr lang="en-US" b="1" dirty="0"/>
              <a:t>HTML5 and CSS3</a:t>
            </a:r>
          </a:p>
          <a:p>
            <a:r>
              <a:rPr lang="en-US" b="1" dirty="0"/>
              <a:t>Elizabeth Castro and Bruce </a:t>
            </a:r>
            <a:r>
              <a:rPr lang="en-US" b="1" dirty="0" err="1"/>
              <a:t>Hyslop</a:t>
            </a:r>
            <a:endParaRPr lang="en-US" b="1" dirty="0"/>
          </a:p>
          <a:p>
            <a:r>
              <a:rPr lang="en-US" b="1" dirty="0"/>
              <a:t>7th ed. Berkeley, Calif. : </a:t>
            </a:r>
            <a:r>
              <a:rPr lang="en-US" b="1" dirty="0" err="1"/>
              <a:t>Peachpit</a:t>
            </a:r>
            <a:r>
              <a:rPr lang="en-US" b="1" dirty="0"/>
              <a:t>, c2012</a:t>
            </a:r>
          </a:p>
          <a:p>
            <a:r>
              <a:rPr lang="en-US" i="1" dirty="0"/>
              <a:t>Checked out at Main Library Level 3 (006.74/5)</a:t>
            </a:r>
            <a:r>
              <a:rPr lang="en-US" dirty="0"/>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CSS selectors</a:t>
            </a:r>
            <a:endParaRPr lang="en-US" dirty="0"/>
          </a:p>
        </p:txBody>
      </p:sp>
      <p:pic>
        <p:nvPicPr>
          <p:cNvPr id="5" name="Picture 4"/>
          <p:cNvPicPr>
            <a:picLocks noChangeAspect="1"/>
          </p:cNvPicPr>
          <p:nvPr/>
        </p:nvPicPr>
        <p:blipFill>
          <a:blip r:embed="rId3"/>
          <a:stretch>
            <a:fillRect/>
          </a:stretch>
        </p:blipFill>
        <p:spPr>
          <a:xfrm>
            <a:off x="176193" y="2133600"/>
            <a:ext cx="8791614" cy="3200400"/>
          </a:xfrm>
          <a:prstGeom prst="rect">
            <a:avLst/>
          </a:prstGeom>
        </p:spPr>
      </p:pic>
    </p:spTree>
    <p:extLst>
      <p:ext uri="{BB962C8B-B14F-4D97-AF65-F5344CB8AC3E}">
        <p14:creationId xmlns:p14="http://schemas.microsoft.com/office/powerpoint/2010/main" val="31485256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CSS selectors</a:t>
            </a:r>
            <a:endParaRPr lang="en-US" dirty="0"/>
          </a:p>
        </p:txBody>
      </p:sp>
      <p:sp>
        <p:nvSpPr>
          <p:cNvPr id="3" name="Content Placeholder 2"/>
          <p:cNvSpPr>
            <a:spLocks noGrp="1"/>
          </p:cNvSpPr>
          <p:nvPr>
            <p:ph idx="1"/>
          </p:nvPr>
        </p:nvSpPr>
        <p:spPr/>
        <p:txBody>
          <a:bodyPr/>
          <a:lstStyle/>
          <a:p>
            <a:r>
              <a:rPr lang="en-AU" sz="2400" dirty="0"/>
              <a:t>Tag: Select all DOM elements with &lt;Tag&gt;</a:t>
            </a:r>
          </a:p>
          <a:p>
            <a:pPr lvl="1"/>
            <a:r>
              <a:rPr lang="en-AU" sz="2400" dirty="0"/>
              <a:t>“p”, “h1”</a:t>
            </a:r>
          </a:p>
          <a:p>
            <a:r>
              <a:rPr lang="en-AU" sz="2400" dirty="0" err="1"/>
              <a:t>Tag#ID</a:t>
            </a:r>
            <a:r>
              <a:rPr lang="en-AU" sz="2400" dirty="0"/>
              <a:t>: Selects a unique &lt;Tag&gt; </a:t>
            </a:r>
            <a:r>
              <a:rPr lang="en-AU" sz="2400" dirty="0" err="1"/>
              <a:t>elem</a:t>
            </a:r>
            <a:r>
              <a:rPr lang="en-AU" sz="2400" dirty="0"/>
              <a:t> with the given ID</a:t>
            </a:r>
          </a:p>
          <a:p>
            <a:pPr lvl="1"/>
            <a:r>
              <a:rPr lang="en-AU" sz="2400" dirty="0"/>
              <a:t>“</a:t>
            </a:r>
            <a:r>
              <a:rPr lang="en-AU" sz="2400" dirty="0" err="1"/>
              <a:t>p#para</a:t>
            </a:r>
            <a:r>
              <a:rPr lang="en-AU" sz="2400" dirty="0"/>
              <a:t>”, “p#para2”</a:t>
            </a:r>
          </a:p>
          <a:p>
            <a:r>
              <a:rPr lang="en-AU" sz="2400" dirty="0" err="1"/>
              <a:t>Tag.Class</a:t>
            </a:r>
            <a:r>
              <a:rPr lang="en-AU" sz="2400" dirty="0"/>
              <a:t>: Selects all &lt;Tag&gt; </a:t>
            </a:r>
            <a:r>
              <a:rPr lang="en-AU" sz="2400" dirty="0" err="1"/>
              <a:t>elems</a:t>
            </a:r>
            <a:r>
              <a:rPr lang="en-AU" sz="2400" dirty="0"/>
              <a:t> with the given Class</a:t>
            </a:r>
          </a:p>
          <a:p>
            <a:pPr lvl="1"/>
            <a:r>
              <a:rPr lang="en-AU" sz="2400" dirty="0"/>
              <a:t>“h1.special”, “</a:t>
            </a:r>
            <a:r>
              <a:rPr lang="en-AU" sz="2400" dirty="0" err="1"/>
              <a:t>p.special</a:t>
            </a:r>
            <a:r>
              <a:rPr lang="en-AU" sz="2400" dirty="0"/>
              <a:t>”</a:t>
            </a:r>
          </a:p>
          <a:p>
            <a:r>
              <a:rPr lang="en-AU" sz="2400" dirty="0"/>
              <a:t>#ID: Selects a unique element (any tag) with the given ID</a:t>
            </a:r>
          </a:p>
          <a:p>
            <a:pPr lvl="1"/>
            <a:r>
              <a:rPr lang="en-AU" sz="2400" dirty="0"/>
              <a:t>“#para”, “#para2”</a:t>
            </a:r>
          </a:p>
          <a:p>
            <a:r>
              <a:rPr lang="en-AU" sz="2400" dirty="0"/>
              <a:t>.Class: Selects all elements having the given Class</a:t>
            </a:r>
          </a:p>
          <a:p>
            <a:pPr lvl="1"/>
            <a:r>
              <a:rPr lang="en-AU" sz="2400" dirty="0"/>
              <a:t>“.special”</a:t>
            </a:r>
          </a:p>
        </p:txBody>
      </p:sp>
    </p:spTree>
    <p:extLst>
      <p:ext uri="{BB962C8B-B14F-4D97-AF65-F5344CB8AC3E}">
        <p14:creationId xmlns:p14="http://schemas.microsoft.com/office/powerpoint/2010/main" val="3829885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CSS style sheet (.</a:t>
            </a:r>
            <a:r>
              <a:rPr lang="en-AU" dirty="0" err="1"/>
              <a:t>css</a:t>
            </a:r>
            <a:r>
              <a:rPr lang="en-AU" dirty="0"/>
              <a:t>)</a:t>
            </a:r>
            <a:endParaRPr lang="en-US" dirty="0"/>
          </a:p>
        </p:txBody>
      </p:sp>
      <p:sp>
        <p:nvSpPr>
          <p:cNvPr id="3" name="Content Placeholder 2"/>
          <p:cNvSpPr>
            <a:spLocks noGrp="1"/>
          </p:cNvSpPr>
          <p:nvPr>
            <p:ph sz="half" idx="1"/>
          </p:nvPr>
        </p:nvSpPr>
        <p:spPr/>
        <p:txBody>
          <a:bodyPr>
            <a:normAutofit lnSpcReduction="10000"/>
          </a:bodyPr>
          <a:lstStyle/>
          <a:p>
            <a:pPr marL="0" indent="0">
              <a:buNone/>
            </a:pPr>
            <a:r>
              <a:rPr lang="en-US" dirty="0"/>
              <a:t>body {</a:t>
            </a:r>
          </a:p>
          <a:p>
            <a:pPr marL="0" indent="0">
              <a:buNone/>
            </a:pPr>
            <a:r>
              <a:rPr lang="en-US" dirty="0"/>
              <a:t>  line-height:1;</a:t>
            </a:r>
          </a:p>
          <a:p>
            <a:pPr marL="0" indent="0">
              <a:buNone/>
            </a:pPr>
            <a:r>
              <a:rPr lang="en-US" dirty="0"/>
              <a:t>  </a:t>
            </a:r>
            <a:r>
              <a:rPr lang="en-US" dirty="0" err="1"/>
              <a:t>text-align:left</a:t>
            </a:r>
            <a:r>
              <a:rPr lang="en-US" dirty="0"/>
              <a:t>;</a:t>
            </a:r>
          </a:p>
          <a:p>
            <a:pPr marL="0" indent="0">
              <a:buNone/>
            </a:pPr>
            <a:r>
              <a:rPr lang="en-US" dirty="0"/>
              <a:t>  </a:t>
            </a:r>
            <a:r>
              <a:rPr lang="en-US" dirty="0" err="1"/>
              <a:t>text-align:start</a:t>
            </a:r>
            <a:endParaRPr lang="en-US" dirty="0"/>
          </a:p>
          <a:p>
            <a:pPr marL="0" indent="0">
              <a:buNone/>
            </a:pPr>
            <a:r>
              <a:rPr lang="en-US" dirty="0"/>
              <a:t>}</a:t>
            </a:r>
          </a:p>
          <a:p>
            <a:pPr marL="0" indent="0">
              <a:buNone/>
            </a:pPr>
            <a:endParaRPr lang="en-US" dirty="0"/>
          </a:p>
          <a:p>
            <a:pPr marL="0" indent="0">
              <a:buNone/>
            </a:pPr>
            <a:r>
              <a:rPr lang="en-US" dirty="0" err="1"/>
              <a:t>menu.small,ol,ul</a:t>
            </a:r>
            <a:r>
              <a:rPr lang="en-US" dirty="0"/>
              <a:t> {</a:t>
            </a:r>
          </a:p>
          <a:p>
            <a:pPr marL="0" indent="0">
              <a:buNone/>
            </a:pPr>
            <a:r>
              <a:rPr lang="en-US" dirty="0"/>
              <a:t>  </a:t>
            </a:r>
            <a:r>
              <a:rPr lang="en-US" dirty="0" err="1"/>
              <a:t>list-style:none</a:t>
            </a:r>
            <a:endParaRPr lang="en-US" dirty="0"/>
          </a:p>
          <a:p>
            <a:pPr marL="0" indent="0">
              <a:buNone/>
            </a:pPr>
            <a:r>
              <a:rPr lang="en-US" dirty="0"/>
              <a:t>}</a:t>
            </a:r>
          </a:p>
        </p:txBody>
      </p:sp>
      <p:sp>
        <p:nvSpPr>
          <p:cNvPr id="4" name="Content Placeholder 3"/>
          <p:cNvSpPr>
            <a:spLocks noGrp="1"/>
          </p:cNvSpPr>
          <p:nvPr>
            <p:ph sz="half" idx="2"/>
          </p:nvPr>
        </p:nvSpPr>
        <p:spPr>
          <a:xfrm>
            <a:off x="3886200" y="1600200"/>
            <a:ext cx="4800600" cy="4525963"/>
          </a:xfrm>
        </p:spPr>
        <p:txBody>
          <a:bodyPr>
            <a:normAutofit lnSpcReduction="10000"/>
          </a:bodyPr>
          <a:lstStyle/>
          <a:p>
            <a:pPr marL="0" indent="0">
              <a:buNone/>
            </a:pPr>
            <a:r>
              <a:rPr lang="en-US" dirty="0"/>
              <a:t>.</a:t>
            </a:r>
            <a:r>
              <a:rPr lang="en-US" dirty="0" err="1"/>
              <a:t>yt</a:t>
            </a:r>
            <a:r>
              <a:rPr lang="en-US" dirty="0"/>
              <a:t>-embed-thumbnail {</a:t>
            </a:r>
          </a:p>
          <a:p>
            <a:pPr marL="0" indent="0">
              <a:buNone/>
            </a:pPr>
            <a:r>
              <a:rPr lang="en-US" dirty="0"/>
              <a:t>  width:100%;</a:t>
            </a:r>
          </a:p>
          <a:p>
            <a:pPr marL="0" indent="0">
              <a:buNone/>
            </a:pPr>
            <a:r>
              <a:rPr lang="en-US" dirty="0"/>
              <a:t>  height:100%;</a:t>
            </a:r>
          </a:p>
          <a:p>
            <a:pPr marL="0" indent="0">
              <a:buNone/>
            </a:pPr>
            <a:r>
              <a:rPr lang="en-US" dirty="0"/>
              <a:t>  </a:t>
            </a:r>
            <a:r>
              <a:rPr lang="en-US" dirty="0" err="1"/>
              <a:t>cursor:pointer</a:t>
            </a:r>
            <a:r>
              <a:rPr lang="en-US" dirty="0"/>
              <a:t>;</a:t>
            </a:r>
          </a:p>
          <a:p>
            <a:pPr marL="0" indent="0">
              <a:buNone/>
            </a:pPr>
            <a:r>
              <a:rPr lang="en-US" dirty="0"/>
              <a:t>  </a:t>
            </a:r>
            <a:r>
              <a:rPr lang="en-US" dirty="0" err="1"/>
              <a:t>background-size:cover</a:t>
            </a:r>
            <a:r>
              <a:rPr lang="en-US" dirty="0"/>
              <a:t>;</a:t>
            </a:r>
          </a:p>
          <a:p>
            <a:pPr marL="0" indent="0">
              <a:buNone/>
            </a:pPr>
            <a:r>
              <a:rPr lang="en-US" dirty="0"/>
              <a:t>  </a:t>
            </a:r>
            <a:r>
              <a:rPr lang="en-US" dirty="0" err="1"/>
              <a:t>background-repeat:no-repeat</a:t>
            </a:r>
            <a:r>
              <a:rPr lang="en-US" dirty="0"/>
              <a:t>;</a:t>
            </a:r>
          </a:p>
          <a:p>
            <a:pPr marL="0" indent="0">
              <a:buNone/>
            </a:pPr>
            <a:r>
              <a:rPr lang="en-US" dirty="0"/>
              <a:t>  </a:t>
            </a:r>
            <a:r>
              <a:rPr lang="en-US" dirty="0" err="1"/>
              <a:t>background-position:center</a:t>
            </a:r>
            <a:endParaRPr lang="en-US" dirty="0"/>
          </a:p>
          <a:p>
            <a:pPr marL="0" indent="0">
              <a:buNone/>
            </a:pPr>
            <a:r>
              <a:rPr lang="en-US" dirty="0"/>
              <a: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1740528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1000" y="5287961"/>
            <a:ext cx="8458200" cy="11128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6" name="Title 1"/>
          <p:cNvSpPr>
            <a:spLocks noGrp="1"/>
          </p:cNvSpPr>
          <p:nvPr>
            <p:ph type="title"/>
          </p:nvPr>
        </p:nvSpPr>
        <p:spPr/>
        <p:txBody>
          <a:bodyPr/>
          <a:lstStyle/>
          <a:p>
            <a:pPr eaLnBrk="1" hangingPunct="1"/>
            <a:r>
              <a:rPr lang="en-AU" dirty="0"/>
              <a:t>JavaScript</a:t>
            </a:r>
            <a:endParaRPr lang="en-US" dirty="0"/>
          </a:p>
        </p:txBody>
      </p:sp>
      <p:sp>
        <p:nvSpPr>
          <p:cNvPr id="2" name="Content Placeholder 1"/>
          <p:cNvSpPr>
            <a:spLocks noGrp="1"/>
          </p:cNvSpPr>
          <p:nvPr>
            <p:ph idx="1"/>
          </p:nvPr>
        </p:nvSpPr>
        <p:spPr/>
        <p:txBody>
          <a:bodyPr/>
          <a:lstStyle/>
          <a:p>
            <a:r>
              <a:rPr lang="en-US" sz="2000" dirty="0"/>
              <a:t>Guide: </a:t>
            </a:r>
            <a:r>
              <a:rPr lang="en-US" sz="2000" dirty="0">
                <a:hlinkClick r:id="rId3"/>
              </a:rPr>
              <a:t>https://developer.mozilla.org/en-US/docs/Web/JavaScript</a:t>
            </a:r>
            <a:endParaRPr lang="en-US" sz="2000" dirty="0"/>
          </a:p>
          <a:p>
            <a:r>
              <a:rPr lang="en-AU" sz="2000" dirty="0"/>
              <a:t>W3C DOM specification: </a:t>
            </a:r>
            <a:r>
              <a:rPr lang="en-AU" sz="2000" dirty="0">
                <a:hlinkClick r:id="rId4"/>
              </a:rPr>
              <a:t>http://www.w3.org/DOM/DOMTR</a:t>
            </a:r>
            <a:endParaRPr lang="en-AU" sz="2000" dirty="0"/>
          </a:p>
        </p:txBody>
      </p:sp>
      <p:pic>
        <p:nvPicPr>
          <p:cNvPr id="4" name="Picture 3"/>
          <p:cNvPicPr>
            <a:picLocks noChangeAspect="1"/>
          </p:cNvPicPr>
          <p:nvPr/>
        </p:nvPicPr>
        <p:blipFill>
          <a:blip r:embed="rId5"/>
          <a:stretch>
            <a:fillRect/>
          </a:stretch>
        </p:blipFill>
        <p:spPr>
          <a:xfrm>
            <a:off x="704669" y="2514601"/>
            <a:ext cx="7677331" cy="2666999"/>
          </a:xfrm>
          <a:prstGeom prst="rect">
            <a:avLst/>
          </a:prstGeom>
        </p:spPr>
      </p:pic>
      <p:pic>
        <p:nvPicPr>
          <p:cNvPr id="6" name="Picture 5"/>
          <p:cNvPicPr>
            <a:picLocks noChangeAspect="1"/>
          </p:cNvPicPr>
          <p:nvPr/>
        </p:nvPicPr>
        <p:blipFill>
          <a:blip r:embed="rId6"/>
          <a:stretch>
            <a:fillRect/>
          </a:stretch>
        </p:blipFill>
        <p:spPr>
          <a:xfrm>
            <a:off x="461009" y="5436288"/>
            <a:ext cx="8290903" cy="888311"/>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AU" dirty="0"/>
              <a:t>Web browser</a:t>
            </a:r>
            <a:endParaRPr lang="en-US" dirty="0"/>
          </a:p>
        </p:txBody>
      </p:sp>
      <p:sp>
        <p:nvSpPr>
          <p:cNvPr id="2" name="Content Placeholder 1"/>
          <p:cNvSpPr>
            <a:spLocks noGrp="1"/>
          </p:cNvSpPr>
          <p:nvPr>
            <p:ph idx="1"/>
          </p:nvPr>
        </p:nvSpPr>
        <p:spPr>
          <a:xfrm>
            <a:off x="457200" y="1427499"/>
            <a:ext cx="8229600" cy="4724400"/>
          </a:xfrm>
        </p:spPr>
        <p:txBody>
          <a:bodyPr>
            <a:normAutofit fontScale="92500"/>
          </a:bodyPr>
          <a:lstStyle/>
          <a:p>
            <a:r>
              <a:rPr lang="en-AU" sz="3600" dirty="0"/>
              <a:t>Provides an environment to run JavaScript</a:t>
            </a:r>
          </a:p>
          <a:p>
            <a:pPr lvl="1"/>
            <a:r>
              <a:rPr lang="en-AU" sz="3200" dirty="0"/>
              <a:t>The JavaScript code changes the DOM/CSS</a:t>
            </a:r>
          </a:p>
          <a:p>
            <a:pPr lvl="1"/>
            <a:r>
              <a:rPr lang="en-AU" sz="3200" dirty="0"/>
              <a:t>DOM/CSS changes &gt;&gt; dynamic Web page</a:t>
            </a:r>
          </a:p>
          <a:p>
            <a:r>
              <a:rPr lang="en-AU" sz="3600" dirty="0"/>
              <a:t>Ties things together</a:t>
            </a:r>
          </a:p>
          <a:p>
            <a:pPr lvl="1"/>
            <a:r>
              <a:rPr lang="en-AU" sz="3200" dirty="0"/>
              <a:t>Reads HTML and CSS, creates DOM, applies CSS, executes JavaScript, interprets result as the final Web page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15415" y="2052608"/>
            <a:ext cx="1807497" cy="1936064"/>
          </a:xfrm>
          <a:prstGeom prst="rect">
            <a:avLst/>
          </a:prstGeom>
        </p:spPr>
      </p:pic>
      <p:sp>
        <p:nvSpPr>
          <p:cNvPr id="5122" name="Rectangle 2"/>
          <p:cNvSpPr>
            <a:spLocks noGrp="1" noChangeArrowheads="1"/>
          </p:cNvSpPr>
          <p:nvPr>
            <p:ph type="title"/>
          </p:nvPr>
        </p:nvSpPr>
        <p:spPr/>
        <p:txBody>
          <a:bodyPr/>
          <a:lstStyle/>
          <a:p>
            <a:pPr eaLnBrk="1" hangingPunct="1"/>
            <a:r>
              <a:rPr lang="en-AU" dirty="0"/>
              <a:t>Continuing education</a:t>
            </a:r>
            <a:endParaRPr lang="en-US" dirty="0"/>
          </a:p>
        </p:txBody>
      </p:sp>
      <p:sp>
        <p:nvSpPr>
          <p:cNvPr id="5123" name="Rectangle 3"/>
          <p:cNvSpPr>
            <a:spLocks noGrp="1" noChangeArrowheads="1"/>
          </p:cNvSpPr>
          <p:nvPr>
            <p:ph type="body" idx="1"/>
          </p:nvPr>
        </p:nvSpPr>
        <p:spPr/>
        <p:txBody>
          <a:bodyPr/>
          <a:lstStyle/>
          <a:p>
            <a:pPr eaLnBrk="1" hangingPunct="1">
              <a:lnSpc>
                <a:spcPct val="90000"/>
              </a:lnSpc>
            </a:pPr>
            <a:r>
              <a:rPr lang="en-US" dirty="0"/>
              <a:t>Employers will ask:</a:t>
            </a:r>
          </a:p>
        </p:txBody>
      </p:sp>
      <p:sp>
        <p:nvSpPr>
          <p:cNvPr id="2" name="Content Placeholder 1"/>
          <p:cNvSpPr>
            <a:spLocks noGrp="1"/>
          </p:cNvSpPr>
          <p:nvPr>
            <p:ph sz="half" idx="2"/>
          </p:nvPr>
        </p:nvSpPr>
        <p:spPr/>
        <p:txBody>
          <a:bodyPr/>
          <a:lstStyle/>
          <a:p>
            <a:r>
              <a:rPr lang="en-AU" dirty="0"/>
              <a:t>What is exciting?</a:t>
            </a:r>
            <a:endParaRPr lang="en-US" dirty="0"/>
          </a:p>
        </p:txBody>
      </p:sp>
      <p:sp>
        <p:nvSpPr>
          <p:cNvPr id="3" name="Text Placeholder 2"/>
          <p:cNvSpPr>
            <a:spLocks noGrp="1"/>
          </p:cNvSpPr>
          <p:nvPr>
            <p:ph type="body" sz="quarter" idx="3"/>
          </p:nvPr>
        </p:nvSpPr>
        <p:spPr/>
        <p:txBody>
          <a:bodyPr/>
          <a:lstStyle/>
          <a:p>
            <a:r>
              <a:rPr lang="en-AU" dirty="0"/>
              <a:t>Your response:</a:t>
            </a:r>
            <a:endParaRPr lang="en-US" dirty="0"/>
          </a:p>
        </p:txBody>
      </p:sp>
      <p:pic>
        <p:nvPicPr>
          <p:cNvPr id="5" name="Content Placeholder 4"/>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990600" y="2590800"/>
            <a:ext cx="1828800" cy="1828800"/>
          </a:xfr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8712" y="1189825"/>
            <a:ext cx="1316192" cy="1102320"/>
          </a:xfrm>
          <a:prstGeom prst="rect">
            <a:avLst/>
          </a:prstGeom>
        </p:spPr>
      </p:pic>
      <p:pic>
        <p:nvPicPr>
          <p:cNvPr id="1026" name="Picture 2" descr="http://www.google.com/glass/start/assets/img/homepage/dvf/homepage_lightbox_dvf_0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73252" y="2174875"/>
            <a:ext cx="2126261" cy="141750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13543" y="3988672"/>
            <a:ext cx="2173257" cy="1673408"/>
          </a:xfrm>
          <a:prstGeom prst="rect">
            <a:avLst/>
          </a:prstGeom>
        </p:spPr>
      </p:pic>
      <p:pic>
        <p:nvPicPr>
          <p:cNvPr id="9" name="Picture 8"/>
          <p:cNvPicPr>
            <a:picLocks noChangeAspect="1"/>
          </p:cNvPicPr>
          <p:nvPr/>
        </p:nvPicPr>
        <p:blipFill>
          <a:blip r:embed="rId8"/>
          <a:stretch>
            <a:fillRect/>
          </a:stretch>
        </p:blipFill>
        <p:spPr>
          <a:xfrm>
            <a:off x="974411" y="4835525"/>
            <a:ext cx="2909185" cy="1745511"/>
          </a:xfrm>
          <a:prstGeom prst="rect">
            <a:avLst/>
          </a:prstGeom>
        </p:spPr>
      </p:pic>
      <p:pic>
        <p:nvPicPr>
          <p:cNvPr id="4" name="Picture 3"/>
          <p:cNvPicPr>
            <a:picLocks noChangeAspect="1"/>
          </p:cNvPicPr>
          <p:nvPr/>
        </p:nvPicPr>
        <p:blipFill>
          <a:blip r:embed="rId9"/>
          <a:stretch>
            <a:fillRect/>
          </a:stretch>
        </p:blipFill>
        <p:spPr>
          <a:xfrm>
            <a:off x="3720300" y="3370938"/>
            <a:ext cx="2832900" cy="18846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Ajax</a:t>
            </a:r>
            <a:endParaRPr lang="en-US" dirty="0"/>
          </a:p>
        </p:txBody>
      </p:sp>
      <p:sp>
        <p:nvSpPr>
          <p:cNvPr id="3" name="Content Placeholder 2"/>
          <p:cNvSpPr>
            <a:spLocks noGrp="1"/>
          </p:cNvSpPr>
          <p:nvPr>
            <p:ph idx="1"/>
          </p:nvPr>
        </p:nvSpPr>
        <p:spPr/>
        <p:txBody>
          <a:bodyPr/>
          <a:lstStyle/>
          <a:p>
            <a:r>
              <a:rPr lang="en-US" dirty="0"/>
              <a:t>Asynchronous JavaScript and XML</a:t>
            </a:r>
          </a:p>
          <a:p>
            <a:r>
              <a:rPr lang="en-AU" dirty="0"/>
              <a:t>Partially update a Web page in reaction to some event</a:t>
            </a:r>
          </a:p>
          <a:p>
            <a:pPr lvl="1"/>
            <a:r>
              <a:rPr lang="en-AU" dirty="0"/>
              <a:t>No need to refresh entire Web page</a:t>
            </a:r>
          </a:p>
          <a:p>
            <a:pPr lvl="1"/>
            <a:r>
              <a:rPr lang="en-AU" dirty="0"/>
              <a:t>Smoother user experience (less disruptive)</a:t>
            </a:r>
          </a:p>
          <a:p>
            <a:r>
              <a:rPr lang="en-AU" dirty="0"/>
              <a:t>Relies on Web browser functionality</a:t>
            </a:r>
          </a:p>
          <a:p>
            <a:pPr lvl="1"/>
            <a:r>
              <a:rPr lang="en-AU" dirty="0"/>
              <a:t>Exposed as </a:t>
            </a:r>
            <a:r>
              <a:rPr lang="en-AU" dirty="0" err="1"/>
              <a:t>XMLHttpRequest</a:t>
            </a:r>
            <a:r>
              <a:rPr lang="en-AU" dirty="0"/>
              <a:t> (XHR) API</a:t>
            </a:r>
          </a:p>
          <a:p>
            <a:r>
              <a:rPr lang="en-AU" dirty="0"/>
              <a:t>Usually send/receive JSON in background</a:t>
            </a:r>
          </a:p>
          <a:p>
            <a:pPr lvl="1"/>
            <a:r>
              <a:rPr lang="en-AU" dirty="0"/>
              <a:t>JSON data format: </a:t>
            </a:r>
            <a:r>
              <a:rPr lang="en-AU" dirty="0">
                <a:hlinkClick r:id="rId2"/>
              </a:rPr>
              <a:t>http://json.org/</a:t>
            </a:r>
            <a:endParaRPr lang="en-US" dirty="0"/>
          </a:p>
        </p:txBody>
      </p:sp>
    </p:spTree>
    <p:extLst>
      <p:ext uri="{BB962C8B-B14F-4D97-AF65-F5344CB8AC3E}">
        <p14:creationId xmlns:p14="http://schemas.microsoft.com/office/powerpoint/2010/main" val="23524816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Front-End Frameworks</a:t>
            </a:r>
            <a:endParaRPr lang="en-US" dirty="0"/>
          </a:p>
        </p:txBody>
      </p:sp>
      <p:sp>
        <p:nvSpPr>
          <p:cNvPr id="3" name="Content Placeholder 2"/>
          <p:cNvSpPr>
            <a:spLocks noGrp="1"/>
          </p:cNvSpPr>
          <p:nvPr>
            <p:ph idx="1"/>
          </p:nvPr>
        </p:nvSpPr>
        <p:spPr/>
        <p:txBody>
          <a:bodyPr/>
          <a:lstStyle/>
          <a:p>
            <a:r>
              <a:rPr lang="en-AU" dirty="0"/>
              <a:t>A compilation of complementary display elements that works like a theme</a:t>
            </a:r>
          </a:p>
          <a:p>
            <a:pPr lvl="1"/>
            <a:r>
              <a:rPr lang="en-AU" dirty="0"/>
              <a:t>Focus on responsive design</a:t>
            </a:r>
          </a:p>
          <a:p>
            <a:r>
              <a:rPr lang="en-AU" dirty="0"/>
              <a:t>Bootstrap: </a:t>
            </a:r>
            <a:r>
              <a:rPr lang="en-AU" dirty="0">
                <a:hlinkClick r:id="rId3"/>
              </a:rPr>
              <a:t>http://getbootstrap.com/</a:t>
            </a:r>
            <a:endParaRPr lang="en-US" dirty="0"/>
          </a:p>
          <a:p>
            <a:pPr lvl="1"/>
            <a:r>
              <a:rPr lang="en-US" dirty="0"/>
              <a:t>A popular HTML, CSS, and JS framework for developing responsive, mobile first projects on the web</a:t>
            </a:r>
          </a:p>
          <a:p>
            <a:r>
              <a:rPr lang="en-US" dirty="0"/>
              <a:t>Foundation: </a:t>
            </a:r>
            <a:r>
              <a:rPr lang="en-US" dirty="0">
                <a:hlinkClick r:id="rId4"/>
              </a:rPr>
              <a:t>http://foundation.zurb.com/</a:t>
            </a:r>
            <a:endParaRPr lang="en-US" dirty="0"/>
          </a:p>
          <a:p>
            <a:r>
              <a:rPr lang="en-AU" dirty="0"/>
              <a:t>Demo Grid system: </a:t>
            </a:r>
            <a:r>
              <a:rPr lang="en-AU" sz="2400" dirty="0">
                <a:hlinkClick r:id="rId5"/>
              </a:rPr>
              <a:t>http://getbootstrap.com/examples/grid/</a:t>
            </a:r>
            <a:endParaRPr lang="en-US" sz="2400" dirty="0"/>
          </a:p>
        </p:txBody>
      </p:sp>
    </p:spTree>
    <p:extLst>
      <p:ext uri="{BB962C8B-B14F-4D97-AF65-F5344CB8AC3E}">
        <p14:creationId xmlns:p14="http://schemas.microsoft.com/office/powerpoint/2010/main" val="376074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AU" dirty="0"/>
              <a:t>jQuery JavaScript library</a:t>
            </a:r>
            <a:endParaRPr lang="en-US" dirty="0"/>
          </a:p>
        </p:txBody>
      </p:sp>
      <p:sp>
        <p:nvSpPr>
          <p:cNvPr id="2" name="Content Placeholder 1"/>
          <p:cNvSpPr>
            <a:spLocks noGrp="1"/>
          </p:cNvSpPr>
          <p:nvPr>
            <p:ph idx="1"/>
          </p:nvPr>
        </p:nvSpPr>
        <p:spPr/>
        <p:txBody>
          <a:bodyPr/>
          <a:lstStyle/>
          <a:p>
            <a:r>
              <a:rPr lang="en-AU" sz="2800" dirty="0"/>
              <a:t>W3C DOM API is tedious and verbose</a:t>
            </a:r>
          </a:p>
          <a:p>
            <a:r>
              <a:rPr lang="en-AU" sz="2800" dirty="0"/>
              <a:t>jQuery is succinct and convenient</a:t>
            </a:r>
          </a:p>
          <a:p>
            <a:r>
              <a:rPr lang="en-AU" sz="2800" dirty="0"/>
              <a:t>Defines a global variable </a:t>
            </a:r>
            <a:r>
              <a:rPr lang="en-AU" sz="2800" i="1" dirty="0"/>
              <a:t>$</a:t>
            </a:r>
            <a:r>
              <a:rPr lang="en-AU" sz="2800" dirty="0"/>
              <a:t> (or </a:t>
            </a:r>
            <a:r>
              <a:rPr lang="en-AU" sz="2800" i="1" dirty="0"/>
              <a:t>jQuery</a:t>
            </a:r>
            <a:r>
              <a:rPr lang="en-AU" sz="2800" dirty="0"/>
              <a:t>)</a:t>
            </a:r>
            <a:endParaRPr lang="en-US" sz="2800" dirty="0"/>
          </a:p>
        </p:txBody>
      </p:sp>
      <p:pic>
        <p:nvPicPr>
          <p:cNvPr id="21" name="Picture 20"/>
          <p:cNvPicPr>
            <a:picLocks noChangeAspect="1"/>
          </p:cNvPicPr>
          <p:nvPr/>
        </p:nvPicPr>
        <p:blipFill>
          <a:blip r:embed="rId3"/>
          <a:stretch>
            <a:fillRect/>
          </a:stretch>
        </p:blipFill>
        <p:spPr>
          <a:xfrm>
            <a:off x="914400" y="3206696"/>
            <a:ext cx="6781800" cy="2355904"/>
          </a:xfrm>
          <a:prstGeom prst="rect">
            <a:avLst/>
          </a:prstGeom>
        </p:spPr>
      </p:pic>
      <p:grpSp>
        <p:nvGrpSpPr>
          <p:cNvPr id="4" name="Group 3"/>
          <p:cNvGrpSpPr/>
          <p:nvPr/>
        </p:nvGrpSpPr>
        <p:grpSpPr>
          <a:xfrm>
            <a:off x="1371600" y="5638800"/>
            <a:ext cx="5943600" cy="792163"/>
            <a:chOff x="1371600" y="5638800"/>
            <a:chExt cx="5943600" cy="792163"/>
          </a:xfrm>
        </p:grpSpPr>
        <p:sp>
          <p:nvSpPr>
            <p:cNvPr id="24" name="Rectangle 23"/>
            <p:cNvSpPr/>
            <p:nvPr/>
          </p:nvSpPr>
          <p:spPr>
            <a:xfrm>
              <a:off x="1371600" y="5638800"/>
              <a:ext cx="5943600" cy="7921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stretch>
              <a:fillRect/>
            </a:stretch>
          </p:blipFill>
          <p:spPr>
            <a:xfrm>
              <a:off x="1447800" y="5791200"/>
              <a:ext cx="5730142" cy="497655"/>
            </a:xfrm>
            <a:prstGeom prst="rect">
              <a:avLst/>
            </a:prstGeom>
          </p:spPr>
        </p:pic>
      </p:grpSp>
      <p:grpSp>
        <p:nvGrpSpPr>
          <p:cNvPr id="5" name="Group 4"/>
          <p:cNvGrpSpPr/>
          <p:nvPr/>
        </p:nvGrpSpPr>
        <p:grpSpPr>
          <a:xfrm>
            <a:off x="457200" y="4297361"/>
            <a:ext cx="8458200" cy="1112839"/>
            <a:chOff x="381000" y="5287961"/>
            <a:chExt cx="8458200" cy="1112839"/>
          </a:xfrm>
        </p:grpSpPr>
        <p:sp>
          <p:nvSpPr>
            <p:cNvPr id="8" name="Rectangle 7"/>
            <p:cNvSpPr/>
            <p:nvPr/>
          </p:nvSpPr>
          <p:spPr>
            <a:xfrm>
              <a:off x="381000" y="5287961"/>
              <a:ext cx="8458200" cy="11128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5"/>
            <a:stretch>
              <a:fillRect/>
            </a:stretch>
          </p:blipFill>
          <p:spPr>
            <a:xfrm>
              <a:off x="461009" y="5436288"/>
              <a:ext cx="8290903" cy="888311"/>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jQuery</a:t>
            </a:r>
            <a:endParaRPr lang="en-US" dirty="0"/>
          </a:p>
        </p:txBody>
      </p:sp>
      <p:sp>
        <p:nvSpPr>
          <p:cNvPr id="5" name="Content Placeholder 4"/>
          <p:cNvSpPr>
            <a:spLocks noGrp="1"/>
          </p:cNvSpPr>
          <p:nvPr>
            <p:ph idx="1"/>
          </p:nvPr>
        </p:nvSpPr>
        <p:spPr/>
        <p:txBody>
          <a:bodyPr/>
          <a:lstStyle/>
          <a:p>
            <a:r>
              <a:rPr lang="en-AU" dirty="0"/>
              <a:t>API Doc: </a:t>
            </a:r>
            <a:r>
              <a:rPr lang="en-AU" dirty="0">
                <a:hlinkClick r:id="rId3"/>
              </a:rPr>
              <a:t>http://api.jquery.com/</a:t>
            </a:r>
            <a:endParaRPr lang="en-AU" dirty="0"/>
          </a:p>
          <a:p>
            <a:r>
              <a:rPr lang="en-AU" dirty="0"/>
              <a:t>Cook book: </a:t>
            </a:r>
            <a:r>
              <a:rPr lang="en-AU" sz="2800" dirty="0">
                <a:hlinkClick r:id="rId4"/>
              </a:rPr>
              <a:t>http://stackoverflow.com/questions/tagged/jquery</a:t>
            </a:r>
            <a:endParaRPr lang="en-AU" sz="2800" dirty="0"/>
          </a:p>
          <a:p>
            <a:r>
              <a:rPr lang="en-AU" dirty="0"/>
              <a:t>Let’s play</a:t>
            </a:r>
          </a:p>
          <a:p>
            <a:pPr lvl="1"/>
            <a:r>
              <a:rPr lang="en-AU" dirty="0" err="1"/>
              <a:t>JSFiddle</a:t>
            </a:r>
            <a:r>
              <a:rPr lang="en-AU" dirty="0"/>
              <a:t> </a:t>
            </a:r>
            <a:r>
              <a:rPr lang="en-AU" dirty="0">
                <a:hlinkClick r:id="rId5"/>
              </a:rPr>
              <a:t>http://jsfiddle.net/</a:t>
            </a:r>
            <a:endParaRPr lang="en-AU" dirty="0"/>
          </a:p>
          <a:p>
            <a:pPr lvl="1"/>
            <a:r>
              <a:rPr lang="en-AU" dirty="0"/>
              <a:t>Don’t forget to View Source on the Result frame</a:t>
            </a:r>
          </a:p>
          <a:p>
            <a:endParaRPr lang="en-AU" dirty="0"/>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a:t>JSFiddle</a:t>
            </a:r>
            <a:endParaRPr lang="en-US" dirty="0"/>
          </a:p>
        </p:txBody>
      </p:sp>
      <p:pic>
        <p:nvPicPr>
          <p:cNvPr id="4" name="Picture 3"/>
          <p:cNvPicPr>
            <a:picLocks noChangeAspect="1"/>
          </p:cNvPicPr>
          <p:nvPr/>
        </p:nvPicPr>
        <p:blipFill>
          <a:blip r:embed="rId3"/>
          <a:stretch>
            <a:fillRect/>
          </a:stretch>
        </p:blipFill>
        <p:spPr>
          <a:xfrm>
            <a:off x="280916" y="1600200"/>
            <a:ext cx="8582168" cy="4800600"/>
          </a:xfrm>
          <a:prstGeom prst="rect">
            <a:avLst/>
          </a:prstGeom>
        </p:spPr>
      </p:pic>
    </p:spTree>
    <p:extLst>
      <p:ext uri="{BB962C8B-B14F-4D97-AF65-F5344CB8AC3E}">
        <p14:creationId xmlns:p14="http://schemas.microsoft.com/office/powerpoint/2010/main" val="2975600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SVG</a:t>
            </a:r>
          </a:p>
        </p:txBody>
      </p:sp>
      <p:sp>
        <p:nvSpPr>
          <p:cNvPr id="3" name="Content Placeholder 2"/>
          <p:cNvSpPr>
            <a:spLocks noGrp="1"/>
          </p:cNvSpPr>
          <p:nvPr>
            <p:ph idx="1"/>
          </p:nvPr>
        </p:nvSpPr>
        <p:spPr/>
        <p:txBody>
          <a:bodyPr/>
          <a:lstStyle/>
          <a:p>
            <a:r>
              <a:rPr lang="en-AU" dirty="0"/>
              <a:t>Scalable Vector Graphics (SVG)</a:t>
            </a:r>
          </a:p>
          <a:p>
            <a:pPr lvl="1"/>
            <a:r>
              <a:rPr lang="en-AU" dirty="0"/>
              <a:t>Vector graphics in XML</a:t>
            </a:r>
          </a:p>
          <a:p>
            <a:pPr lvl="1"/>
            <a:r>
              <a:rPr lang="en-AU" dirty="0"/>
              <a:t>Specification: </a:t>
            </a:r>
            <a:r>
              <a:rPr lang="en-AU" dirty="0">
                <a:hlinkClick r:id="rId3"/>
              </a:rPr>
              <a:t>http://www.w3.org/TR/SVG/Overview.html</a:t>
            </a:r>
            <a:endParaRPr lang="en-AU" dirty="0"/>
          </a:p>
        </p:txBody>
      </p:sp>
      <p:pic>
        <p:nvPicPr>
          <p:cNvPr id="4" name="Picture 3"/>
          <p:cNvPicPr>
            <a:picLocks noChangeAspect="1"/>
          </p:cNvPicPr>
          <p:nvPr/>
        </p:nvPicPr>
        <p:blipFill>
          <a:blip r:embed="rId4"/>
          <a:stretch>
            <a:fillRect/>
          </a:stretch>
        </p:blipFill>
        <p:spPr>
          <a:xfrm>
            <a:off x="914400" y="3733800"/>
            <a:ext cx="7010400" cy="2948743"/>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dirty="0"/>
              <a:t>SVG in </a:t>
            </a:r>
            <a:r>
              <a:rPr lang="en-US" dirty="0" err="1"/>
              <a:t>JSFiddle</a:t>
            </a:r>
            <a:endParaRPr lang="en-US" dirty="0"/>
          </a:p>
        </p:txBody>
      </p:sp>
      <p:sp>
        <p:nvSpPr>
          <p:cNvPr id="2" name="Content Placeholder 1"/>
          <p:cNvSpPr>
            <a:spLocks noGrp="1"/>
          </p:cNvSpPr>
          <p:nvPr>
            <p:ph idx="1"/>
          </p:nvPr>
        </p:nvSpPr>
        <p:spPr/>
        <p:txBody>
          <a:bodyPr/>
          <a:lstStyle/>
          <a:p>
            <a:endParaRPr lang="en-US"/>
          </a:p>
        </p:txBody>
      </p:sp>
      <p:pic>
        <p:nvPicPr>
          <p:cNvPr id="3" name="Picture 2"/>
          <p:cNvPicPr>
            <a:picLocks noChangeAspect="1"/>
          </p:cNvPicPr>
          <p:nvPr/>
        </p:nvPicPr>
        <p:blipFill>
          <a:blip r:embed="rId3"/>
          <a:stretch>
            <a:fillRect/>
          </a:stretch>
        </p:blipFill>
        <p:spPr>
          <a:xfrm>
            <a:off x="304800" y="1336626"/>
            <a:ext cx="8534400" cy="505311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Web graphics</a:t>
            </a:r>
            <a:endParaRPr lang="en-US" dirty="0"/>
          </a:p>
        </p:txBody>
      </p:sp>
      <p:sp>
        <p:nvSpPr>
          <p:cNvPr id="3" name="Content Placeholder 2"/>
          <p:cNvSpPr>
            <a:spLocks noGrp="1"/>
          </p:cNvSpPr>
          <p:nvPr>
            <p:ph idx="1"/>
          </p:nvPr>
        </p:nvSpPr>
        <p:spPr/>
        <p:txBody>
          <a:bodyPr/>
          <a:lstStyle/>
          <a:p>
            <a:r>
              <a:rPr lang="en-AU" dirty="0"/>
              <a:t>Great graphics = HTML + CSS + SVG</a:t>
            </a:r>
          </a:p>
          <a:p>
            <a:pPr lvl="1"/>
            <a:r>
              <a:rPr lang="en-AU" dirty="0"/>
              <a:t>View in any browser, always sharp, quick to load</a:t>
            </a:r>
          </a:p>
          <a:p>
            <a:pPr lvl="1"/>
            <a:r>
              <a:rPr lang="en-AU" dirty="0"/>
              <a:t>But static!!</a:t>
            </a:r>
          </a:p>
          <a:p>
            <a:r>
              <a:rPr lang="en-AU" dirty="0"/>
              <a:t>Great visualisation needs interactivity</a:t>
            </a:r>
          </a:p>
          <a:p>
            <a:r>
              <a:rPr lang="en-AU" dirty="0"/>
              <a:t>Great visualisations =</a:t>
            </a:r>
            <a:br>
              <a:rPr lang="en-AU" dirty="0"/>
            </a:br>
            <a:r>
              <a:rPr lang="en-AU" dirty="0"/>
              <a:t>  HTML + CSS + SVG + JavaScript (D3.js)</a:t>
            </a:r>
          </a:p>
        </p:txBody>
      </p:sp>
    </p:spTree>
    <p:extLst>
      <p:ext uri="{BB962C8B-B14F-4D97-AF65-F5344CB8AC3E}">
        <p14:creationId xmlns:p14="http://schemas.microsoft.com/office/powerpoint/2010/main" val="3244664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Data-Driven Documents</a:t>
            </a:r>
            <a:endParaRPr lang="en-US" dirty="0"/>
          </a:p>
        </p:txBody>
      </p:sp>
      <p:sp>
        <p:nvSpPr>
          <p:cNvPr id="3" name="Content Placeholder 2"/>
          <p:cNvSpPr>
            <a:spLocks noGrp="1"/>
          </p:cNvSpPr>
          <p:nvPr>
            <p:ph idx="1"/>
          </p:nvPr>
        </p:nvSpPr>
        <p:spPr/>
        <p:txBody>
          <a:bodyPr/>
          <a:lstStyle/>
          <a:p>
            <a:r>
              <a:rPr lang="en-AU" dirty="0"/>
              <a:t>D3.js JavaScript library: </a:t>
            </a:r>
            <a:r>
              <a:rPr lang="en-AU" dirty="0">
                <a:hlinkClick r:id="rId3"/>
              </a:rPr>
              <a:t>http://d3js.org/</a:t>
            </a:r>
            <a:endParaRPr lang="en-AU" dirty="0"/>
          </a:p>
          <a:p>
            <a:endParaRPr lang="en-US"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2362200"/>
            <a:ext cx="1613002" cy="1827886"/>
          </a:xfrm>
          <a:prstGeom prst="rect">
            <a:avLst/>
          </a:prstGeom>
        </p:spPr>
      </p:pic>
      <p:pic>
        <p:nvPicPr>
          <p:cNvPr id="5" name="Picture 4"/>
          <p:cNvPicPr>
            <a:picLocks noChangeAspect="1"/>
          </p:cNvPicPr>
          <p:nvPr/>
        </p:nvPicPr>
        <p:blipFill>
          <a:blip r:embed="rId5"/>
          <a:stretch>
            <a:fillRect/>
          </a:stretch>
        </p:blipFill>
        <p:spPr>
          <a:xfrm>
            <a:off x="2667000" y="2563165"/>
            <a:ext cx="3099372" cy="1425956"/>
          </a:xfrm>
          <a:prstGeom prst="rect">
            <a:avLst/>
          </a:prstGeom>
        </p:spPr>
      </p:pic>
      <p:pic>
        <p:nvPicPr>
          <p:cNvPr id="6" name="Picture 5"/>
          <p:cNvPicPr>
            <a:picLocks noChangeAspect="1"/>
          </p:cNvPicPr>
          <p:nvPr/>
        </p:nvPicPr>
        <p:blipFill>
          <a:blip r:embed="rId6"/>
          <a:stretch>
            <a:fillRect/>
          </a:stretch>
        </p:blipFill>
        <p:spPr>
          <a:xfrm>
            <a:off x="5699414" y="4495800"/>
            <a:ext cx="3409950" cy="2171700"/>
          </a:xfrm>
          <a:prstGeom prst="rect">
            <a:avLst/>
          </a:prstGeom>
        </p:spPr>
      </p:pic>
      <p:sp>
        <p:nvSpPr>
          <p:cNvPr id="7" name="TextBox 6"/>
          <p:cNvSpPr txBox="1"/>
          <p:nvPr/>
        </p:nvSpPr>
        <p:spPr>
          <a:xfrm>
            <a:off x="577901" y="4226683"/>
            <a:ext cx="1371600" cy="523220"/>
          </a:xfrm>
          <a:prstGeom prst="rect">
            <a:avLst/>
          </a:prstGeom>
          <a:noFill/>
        </p:spPr>
        <p:txBody>
          <a:bodyPr wrap="square" rtlCol="0">
            <a:spAutoFit/>
          </a:bodyPr>
          <a:lstStyle/>
          <a:p>
            <a:pPr algn="ctr"/>
            <a:r>
              <a:rPr lang="en-AU" sz="2800" dirty="0"/>
              <a:t>Data</a:t>
            </a:r>
            <a:endParaRPr lang="en-US" sz="2800" dirty="0"/>
          </a:p>
        </p:txBody>
      </p:sp>
      <p:sp>
        <p:nvSpPr>
          <p:cNvPr id="8" name="Right Arrow 7"/>
          <p:cNvSpPr/>
          <p:nvPr/>
        </p:nvSpPr>
        <p:spPr>
          <a:xfrm>
            <a:off x="2133600" y="3048000"/>
            <a:ext cx="4572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867400" y="2703493"/>
            <a:ext cx="2743200" cy="954107"/>
          </a:xfrm>
          <a:prstGeom prst="rect">
            <a:avLst/>
          </a:prstGeom>
          <a:noFill/>
        </p:spPr>
        <p:txBody>
          <a:bodyPr wrap="square" rtlCol="0">
            <a:spAutoFit/>
          </a:bodyPr>
          <a:lstStyle/>
          <a:p>
            <a:r>
              <a:rPr lang="en-AU" sz="2800" dirty="0"/>
              <a:t>+ HTML + CSS + SVG</a:t>
            </a:r>
            <a:endParaRPr lang="en-US" sz="2800" dirty="0"/>
          </a:p>
        </p:txBody>
      </p:sp>
      <p:sp>
        <p:nvSpPr>
          <p:cNvPr id="10" name="Down Arrow 9"/>
          <p:cNvSpPr/>
          <p:nvPr/>
        </p:nvSpPr>
        <p:spPr>
          <a:xfrm>
            <a:off x="6781800" y="3734714"/>
            <a:ext cx="762000" cy="5324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134300" y="4028857"/>
            <a:ext cx="2057400" cy="523220"/>
          </a:xfrm>
          <a:prstGeom prst="rect">
            <a:avLst/>
          </a:prstGeom>
          <a:noFill/>
        </p:spPr>
        <p:txBody>
          <a:bodyPr wrap="square" rtlCol="0">
            <a:spAutoFit/>
          </a:bodyPr>
          <a:lstStyle/>
          <a:p>
            <a:r>
              <a:rPr lang="en-AU" sz="2800" dirty="0"/>
              <a:t>JavaScript</a:t>
            </a:r>
            <a:endParaRPr lang="en-US" sz="2800" dirty="0"/>
          </a:p>
        </p:txBody>
      </p:sp>
      <p:sp>
        <p:nvSpPr>
          <p:cNvPr id="12" name="TextBox 11"/>
          <p:cNvSpPr txBox="1"/>
          <p:nvPr/>
        </p:nvSpPr>
        <p:spPr>
          <a:xfrm>
            <a:off x="2133600" y="5581650"/>
            <a:ext cx="3565814" cy="523220"/>
          </a:xfrm>
          <a:prstGeom prst="rect">
            <a:avLst/>
          </a:prstGeom>
          <a:noFill/>
        </p:spPr>
        <p:txBody>
          <a:bodyPr wrap="square" rtlCol="0">
            <a:spAutoFit/>
          </a:bodyPr>
          <a:lstStyle/>
          <a:p>
            <a:r>
              <a:rPr lang="en-AU" sz="2800" dirty="0"/>
              <a:t>Great Visualisation</a:t>
            </a:r>
            <a:endParaRPr lang="en-US" sz="2800" dirty="0"/>
          </a:p>
        </p:txBody>
      </p:sp>
    </p:spTree>
    <p:extLst>
      <p:ext uri="{BB962C8B-B14F-4D97-AF65-F5344CB8AC3E}">
        <p14:creationId xmlns:p14="http://schemas.microsoft.com/office/powerpoint/2010/main" val="5414336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D3.js</a:t>
            </a:r>
            <a:endParaRPr lang="en-US" dirty="0"/>
          </a:p>
        </p:txBody>
      </p:sp>
      <p:sp>
        <p:nvSpPr>
          <p:cNvPr id="3" name="Content Placeholder 2"/>
          <p:cNvSpPr>
            <a:spLocks noGrp="1"/>
          </p:cNvSpPr>
          <p:nvPr>
            <p:ph idx="1"/>
          </p:nvPr>
        </p:nvSpPr>
        <p:spPr/>
        <p:txBody>
          <a:bodyPr/>
          <a:lstStyle/>
          <a:p>
            <a:r>
              <a:rPr lang="en-AU" dirty="0"/>
              <a:t>How does D3 work? Find out here</a:t>
            </a:r>
            <a:br>
              <a:rPr lang="en-AU" dirty="0"/>
            </a:br>
            <a:r>
              <a:rPr lang="en-US" sz="2800" dirty="0">
                <a:hlinkClick r:id="rId3"/>
              </a:rPr>
              <a:t>https://github.com/mbostock/d3/wiki/Tutorials</a:t>
            </a:r>
            <a:endParaRPr lang="en-US" sz="2800" dirty="0"/>
          </a:p>
          <a:p>
            <a:r>
              <a:rPr lang="en-US" dirty="0"/>
              <a:t>In particular:</a:t>
            </a:r>
          </a:p>
          <a:p>
            <a:pPr lvl="1"/>
            <a:r>
              <a:rPr lang="en-US" dirty="0"/>
              <a:t>Three Little Circles </a:t>
            </a:r>
            <a:r>
              <a:rPr lang="en-US" dirty="0">
                <a:hlinkClick r:id="rId4"/>
              </a:rPr>
              <a:t>http://bost.ocks.org/mike/circles/</a:t>
            </a:r>
            <a:endParaRPr lang="en-US" dirty="0"/>
          </a:p>
          <a:p>
            <a:pPr lvl="1"/>
            <a:r>
              <a:rPr lang="en-US" dirty="0"/>
              <a:t>D3 Tutorials – Scott Murray </a:t>
            </a:r>
            <a:r>
              <a:rPr lang="en-US" dirty="0">
                <a:hlinkClick r:id="rId5"/>
              </a:rPr>
              <a:t>http://alignedleft.com/tutorials/d3/</a:t>
            </a:r>
            <a:endParaRPr lang="en-US" dirty="0"/>
          </a:p>
          <a:p>
            <a:pPr lvl="1"/>
            <a:r>
              <a:rPr lang="en-AU" dirty="0"/>
              <a:t>Example gallery</a:t>
            </a:r>
            <a:br>
              <a:rPr lang="en-AU" dirty="0"/>
            </a:br>
            <a:r>
              <a:rPr lang="en-AU" dirty="0">
                <a:hlinkClick r:id="rId6"/>
              </a:rPr>
              <a:t>https://github.com/mbostock/d3/wiki/Gallery</a:t>
            </a:r>
            <a:endParaRPr lang="en-AU" dirty="0"/>
          </a:p>
          <a:p>
            <a:pPr lvl="1"/>
            <a:endParaRPr lang="en-US" dirty="0"/>
          </a:p>
        </p:txBody>
      </p:sp>
    </p:spTree>
    <p:extLst>
      <p:ext uri="{BB962C8B-B14F-4D97-AF65-F5344CB8AC3E}">
        <p14:creationId xmlns:p14="http://schemas.microsoft.com/office/powerpoint/2010/main" val="3769887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3"/>
          <p:cNvSpPr>
            <a:spLocks noGrp="1"/>
          </p:cNvSpPr>
          <p:nvPr>
            <p:ph type="title"/>
          </p:nvPr>
        </p:nvSpPr>
        <p:spPr/>
        <p:txBody>
          <a:bodyPr/>
          <a:lstStyle/>
          <a:p>
            <a:pPr eaLnBrk="1" hangingPunct="1"/>
            <a:endParaRPr lang="en-US" dirty="0"/>
          </a:p>
        </p:txBody>
      </p:sp>
      <p:sp>
        <p:nvSpPr>
          <p:cNvPr id="2" name="Text Placeholder 1"/>
          <p:cNvSpPr>
            <a:spLocks noGrp="1"/>
          </p:cNvSpPr>
          <p:nvPr>
            <p:ph type="body" idx="1"/>
          </p:nvPr>
        </p:nvSpPr>
        <p:spPr/>
        <p:txBody>
          <a:bodyPr/>
          <a:lstStyle/>
          <a:p>
            <a:r>
              <a:rPr lang="en-AU" sz="5400" dirty="0"/>
              <a:t>When learning coding,</a:t>
            </a:r>
            <a:br>
              <a:rPr lang="en-AU" sz="5400" dirty="0"/>
            </a:br>
            <a:r>
              <a:rPr lang="en-AU" sz="5400" dirty="0"/>
              <a:t>be brave</a:t>
            </a:r>
            <a:endParaRPr lang="en-US" sz="5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830" y="1752600"/>
            <a:ext cx="9461188" cy="3232820"/>
          </a:xfrm>
          <a:prstGeom prst="rect">
            <a:avLst/>
          </a:prstGeom>
        </p:spPr>
      </p:pic>
      <p:sp>
        <p:nvSpPr>
          <p:cNvPr id="2" name="Title 1"/>
          <p:cNvSpPr>
            <a:spLocks noGrp="1"/>
          </p:cNvSpPr>
          <p:nvPr>
            <p:ph type="title"/>
          </p:nvPr>
        </p:nvSpPr>
        <p:spPr/>
        <p:txBody>
          <a:bodyPr/>
          <a:lstStyle/>
          <a:p>
            <a:r>
              <a:rPr lang="en-AU" dirty="0"/>
              <a:t>Web Browser Technology Architecture</a:t>
            </a:r>
            <a:endParaRPr lang="en-US" dirty="0"/>
          </a:p>
        </p:txBody>
      </p:sp>
      <p:sp>
        <p:nvSpPr>
          <p:cNvPr id="6" name="TextBox 5"/>
          <p:cNvSpPr txBox="1"/>
          <p:nvPr/>
        </p:nvSpPr>
        <p:spPr>
          <a:xfrm>
            <a:off x="304800" y="5117068"/>
            <a:ext cx="7467600" cy="369332"/>
          </a:xfrm>
          <a:prstGeom prst="rect">
            <a:avLst/>
          </a:prstGeom>
          <a:noFill/>
        </p:spPr>
        <p:txBody>
          <a:bodyPr wrap="square" rtlCol="0">
            <a:spAutoFit/>
          </a:bodyPr>
          <a:lstStyle/>
          <a:p>
            <a:r>
              <a:rPr lang="en-US" dirty="0"/>
              <a:t>From: https://hsivonen.fi/web-stack/</a:t>
            </a:r>
          </a:p>
        </p:txBody>
      </p:sp>
    </p:spTree>
    <p:extLst>
      <p:ext uri="{BB962C8B-B14F-4D97-AF65-F5344CB8AC3E}">
        <p14:creationId xmlns:p14="http://schemas.microsoft.com/office/powerpoint/2010/main" val="899360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Putting Everything Together</a:t>
            </a:r>
            <a:endParaRPr lang="en-US" dirty="0"/>
          </a:p>
        </p:txBody>
      </p:sp>
      <p:sp>
        <p:nvSpPr>
          <p:cNvPr id="3" name="Content Placeholder 2"/>
          <p:cNvSpPr>
            <a:spLocks noGrp="1"/>
          </p:cNvSpPr>
          <p:nvPr>
            <p:ph idx="1"/>
          </p:nvPr>
        </p:nvSpPr>
        <p:spPr>
          <a:xfrm>
            <a:off x="304800" y="1417637"/>
            <a:ext cx="8229600" cy="4525963"/>
          </a:xfrm>
        </p:spPr>
        <p:txBody>
          <a:bodyPr/>
          <a:lstStyle/>
          <a:p>
            <a:r>
              <a:rPr lang="en-AU" dirty="0">
                <a:solidFill>
                  <a:srgbClr val="00B050"/>
                </a:solidFill>
              </a:rPr>
              <a:t>Mash</a:t>
            </a:r>
            <a:r>
              <a:rPr lang="en-AU" dirty="0"/>
              <a:t>: A “supported” Web application</a:t>
            </a:r>
          </a:p>
          <a:p>
            <a:pPr lvl="1"/>
            <a:r>
              <a:rPr lang="en-AU" sz="2000" dirty="0">
                <a:hlinkClick r:id="rId3"/>
              </a:rPr>
              <a:t>https://github.com/mlawry/unsw-cse-seng-mash-webapp</a:t>
            </a:r>
            <a:endParaRPr lang="en-AU" sz="2000" dirty="0"/>
          </a:p>
          <a:p>
            <a:pPr lvl="1"/>
            <a:r>
              <a:rPr lang="en-AU" dirty="0"/>
              <a:t>Study it in your own time</a:t>
            </a:r>
          </a:p>
          <a:p>
            <a:pPr lvl="1"/>
            <a:r>
              <a:rPr lang="en-AU" dirty="0"/>
              <a:t>Ask me any questions about it via email</a:t>
            </a:r>
          </a:p>
          <a:p>
            <a:pPr lvl="1"/>
            <a:r>
              <a:rPr lang="en-AU" dirty="0"/>
              <a:t>Bug fixes welcome (submit issues via </a:t>
            </a:r>
            <a:r>
              <a:rPr lang="en-AU" dirty="0" err="1"/>
              <a:t>GitHub</a:t>
            </a:r>
            <a:r>
              <a:rPr lang="en-AU" dirty="0"/>
              <a:t>)</a:t>
            </a:r>
          </a:p>
          <a:p>
            <a:r>
              <a:rPr lang="en-AU" dirty="0">
                <a:solidFill>
                  <a:srgbClr val="00B050"/>
                </a:solidFill>
              </a:rPr>
              <a:t>Mash</a:t>
            </a:r>
            <a:r>
              <a:rPr lang="en-AU" dirty="0"/>
              <a:t> uses:</a:t>
            </a:r>
          </a:p>
          <a:p>
            <a:pPr lvl="1"/>
            <a:r>
              <a:rPr lang="en-AU" dirty="0"/>
              <a:t>Client-side: HTML + CSS + SVG + JavaScript + Ajax (D3.js, jQuery, Bootstrap)</a:t>
            </a:r>
          </a:p>
          <a:p>
            <a:pPr lvl="1"/>
            <a:r>
              <a:rPr lang="en-AU" dirty="0"/>
              <a:t>Server-side: Node.js</a:t>
            </a:r>
          </a:p>
          <a:p>
            <a:pPr lvl="1"/>
            <a:r>
              <a:rPr lang="en-AU" dirty="0"/>
              <a:t>Use it as a template for your project!</a:t>
            </a:r>
            <a:endParaRPr lang="en-US" dirty="0"/>
          </a:p>
        </p:txBody>
      </p:sp>
    </p:spTree>
    <p:extLst>
      <p:ext uri="{BB962C8B-B14F-4D97-AF65-F5344CB8AC3E}">
        <p14:creationId xmlns:p14="http://schemas.microsoft.com/office/powerpoint/2010/main" val="5284880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AU" sz="5400" dirty="0"/>
              <a:t>Some hints on starting your project</a:t>
            </a:r>
            <a:endParaRPr lang="en-US" sz="5400" dirty="0"/>
          </a:p>
        </p:txBody>
      </p:sp>
    </p:spTree>
    <p:extLst>
      <p:ext uri="{BB962C8B-B14F-4D97-AF65-F5344CB8AC3E}">
        <p14:creationId xmlns:p14="http://schemas.microsoft.com/office/powerpoint/2010/main" val="23783846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Node.js tooling</a:t>
            </a:r>
            <a:endParaRPr lang="en-US" dirty="0"/>
          </a:p>
        </p:txBody>
      </p:sp>
      <p:sp>
        <p:nvSpPr>
          <p:cNvPr id="3" name="Content Placeholder 2"/>
          <p:cNvSpPr>
            <a:spLocks noGrp="1"/>
          </p:cNvSpPr>
          <p:nvPr>
            <p:ph idx="1"/>
          </p:nvPr>
        </p:nvSpPr>
        <p:spPr/>
        <p:txBody>
          <a:bodyPr>
            <a:noAutofit/>
          </a:bodyPr>
          <a:lstStyle/>
          <a:p>
            <a:r>
              <a:rPr lang="en-AU" sz="3600" dirty="0"/>
              <a:t>Node.js on (recent versions of) Linux</a:t>
            </a:r>
          </a:p>
          <a:p>
            <a:pPr lvl="1"/>
            <a:r>
              <a:rPr lang="en-AU" sz="3200" dirty="0"/>
              <a:t>Install using system package manager</a:t>
            </a:r>
          </a:p>
          <a:p>
            <a:pPr lvl="2"/>
            <a:r>
              <a:rPr lang="en-AU" sz="2800" dirty="0" err="1"/>
              <a:t>Debian</a:t>
            </a:r>
            <a:r>
              <a:rPr lang="en-AU" sz="2800" dirty="0"/>
              <a:t>/Ubuntu: </a:t>
            </a:r>
            <a:r>
              <a:rPr lang="en-AU" sz="2800" dirty="0" err="1"/>
              <a:t>nodejs</a:t>
            </a:r>
            <a:r>
              <a:rPr lang="en-AU" sz="2800" dirty="0"/>
              <a:t>, </a:t>
            </a:r>
            <a:r>
              <a:rPr lang="en-AU" sz="2800" dirty="0" err="1"/>
              <a:t>npm</a:t>
            </a:r>
            <a:endParaRPr lang="en-AU" sz="2800" dirty="0"/>
          </a:p>
          <a:p>
            <a:pPr lvl="1"/>
            <a:r>
              <a:rPr lang="en-AU" sz="3200" dirty="0"/>
              <a:t>Use command line and a text editor</a:t>
            </a:r>
          </a:p>
          <a:p>
            <a:pPr lvl="1"/>
            <a:r>
              <a:rPr lang="en-AU" sz="3200" dirty="0"/>
              <a:t>Integrated Development Environments</a:t>
            </a:r>
          </a:p>
          <a:p>
            <a:pPr lvl="2"/>
            <a:r>
              <a:rPr lang="en-AU" sz="2800" dirty="0"/>
              <a:t>Eclipse (search “eclipse node.js”)</a:t>
            </a:r>
          </a:p>
          <a:p>
            <a:pPr lvl="2"/>
            <a:r>
              <a:rPr lang="en-AU" sz="2800" dirty="0"/>
              <a:t>NetBeans (search “</a:t>
            </a:r>
            <a:r>
              <a:rPr lang="en-AU" sz="2800" dirty="0" err="1"/>
              <a:t>netbeans</a:t>
            </a:r>
            <a:r>
              <a:rPr lang="en-AU" sz="2800" dirty="0"/>
              <a:t> node.js”)</a:t>
            </a:r>
          </a:p>
        </p:txBody>
      </p:sp>
    </p:spTree>
    <p:extLst>
      <p:ext uri="{BB962C8B-B14F-4D97-AF65-F5344CB8AC3E}">
        <p14:creationId xmlns:p14="http://schemas.microsoft.com/office/powerpoint/2010/main" val="13010784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Node.js tutorials (Linux)</a:t>
            </a:r>
          </a:p>
        </p:txBody>
      </p:sp>
      <p:sp>
        <p:nvSpPr>
          <p:cNvPr id="3" name="Content Placeholder 2"/>
          <p:cNvSpPr>
            <a:spLocks noGrp="1"/>
          </p:cNvSpPr>
          <p:nvPr>
            <p:ph idx="1"/>
          </p:nvPr>
        </p:nvSpPr>
        <p:spPr/>
        <p:txBody>
          <a:bodyPr/>
          <a:lstStyle/>
          <a:p>
            <a:r>
              <a:rPr lang="en-AU" dirty="0">
                <a:hlinkClick r:id="rId3"/>
              </a:rPr>
              <a:t>http://www.nodeclipse.org/ubuntu/linux/java/nodejs/2015/2015/07/09/Starting-with-Java-and-Node.js-development-on-Ubuntu-Linux.html</a:t>
            </a:r>
            <a:endParaRPr lang="en-AU" dirty="0"/>
          </a:p>
          <a:p>
            <a:r>
              <a:rPr lang="en-AU" dirty="0" err="1"/>
              <a:t>Netbeans</a:t>
            </a:r>
            <a:r>
              <a:rPr lang="en-AU" dirty="0"/>
              <a:t> </a:t>
            </a:r>
            <a:r>
              <a:rPr lang="en-AU" dirty="0" err="1"/>
              <a:t>Nodejs</a:t>
            </a:r>
            <a:r>
              <a:rPr lang="en-AU" dirty="0"/>
              <a:t> Plugin: </a:t>
            </a:r>
            <a:r>
              <a:rPr lang="en-AU" dirty="0">
                <a:hlinkClick r:id="rId4"/>
              </a:rPr>
              <a:t>https://github.com/timboudreau/nb-nodejs</a:t>
            </a:r>
            <a:endParaRPr lang="en-AU" dirty="0"/>
          </a:p>
          <a:p>
            <a:r>
              <a:rPr lang="en-AU" dirty="0"/>
              <a:t>Command line: </a:t>
            </a:r>
            <a:r>
              <a:rPr lang="en-AU" dirty="0">
                <a:hlinkClick r:id="rId5"/>
              </a:rPr>
              <a:t>http://blog.modulus.io/absolute-beginners-guide-to-nodejs</a:t>
            </a:r>
            <a:endParaRPr lang="en-AU" dirty="0"/>
          </a:p>
          <a:p>
            <a:endParaRPr lang="en-AU" dirty="0"/>
          </a:p>
          <a:p>
            <a:endParaRPr lang="en-AU" dirty="0"/>
          </a:p>
        </p:txBody>
      </p:sp>
    </p:spTree>
    <p:extLst>
      <p:ext uri="{BB962C8B-B14F-4D97-AF65-F5344CB8AC3E}">
        <p14:creationId xmlns:p14="http://schemas.microsoft.com/office/powerpoint/2010/main" val="7247791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Node.js for Windows users</a:t>
            </a:r>
          </a:p>
        </p:txBody>
      </p:sp>
      <p:sp>
        <p:nvSpPr>
          <p:cNvPr id="3" name="Content Placeholder 2"/>
          <p:cNvSpPr>
            <a:spLocks noGrp="1"/>
          </p:cNvSpPr>
          <p:nvPr>
            <p:ph idx="1"/>
          </p:nvPr>
        </p:nvSpPr>
        <p:spPr/>
        <p:txBody>
          <a:bodyPr/>
          <a:lstStyle/>
          <a:p>
            <a:r>
              <a:rPr lang="en-AU" dirty="0"/>
              <a:t>Option 1: Switch to Linux?</a:t>
            </a:r>
          </a:p>
          <a:p>
            <a:r>
              <a:rPr lang="en-AU" dirty="0"/>
              <a:t>Option 2: Use Eclipse or NetBeans?</a:t>
            </a:r>
          </a:p>
          <a:p>
            <a:r>
              <a:rPr lang="en-AU" dirty="0"/>
              <a:t>Option 3: Use Node.js Tools for Visual Studio</a:t>
            </a:r>
          </a:p>
          <a:p>
            <a:pPr lvl="1"/>
            <a:r>
              <a:rPr lang="en-AU" dirty="0"/>
              <a:t>Visual Studio 2013 Community Edition</a:t>
            </a:r>
          </a:p>
          <a:p>
            <a:pPr lvl="1"/>
            <a:r>
              <a:rPr lang="en-AU" dirty="0"/>
              <a:t>Node.js Tools for Visual Studio</a:t>
            </a:r>
          </a:p>
          <a:p>
            <a:pPr lvl="1"/>
            <a:r>
              <a:rPr lang="en-AU" dirty="0"/>
              <a:t>Node.js for Windows (MSI 64-bit)</a:t>
            </a:r>
          </a:p>
          <a:p>
            <a:pPr lvl="1"/>
            <a:endParaRPr lang="en-AU" dirty="0"/>
          </a:p>
          <a:p>
            <a:pPr lvl="1"/>
            <a:endParaRPr lang="en-AU" dirty="0"/>
          </a:p>
        </p:txBody>
      </p:sp>
    </p:spTree>
    <p:extLst>
      <p:ext uri="{BB962C8B-B14F-4D97-AF65-F5344CB8AC3E}">
        <p14:creationId xmlns:p14="http://schemas.microsoft.com/office/powerpoint/2010/main" val="11534577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Node.js tutorials (Windows)</a:t>
            </a:r>
          </a:p>
        </p:txBody>
      </p:sp>
      <p:sp>
        <p:nvSpPr>
          <p:cNvPr id="3" name="Content Placeholder 2"/>
          <p:cNvSpPr>
            <a:spLocks noGrp="1"/>
          </p:cNvSpPr>
          <p:nvPr>
            <p:ph idx="1"/>
          </p:nvPr>
        </p:nvSpPr>
        <p:spPr/>
        <p:txBody>
          <a:bodyPr/>
          <a:lstStyle/>
          <a:p>
            <a:r>
              <a:rPr lang="en-AU" dirty="0">
                <a:hlinkClick r:id="rId2"/>
              </a:rPr>
              <a:t>https://channel9.msdn.com/Blogs/Seth-Juarez/Nodejs-Tools-for-Visual-Studio</a:t>
            </a:r>
            <a:endParaRPr lang="en-AU" dirty="0"/>
          </a:p>
          <a:p>
            <a:pPr lvl="1"/>
            <a:r>
              <a:rPr lang="en-AU" dirty="0"/>
              <a:t>Includes a demo on deployment to Azure (if you want to use it)</a:t>
            </a:r>
          </a:p>
          <a:p>
            <a:endParaRPr lang="en-AU" dirty="0"/>
          </a:p>
        </p:txBody>
      </p:sp>
    </p:spTree>
    <p:extLst>
      <p:ext uri="{BB962C8B-B14F-4D97-AF65-F5344CB8AC3E}">
        <p14:creationId xmlns:p14="http://schemas.microsoft.com/office/powerpoint/2010/main" val="38593031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Tutorial on Express framework</a:t>
            </a:r>
          </a:p>
        </p:txBody>
      </p:sp>
      <p:sp>
        <p:nvSpPr>
          <p:cNvPr id="3" name="Content Placeholder 2"/>
          <p:cNvSpPr>
            <a:spLocks noGrp="1"/>
          </p:cNvSpPr>
          <p:nvPr>
            <p:ph idx="1"/>
          </p:nvPr>
        </p:nvSpPr>
        <p:spPr/>
        <p:txBody>
          <a:bodyPr/>
          <a:lstStyle/>
          <a:p>
            <a:r>
              <a:rPr lang="en-AU" dirty="0"/>
              <a:t>Express via the command line </a:t>
            </a:r>
            <a:r>
              <a:rPr lang="en-AU" dirty="0">
                <a:hlinkClick r:id="rId2"/>
              </a:rPr>
              <a:t>https://codeforgeek.com/2014/10/express-complete-tutorial-part-1/</a:t>
            </a:r>
            <a:endParaRPr lang="en-AU" dirty="0"/>
          </a:p>
          <a:p>
            <a:r>
              <a:rPr lang="en-AU" dirty="0"/>
              <a:t>Deploy node.js apps to </a:t>
            </a:r>
            <a:r>
              <a:rPr lang="en-AU" dirty="0" err="1"/>
              <a:t>Heroku</a:t>
            </a:r>
            <a:r>
              <a:rPr lang="en-AU" dirty="0"/>
              <a:t> (free hosting service – conditions apply) </a:t>
            </a:r>
            <a:r>
              <a:rPr lang="en-AU" dirty="0">
                <a:hlinkClick r:id="rId3"/>
              </a:rPr>
              <a:t>https://devcenter.heroku.com/articles/getting-started-with-nodejs#introduction</a:t>
            </a:r>
            <a:endParaRPr lang="en-AU" dirty="0"/>
          </a:p>
          <a:p>
            <a:endParaRPr lang="en-AU" dirty="0"/>
          </a:p>
        </p:txBody>
      </p:sp>
    </p:spTree>
    <p:extLst>
      <p:ext uri="{BB962C8B-B14F-4D97-AF65-F5344CB8AC3E}">
        <p14:creationId xmlns:p14="http://schemas.microsoft.com/office/powerpoint/2010/main" val="18733690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Some UI examples</a:t>
            </a:r>
            <a:endParaRPr lang="en-US" dirty="0"/>
          </a:p>
        </p:txBody>
      </p:sp>
      <p:sp>
        <p:nvSpPr>
          <p:cNvPr id="3" name="Content Placeholder 2"/>
          <p:cNvSpPr>
            <a:spLocks noGrp="1"/>
          </p:cNvSpPr>
          <p:nvPr>
            <p:ph idx="1"/>
          </p:nvPr>
        </p:nvSpPr>
        <p:spPr/>
        <p:txBody>
          <a:bodyPr/>
          <a:lstStyle/>
          <a:p>
            <a:r>
              <a:rPr lang="en-AU" dirty="0"/>
              <a:t>Examples:</a:t>
            </a:r>
          </a:p>
          <a:p>
            <a:pPr lvl="1"/>
            <a:r>
              <a:rPr lang="en-US" dirty="0">
                <a:hlinkClick r:id="rId2"/>
              </a:rPr>
              <a:t>http://www.nytimes.com/newsgraphics/2013/09/13/fashion-week-editors-picks/</a:t>
            </a:r>
            <a:endParaRPr lang="en-US" dirty="0"/>
          </a:p>
          <a:p>
            <a:pPr lvl="1"/>
            <a:r>
              <a:rPr lang="en-US" dirty="0">
                <a:hlinkClick r:id="rId3"/>
              </a:rPr>
              <a:t>http://www.nytimes.com/interactive/2014/02/11/sports/sochi-2014-interactive-stories.html</a:t>
            </a:r>
            <a:endParaRPr lang="en-US" dirty="0"/>
          </a:p>
          <a:p>
            <a:pPr lvl="1"/>
            <a:r>
              <a:rPr lang="en-AU" dirty="0">
                <a:hlinkClick r:id="rId4"/>
              </a:rPr>
              <a:t>http://onedrive.live.com/</a:t>
            </a:r>
            <a:endParaRPr lang="en-US" dirty="0"/>
          </a:p>
          <a:p>
            <a:endParaRPr lang="en-AU" dirty="0"/>
          </a:p>
        </p:txBody>
      </p:sp>
    </p:spTree>
    <p:extLst>
      <p:ext uri="{BB962C8B-B14F-4D97-AF65-F5344CB8AC3E}">
        <p14:creationId xmlns:p14="http://schemas.microsoft.com/office/powerpoint/2010/main" val="31338617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type="title"/>
          </p:nvPr>
        </p:nvSpPr>
        <p:spPr/>
        <p:txBody>
          <a:bodyPr/>
          <a:lstStyle/>
          <a:p>
            <a:r>
              <a:rPr lang="en-US" dirty="0"/>
              <a:t>Thank You</a:t>
            </a:r>
          </a:p>
        </p:txBody>
      </p:sp>
      <p:sp>
        <p:nvSpPr>
          <p:cNvPr id="24579" name="Rectangle 5"/>
          <p:cNvSpPr>
            <a:spLocks noGrp="1" noChangeArrowheads="1"/>
          </p:cNvSpPr>
          <p:nvPr>
            <p:ph type="body" idx="1"/>
          </p:nvPr>
        </p:nvSpPr>
        <p:spPr/>
        <p:txBody>
          <a:bodyPr/>
          <a:lstStyle/>
          <a:p>
            <a:pPr algn="ctr">
              <a:buFontTx/>
              <a:buNone/>
            </a:pPr>
            <a:r>
              <a:rPr lang="en-US" sz="4800" dirty="0"/>
              <a:t>Questions?</a:t>
            </a:r>
          </a:p>
          <a:p>
            <a:pPr algn="ctr">
              <a:buNone/>
            </a:pPr>
            <a:r>
              <a:rPr lang="en-AU" sz="2800" dirty="0"/>
              <a:t>Email me: l.yao@unsw.edu.au</a:t>
            </a:r>
          </a:p>
          <a:p>
            <a:pPr algn="ctr">
              <a:buNone/>
            </a:pPr>
            <a:endParaRPr lang="en-AU" sz="2800" dirty="0"/>
          </a:p>
          <a:p>
            <a:pPr algn="ctr">
              <a:buNone/>
            </a:pPr>
            <a:r>
              <a:rPr lang="en-AU" sz="2800" dirty="0"/>
              <a:t>Remember</a:t>
            </a:r>
          </a:p>
          <a:p>
            <a:pPr algn="ctr">
              <a:buNone/>
            </a:pPr>
            <a:r>
              <a:rPr lang="en-AU" sz="2800" dirty="0"/>
              <a:t>When learning coding, be brave</a:t>
            </a:r>
            <a:endParaRPr lang="en-US" sz="2800" dirty="0"/>
          </a:p>
          <a:p>
            <a:pPr algn="ctr">
              <a:buFontTx/>
              <a:buNone/>
            </a:pPr>
            <a:endParaRPr lang="en-AU" sz="1400" dirty="0"/>
          </a:p>
          <a:p>
            <a:pPr algn="ctr">
              <a:buFontTx/>
              <a:buNone/>
            </a:pPr>
            <a:endParaRPr lang="en-AU" sz="1400" dirty="0"/>
          </a:p>
          <a:p>
            <a:pPr algn="ctr">
              <a:buFontTx/>
              <a:buNone/>
            </a:pPr>
            <a:endParaRPr lang="en-AU" sz="1400" dirty="0"/>
          </a:p>
          <a:p>
            <a:pPr algn="ctr">
              <a:buFontTx/>
              <a:buNone/>
            </a:pPr>
            <a:endParaRPr lang="en-AU" sz="1400" dirty="0"/>
          </a:p>
          <a:p>
            <a:pPr algn="ctr">
              <a:buFontTx/>
              <a:buNone/>
            </a:pPr>
            <a:r>
              <a:rPr lang="en-AU" sz="1800" b="1" dirty="0"/>
              <a:t>Acknowledgments</a:t>
            </a:r>
          </a:p>
          <a:p>
            <a:pPr algn="ctr">
              <a:buFontTx/>
              <a:buNone/>
            </a:pPr>
            <a:r>
              <a:rPr lang="en-AU" sz="1800" dirty="0"/>
              <a:t>Lecture notes from Kenny </a:t>
            </a:r>
            <a:r>
              <a:rPr lang="en-AU" sz="1800" dirty="0" err="1"/>
              <a:t>Sabir</a:t>
            </a:r>
            <a:endParaRPr lang="en-US" sz="1800" dirty="0"/>
          </a:p>
          <a:p>
            <a:pPr algn="ctr">
              <a:buFontTx/>
              <a:buNone/>
            </a:pPr>
            <a:endParaRPr lang="en-AU"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Web Technology Architecture</a:t>
            </a:r>
            <a:endParaRPr lang="en-US" dirty="0"/>
          </a:p>
        </p:txBody>
      </p:sp>
      <p:pic>
        <p:nvPicPr>
          <p:cNvPr id="4" name="Picture 3"/>
          <p:cNvPicPr>
            <a:picLocks noChangeAspect="1"/>
          </p:cNvPicPr>
          <p:nvPr/>
        </p:nvPicPr>
        <p:blipFill>
          <a:blip r:embed="rId3"/>
          <a:stretch>
            <a:fillRect/>
          </a:stretch>
        </p:blipFill>
        <p:spPr>
          <a:xfrm>
            <a:off x="533400" y="1219200"/>
            <a:ext cx="8077200" cy="4671314"/>
          </a:xfrm>
          <a:prstGeom prst="rect">
            <a:avLst/>
          </a:prstGeom>
        </p:spPr>
      </p:pic>
      <p:sp>
        <p:nvSpPr>
          <p:cNvPr id="5" name="TextBox 4"/>
          <p:cNvSpPr txBox="1"/>
          <p:nvPr/>
        </p:nvSpPr>
        <p:spPr>
          <a:xfrm>
            <a:off x="457200" y="5943600"/>
            <a:ext cx="7467600" cy="369332"/>
          </a:xfrm>
          <a:prstGeom prst="rect">
            <a:avLst/>
          </a:prstGeom>
          <a:noFill/>
        </p:spPr>
        <p:txBody>
          <a:bodyPr wrap="square" rtlCol="0">
            <a:spAutoFit/>
          </a:bodyPr>
          <a:lstStyle/>
          <a:p>
            <a:r>
              <a:rPr lang="en-AU" dirty="0"/>
              <a:t>From: http://www.w3.org/Consortium/techstack-desc.html</a:t>
            </a:r>
            <a:endParaRPr lang="en-US" dirty="0"/>
          </a:p>
        </p:txBody>
      </p:sp>
    </p:spTree>
    <p:extLst>
      <p:ext uri="{BB962C8B-B14F-4D97-AF65-F5344CB8AC3E}">
        <p14:creationId xmlns:p14="http://schemas.microsoft.com/office/powerpoint/2010/main" val="3129725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Web Browser Technology Architecture</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595" y="1752600"/>
            <a:ext cx="9461189" cy="3232820"/>
          </a:xfrm>
          <a:prstGeom prst="rect">
            <a:avLst/>
          </a:prstGeom>
        </p:spPr>
      </p:pic>
      <p:sp>
        <p:nvSpPr>
          <p:cNvPr id="6" name="TextBox 5"/>
          <p:cNvSpPr txBox="1"/>
          <p:nvPr/>
        </p:nvSpPr>
        <p:spPr>
          <a:xfrm>
            <a:off x="304800" y="5117068"/>
            <a:ext cx="7467600" cy="369332"/>
          </a:xfrm>
          <a:prstGeom prst="rect">
            <a:avLst/>
          </a:prstGeom>
          <a:noFill/>
        </p:spPr>
        <p:txBody>
          <a:bodyPr wrap="square" rtlCol="0">
            <a:spAutoFit/>
          </a:bodyPr>
          <a:lstStyle/>
          <a:p>
            <a:r>
              <a:rPr lang="en-US" dirty="0"/>
              <a:t>From: https://hsivonen.fi/web-stack/</a:t>
            </a:r>
          </a:p>
        </p:txBody>
      </p:sp>
    </p:spTree>
    <p:extLst>
      <p:ext uri="{BB962C8B-B14F-4D97-AF65-F5344CB8AC3E}">
        <p14:creationId xmlns:p14="http://schemas.microsoft.com/office/powerpoint/2010/main" val="2072049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AU" dirty="0"/>
              <a:t>JavaScript</a:t>
            </a:r>
            <a:endParaRPr lang="en-US" dirty="0"/>
          </a:p>
        </p:txBody>
      </p:sp>
      <p:sp>
        <p:nvSpPr>
          <p:cNvPr id="10" name="Content Placeholder 9"/>
          <p:cNvSpPr>
            <a:spLocks noGrp="1"/>
          </p:cNvSpPr>
          <p:nvPr>
            <p:ph idx="1"/>
          </p:nvPr>
        </p:nvSpPr>
        <p:spPr/>
        <p:txBody>
          <a:bodyPr/>
          <a:lstStyle/>
          <a:p>
            <a:endParaRPr lang="en-AU" sz="2800" dirty="0"/>
          </a:p>
          <a:p>
            <a:endParaRPr lang="en-AU" sz="2800" dirty="0"/>
          </a:p>
          <a:p>
            <a:endParaRPr lang="en-AU" sz="2800" dirty="0"/>
          </a:p>
          <a:p>
            <a:endParaRPr lang="en-AU" sz="2800" dirty="0"/>
          </a:p>
          <a:p>
            <a:r>
              <a:rPr lang="en-AU" sz="2800" dirty="0"/>
              <a:t>Highly recommended!!!</a:t>
            </a:r>
          </a:p>
          <a:p>
            <a:r>
              <a:rPr lang="en-AU" sz="2800" dirty="0"/>
              <a:t>Online access through UNSW library</a:t>
            </a:r>
          </a:p>
          <a:p>
            <a:r>
              <a:rPr lang="en-AU" sz="2800" dirty="0"/>
              <a:t>Learn all about the JavaScript programming language</a:t>
            </a:r>
          </a:p>
        </p:txBody>
      </p:sp>
      <p:sp>
        <p:nvSpPr>
          <p:cNvPr id="2" name="AutoShape 2" descr="JavaScript: The Definitive Guide, 6th Edition"/>
          <p:cNvSpPr>
            <a:spLocks noChangeAspect="1" noChangeArrowheads="1"/>
          </p:cNvSpPr>
          <p:nvPr/>
        </p:nvSpPr>
        <p:spPr bwMode="auto">
          <a:xfrm>
            <a:off x="155575" y="-661988"/>
            <a:ext cx="1381125" cy="1381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a:blip r:embed="rId3"/>
          <a:stretch>
            <a:fillRect/>
          </a:stretch>
        </p:blipFill>
        <p:spPr>
          <a:xfrm>
            <a:off x="846137" y="1417638"/>
            <a:ext cx="1381125" cy="1809750"/>
          </a:xfrm>
          <a:prstGeom prst="rect">
            <a:avLst/>
          </a:prstGeom>
        </p:spPr>
      </p:pic>
      <p:sp>
        <p:nvSpPr>
          <p:cNvPr id="7" name="Rectangle 4"/>
          <p:cNvSpPr>
            <a:spLocks noChangeArrowheads="1"/>
          </p:cNvSpPr>
          <p:nvPr/>
        </p:nvSpPr>
        <p:spPr bwMode="auto">
          <a:xfrm>
            <a:off x="2362200" y="1632036"/>
            <a:ext cx="64770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hangingPunct="0"/>
            <a:r>
              <a:rPr kumimoji="0" lang="en-US" altLang="en-US" sz="2400" b="1" i="0" u="none" strike="noStrike" cap="none" normalizeH="0" baseline="0" dirty="0">
                <a:ln>
                  <a:noFill/>
                </a:ln>
                <a:solidFill>
                  <a:schemeClr val="tx1"/>
                </a:solidFill>
                <a:effectLst/>
                <a:latin typeface="Arial" panose="020B0604020202020204" pitchFamily="34" charset="0"/>
              </a:rPr>
              <a:t>JavaScript: The Definitive Guide, 6th ed.</a:t>
            </a:r>
          </a:p>
          <a:p>
            <a:pPr marL="0" marR="0" lvl="0" indent="0" algn="l" defTabSz="914400" rtl="0" eaLnBrk="0" fontAlgn="base" latinLnBrk="0" hangingPunct="0">
              <a:lnSpc>
                <a:spcPct val="100000"/>
              </a:lnSpc>
              <a:spcBef>
                <a:spcPct val="0"/>
              </a:spcBef>
              <a:spcAft>
                <a:spcPct val="0"/>
              </a:spcAft>
              <a:buClrTx/>
              <a:buSzTx/>
              <a:tabLst/>
            </a:pPr>
            <a:r>
              <a:rPr kumimoji="0" lang="en-US" altLang="en-US" sz="2000" b="1" i="0" u="none" strike="noStrike" cap="none" normalizeH="0" baseline="0" dirty="0">
                <a:ln>
                  <a:noFill/>
                </a:ln>
                <a:solidFill>
                  <a:schemeClr val="tx1"/>
                </a:solidFill>
                <a:effectLst/>
                <a:latin typeface="Arial" panose="020B0604020202020204" pitchFamily="34" charset="0"/>
              </a:rPr>
              <a:t>By: </a:t>
            </a:r>
            <a:r>
              <a:rPr kumimoji="0" lang="en-US" altLang="en-US" sz="2000" b="0" i="0" u="none" strike="noStrike" cap="none" normalizeH="0" baseline="0" dirty="0">
                <a:ln>
                  <a:noFill/>
                </a:ln>
                <a:solidFill>
                  <a:schemeClr val="tx1"/>
                </a:solidFill>
                <a:effectLst/>
                <a:latin typeface="Arial" panose="020B0604020202020204" pitchFamily="34" charset="0"/>
                <a:hlinkClick r:id="rId4"/>
              </a:rPr>
              <a:t>David Flanagan</a:t>
            </a: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Publisher: </a:t>
            </a:r>
            <a:r>
              <a:rPr kumimoji="0" lang="en-US" altLang="en-US" sz="1800" b="0" i="0" u="none" strike="noStrike" cap="none" normalizeH="0" baseline="0" dirty="0">
                <a:ln>
                  <a:noFill/>
                </a:ln>
                <a:solidFill>
                  <a:schemeClr val="tx1"/>
                </a:solidFill>
                <a:effectLst/>
                <a:latin typeface="Arial" panose="020B0604020202020204" pitchFamily="34" charset="0"/>
              </a:rPr>
              <a:t>O'Reilly Media, Inc.</a:t>
            </a:r>
          </a:p>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Pub. Date: </a:t>
            </a:r>
            <a:r>
              <a:rPr kumimoji="0" lang="en-US" altLang="en-US" sz="1800" b="0" i="0" u="none" strike="noStrike" cap="none" normalizeH="0" baseline="0" dirty="0">
                <a:ln>
                  <a:noFill/>
                </a:ln>
                <a:solidFill>
                  <a:schemeClr val="tx1"/>
                </a:solidFill>
                <a:effectLst/>
                <a:latin typeface="Arial" panose="020B0604020202020204" pitchFamily="34" charset="0"/>
              </a:rPr>
              <a:t>May 3, 2011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5" end="5"/>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AU" dirty="0"/>
              <a:t>JavaScript on client and server</a:t>
            </a: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 y="2445104"/>
            <a:ext cx="1714500" cy="17145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90030" y="2445104"/>
            <a:ext cx="1820570" cy="1804111"/>
          </a:xfrm>
          <a:prstGeom prst="rect">
            <a:avLst/>
          </a:prstGeom>
        </p:spPr>
      </p:pic>
      <p:sp>
        <p:nvSpPr>
          <p:cNvPr id="5" name="Cloud 4"/>
          <p:cNvSpPr/>
          <p:nvPr/>
        </p:nvSpPr>
        <p:spPr>
          <a:xfrm>
            <a:off x="2754630" y="2285998"/>
            <a:ext cx="2743200" cy="203271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eft-Right Arrow 6"/>
          <p:cNvSpPr/>
          <p:nvPr/>
        </p:nvSpPr>
        <p:spPr>
          <a:xfrm>
            <a:off x="1676400" y="3103320"/>
            <a:ext cx="9144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Left-Right Arrow 18"/>
          <p:cNvSpPr/>
          <p:nvPr/>
        </p:nvSpPr>
        <p:spPr>
          <a:xfrm>
            <a:off x="5644515" y="3149953"/>
            <a:ext cx="9144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66700" y="4322519"/>
            <a:ext cx="1943100" cy="1569660"/>
          </a:xfrm>
          <a:prstGeom prst="rect">
            <a:avLst/>
          </a:prstGeom>
          <a:noFill/>
        </p:spPr>
        <p:txBody>
          <a:bodyPr wrap="square" rtlCol="0">
            <a:spAutoFit/>
          </a:bodyPr>
          <a:lstStyle/>
          <a:p>
            <a:r>
              <a:rPr lang="en-AU" sz="2400" dirty="0"/>
              <a:t>Server-side JavaScript Web server with Node.js</a:t>
            </a:r>
            <a:endParaRPr lang="en-US" sz="2400" dirty="0"/>
          </a:p>
        </p:txBody>
      </p:sp>
      <p:sp>
        <p:nvSpPr>
          <p:cNvPr id="12" name="TextBox 11"/>
          <p:cNvSpPr txBox="1"/>
          <p:nvPr/>
        </p:nvSpPr>
        <p:spPr>
          <a:xfrm>
            <a:off x="5497830" y="4391451"/>
            <a:ext cx="3369945" cy="1200329"/>
          </a:xfrm>
          <a:prstGeom prst="rect">
            <a:avLst/>
          </a:prstGeom>
          <a:noFill/>
        </p:spPr>
        <p:txBody>
          <a:bodyPr wrap="square" rtlCol="0">
            <a:spAutoFit/>
          </a:bodyPr>
          <a:lstStyle/>
          <a:p>
            <a:pPr algn="r"/>
            <a:r>
              <a:rPr lang="en-AU" sz="2400" dirty="0"/>
              <a:t>Client-side JavaScript within Chrome, Firefox, Internet Explorer… </a:t>
            </a:r>
            <a:endParaRPr lang="en-US" sz="2400" dirty="0"/>
          </a:p>
        </p:txBody>
      </p:sp>
      <p:sp>
        <p:nvSpPr>
          <p:cNvPr id="13" name="TextBox 12"/>
          <p:cNvSpPr txBox="1"/>
          <p:nvPr/>
        </p:nvSpPr>
        <p:spPr>
          <a:xfrm>
            <a:off x="2895600" y="1752600"/>
            <a:ext cx="2884170" cy="461665"/>
          </a:xfrm>
          <a:prstGeom prst="rect">
            <a:avLst/>
          </a:prstGeom>
          <a:noFill/>
        </p:spPr>
        <p:txBody>
          <a:bodyPr wrap="square" rtlCol="0">
            <a:spAutoFit/>
          </a:bodyPr>
          <a:lstStyle/>
          <a:p>
            <a:r>
              <a:rPr lang="en-AU" sz="2400" dirty="0"/>
              <a:t>Internet (the Cloud)</a:t>
            </a: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Companion Web application</a:t>
            </a:r>
            <a:endParaRPr lang="en-US" dirty="0"/>
          </a:p>
        </p:txBody>
      </p:sp>
      <p:sp>
        <p:nvSpPr>
          <p:cNvPr id="3" name="Content Placeholder 2"/>
          <p:cNvSpPr>
            <a:spLocks noGrp="1"/>
          </p:cNvSpPr>
          <p:nvPr>
            <p:ph idx="1"/>
          </p:nvPr>
        </p:nvSpPr>
        <p:spPr/>
        <p:txBody>
          <a:bodyPr/>
          <a:lstStyle/>
          <a:p>
            <a:r>
              <a:rPr lang="en-AU" dirty="0">
                <a:solidFill>
                  <a:srgbClr val="00B050"/>
                </a:solidFill>
              </a:rPr>
              <a:t>Mash</a:t>
            </a:r>
            <a:r>
              <a:rPr lang="en-AU" dirty="0"/>
              <a:t>: The “supported” Web application</a:t>
            </a:r>
          </a:p>
          <a:p>
            <a:pPr lvl="1"/>
            <a:r>
              <a:rPr lang="en-AU" sz="2000" dirty="0">
                <a:hlinkClick r:id="rId2"/>
              </a:rPr>
              <a:t>https://github.com/mlawry/unsw-cse-seng-mash-webapp</a:t>
            </a:r>
            <a:endParaRPr lang="en-AU" sz="2000" dirty="0"/>
          </a:p>
          <a:p>
            <a:pPr lvl="1"/>
            <a:r>
              <a:rPr lang="en-AU" dirty="0"/>
              <a:t>Covers all technologies discussed</a:t>
            </a:r>
          </a:p>
          <a:p>
            <a:pPr lvl="1"/>
            <a:r>
              <a:rPr lang="en-AU" dirty="0"/>
              <a:t>Study it in your own time</a:t>
            </a:r>
          </a:p>
          <a:p>
            <a:pPr lvl="1"/>
            <a:r>
              <a:rPr lang="en-AU" dirty="0"/>
              <a:t>Ask me any questions about it via email</a:t>
            </a:r>
          </a:p>
        </p:txBody>
      </p:sp>
    </p:spTree>
    <p:extLst>
      <p:ext uri="{BB962C8B-B14F-4D97-AF65-F5344CB8AC3E}">
        <p14:creationId xmlns:p14="http://schemas.microsoft.com/office/powerpoint/2010/main" val="3496250160"/>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Optima"/>
        <a:ea typeface=""/>
        <a:cs typeface=""/>
      </a:majorFont>
      <a:minorFont>
        <a:latin typeface="Opti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3436</TotalTime>
  <Words>2702</Words>
  <Application>Microsoft Office PowerPoint</Application>
  <PresentationFormat>On-screen Show (4:3)</PresentationFormat>
  <Paragraphs>376</Paragraphs>
  <Slides>49</Slides>
  <Notes>34</Notes>
  <HiddenSlides>5</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49</vt:i4>
      </vt:variant>
    </vt:vector>
  </HeadingPairs>
  <TitlesOfParts>
    <vt:vector size="53" baseType="lpstr">
      <vt:lpstr>Optima</vt:lpstr>
      <vt:lpstr>Arial</vt:lpstr>
      <vt:lpstr>Calibri</vt:lpstr>
      <vt:lpstr>Default Design</vt:lpstr>
      <vt:lpstr>Web Technology Overview with a focus on JavaScript-based technologies</vt:lpstr>
      <vt:lpstr>Who am I?</vt:lpstr>
      <vt:lpstr>Continuing education</vt:lpstr>
      <vt:lpstr>PowerPoint Presentation</vt:lpstr>
      <vt:lpstr>Web Technology Architecture</vt:lpstr>
      <vt:lpstr>Web Browser Technology Architecture</vt:lpstr>
      <vt:lpstr>JavaScript</vt:lpstr>
      <vt:lpstr>JavaScript on client and server</vt:lpstr>
      <vt:lpstr>Companion Web application</vt:lpstr>
      <vt:lpstr>PowerPoint Presentation</vt:lpstr>
      <vt:lpstr>http://nodejs.org/</vt:lpstr>
      <vt:lpstr>Node.js</vt:lpstr>
      <vt:lpstr>Classic LAMP stack</vt:lpstr>
      <vt:lpstr>From LAMP to Node.js</vt:lpstr>
      <vt:lpstr>From LAMP to Node.js</vt:lpstr>
      <vt:lpstr>Node.js architecture</vt:lpstr>
      <vt:lpstr>From Node.js to MEAN</vt:lpstr>
      <vt:lpstr>From Node.js to MEAN</vt:lpstr>
      <vt:lpstr>From Node.js to MEAN</vt:lpstr>
      <vt:lpstr>From Node.js to MEAN</vt:lpstr>
      <vt:lpstr>MEAN stack</vt:lpstr>
      <vt:lpstr>PowerPoint Presentation</vt:lpstr>
      <vt:lpstr>HTML DOM</vt:lpstr>
      <vt:lpstr>Cascading Style Sheets</vt:lpstr>
      <vt:lpstr>CSS selectors</vt:lpstr>
      <vt:lpstr>CSS selectors</vt:lpstr>
      <vt:lpstr>CSS style sheet (.css)</vt:lpstr>
      <vt:lpstr>JavaScript</vt:lpstr>
      <vt:lpstr>Web browser</vt:lpstr>
      <vt:lpstr>Ajax</vt:lpstr>
      <vt:lpstr>Front-End Frameworks</vt:lpstr>
      <vt:lpstr>jQuery JavaScript library</vt:lpstr>
      <vt:lpstr>jQuery</vt:lpstr>
      <vt:lpstr>JSFiddle</vt:lpstr>
      <vt:lpstr>SVG</vt:lpstr>
      <vt:lpstr>SVG in JSFiddle</vt:lpstr>
      <vt:lpstr>Web graphics</vt:lpstr>
      <vt:lpstr>Data-Driven Documents</vt:lpstr>
      <vt:lpstr>D3.js</vt:lpstr>
      <vt:lpstr>Web Browser Technology Architecture</vt:lpstr>
      <vt:lpstr>Putting Everything Together</vt:lpstr>
      <vt:lpstr>PowerPoint Presentation</vt:lpstr>
      <vt:lpstr>Node.js tooling</vt:lpstr>
      <vt:lpstr>Node.js tutorials (Linux)</vt:lpstr>
      <vt:lpstr>Node.js for Windows users</vt:lpstr>
      <vt:lpstr>Node.js tutorials (Windows)</vt:lpstr>
      <vt:lpstr>Tutorial on Express framework</vt:lpstr>
      <vt:lpstr>Some UI examples</vt:lpstr>
      <vt:lpstr>Thank You</vt:lpstr>
    </vt:vector>
  </TitlesOfParts>
  <Company> UNSW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Modelling EAP for eResearch</dc:title>
  <dc:creator>Lawrence Yao</dc:creator>
  <cp:lastModifiedBy>Lawrence Yao</cp:lastModifiedBy>
  <cp:revision>524</cp:revision>
  <dcterms:created xsi:type="dcterms:W3CDTF">2006-09-19T04:42:09Z</dcterms:created>
  <dcterms:modified xsi:type="dcterms:W3CDTF">2016-08-01T12:35:01Z</dcterms:modified>
</cp:coreProperties>
</file>