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embeddedFontLst>
    <p:embeddedFont>
      <p:font typeface="Helvetica Neue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E59DC5-5465-4FE1-9A41-504447752DC6}">
  <a:tblStyle styleId="{9AE59DC5-5465-4FE1-9A41-504447752D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italic.fntdata"/><Relationship Id="rId20" Type="http://schemas.openxmlformats.org/officeDocument/2006/relationships/slide" Target="slides/slide14.xml"/><Relationship Id="rId41" Type="http://schemas.openxmlformats.org/officeDocument/2006/relationships/font" Target="fonts/HelveticaNeue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HelveticaNeue-bold.fntdata"/><Relationship Id="rId16" Type="http://schemas.openxmlformats.org/officeDocument/2006/relationships/slide" Target="slides/slide10.xml"/><Relationship Id="rId38" Type="http://schemas.openxmlformats.org/officeDocument/2006/relationships/font" Target="fonts/HelveticaNeue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2f5daead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2f5daead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7872d96b46_1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7872d96b46_1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872d96b46_1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872d96b46_1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872d96b46_1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7872d96b46_1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872d96b46_1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872d96b46_1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872d96b46_1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7872d96b46_1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872d96b46_1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7872d96b46_1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872d96b46_1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7872d96b46_1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872d96b46_1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7872d96b46_1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7872d96b46_1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7872d96b46_1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872d96b46_1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7872d96b46_1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7872d96b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7872d96b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7872d96b46_1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7872d96b46_1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7872d96b46_1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7872d96b46_1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7872d96b46_1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7872d96b46_1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7872d96b46_1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7872d96b46_1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872d96b46_1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7872d96b46_1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7872d96b46_1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7872d96b46_1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7872d96b46_1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7872d96b46_1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7872d96b46_1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7872d96b46_1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7872d96b46_1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7872d96b46_1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7872d96b46_1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7872d96b46_1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872d96b4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872d96b4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872d96b46_1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7872d96b46_1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872d96b46_1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7872d96b46_1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872d96b46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7872d96b46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872d96b46_1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7872d96b46_1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872d96b46_1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872d96b46_1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872d96b46_1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7872d96b46_1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872d96b46_1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7872d96b46_1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872d96b46_1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7872d96b46_1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0" y="624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Verdana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l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l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l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l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l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l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l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1889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42900" lvl="1" marL="914400" algn="ctr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ctr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1005520" y="181428"/>
            <a:ext cx="76974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1005520" y="666477"/>
            <a:ext cx="76974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79400" lvl="1" marL="914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/>
            </a:lvl2pPr>
            <a:lvl3pPr indent="-279400" lvl="2" marL="1371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3pPr>
            <a:lvl4pPr indent="-279400" lvl="3" marL="1828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/>
            </a:lvl4pPr>
            <a:lvl5pPr indent="-279400" lvl="4" marL="2286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858325"/>
            <a:ext cx="8520600" cy="32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429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  <a:defRPr b="1" sz="2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  <a:defRPr b="1" sz="2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  <a:defRPr b="1" sz="2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  <a:defRPr b="1" sz="2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  <a:defRPr b="1" sz="2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  <a:defRPr b="1" sz="2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  <a:defRPr b="1" sz="2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  <a:defRPr b="1" sz="2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8253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8253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87895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487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1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None/>
              <a:defRPr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None/>
              <a:defRPr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None/>
              <a:defRPr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None/>
              <a:defRPr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None/>
              <a:defRPr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None/>
              <a:defRPr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None/>
              <a:defRPr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None/>
              <a:defRPr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871350"/>
            <a:ext cx="8520600" cy="3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Helvetica Neue"/>
              <a:buChar char="●"/>
              <a:defRPr sz="2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○"/>
              <a:defRPr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-29625" y="4879200"/>
            <a:ext cx="9173700" cy="264300"/>
          </a:xfrm>
          <a:prstGeom prst="rect">
            <a:avLst/>
          </a:prstGeom>
          <a:gradFill>
            <a:gsLst>
              <a:gs pos="0">
                <a:srgbClr val="00457D"/>
              </a:gs>
              <a:gs pos="51000">
                <a:srgbClr val="57068C"/>
              </a:gs>
              <a:gs pos="100000">
                <a:srgbClr val="FFE600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75" y="4879200"/>
            <a:ext cx="91137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DESN2000</a:t>
            </a: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180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drufelcnc.com/?c=blog&amp;p=Stepper_motors" TargetMode="External"/><Relationship Id="rId4" Type="http://schemas.openxmlformats.org/officeDocument/2006/relationships/hyperlink" Target="https://cookierobotics.com/042/" TargetMode="External"/><Relationship Id="rId5" Type="http://schemas.openxmlformats.org/officeDocument/2006/relationships/hyperlink" Target="https://www.haydonkerkpittman.com/learningzone/technicaldocuments/stepper-motor-theory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youtube.com/watch?v=QWaYaWujGp0" TargetMode="External"/><Relationship Id="rId4" Type="http://schemas.openxmlformats.org/officeDocument/2006/relationships/hyperlink" Target="https://www.youtube.com/watch?v=OL7PFYeFPX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263350" y="2925775"/>
            <a:ext cx="4045200" cy="16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2024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Hammond Pearce</a:t>
            </a:r>
            <a:br>
              <a:rPr b="1" lang="en-GB" sz="2000"/>
            </a:b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Includes material from </a:t>
            </a:r>
            <a:br>
              <a:rPr b="1" lang="en-GB" sz="1700"/>
            </a:br>
            <a:r>
              <a:rPr b="1" lang="en-GB" sz="1700"/>
              <a:t>“Chapter 15, Stepper Motors, </a:t>
            </a:r>
            <a:br>
              <a:rPr b="1" lang="en-GB" sz="1700"/>
            </a:br>
            <a:r>
              <a:rPr b="1" lang="en-GB" sz="1700"/>
              <a:t>Dr. Yifeng Zhu / U. of Maine”</a:t>
            </a:r>
            <a:endParaRPr b="1" i="1" sz="1700"/>
          </a:p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60" y="146275"/>
            <a:ext cx="2257200" cy="95760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>
            <p:ph type="title"/>
          </p:nvPr>
        </p:nvSpPr>
        <p:spPr>
          <a:xfrm>
            <a:off x="-50" y="1206325"/>
            <a:ext cx="4572000" cy="14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DESN2000</a:t>
            </a:r>
            <a:r>
              <a:rPr lang="en-GB" sz="1700">
                <a:solidFill>
                  <a:schemeClr val="dk1"/>
                </a:solidFill>
              </a:rPr>
              <a:t> 24T2 Lec12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</a:rPr>
              <a:t>Stepper Motors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350" y="152400"/>
            <a:ext cx="4267251" cy="426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Differing wiring methods: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Unipolar Stepper Motor</a:t>
            </a:r>
            <a:endParaRPr/>
          </a:p>
        </p:txBody>
      </p:sp>
      <p:sp>
        <p:nvSpPr>
          <p:cNvPr id="135" name="Google Shape;135;p24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75" y="1298250"/>
            <a:ext cx="3148750" cy="29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7725" y="1430300"/>
            <a:ext cx="4953000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Differing wiring methods: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Unipolar Stepper Motor</a:t>
            </a:r>
            <a:endParaRPr/>
          </a:p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75" y="1298250"/>
            <a:ext cx="3148750" cy="29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7725" y="1430300"/>
            <a:ext cx="4953000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/>
          <p:nvPr/>
        </p:nvSpPr>
        <p:spPr>
          <a:xfrm>
            <a:off x="5589950" y="697950"/>
            <a:ext cx="3181800" cy="523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Simpler circuit! But…</a:t>
            </a:r>
            <a:endParaRPr sz="22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164975" y="4283550"/>
            <a:ext cx="3181800" cy="523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…Less magnetic torque</a:t>
            </a:r>
            <a:endParaRPr sz="22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Stepping Methods</a:t>
            </a:r>
            <a:endParaRPr/>
          </a:p>
        </p:txBody>
      </p:sp>
      <p:sp>
        <p:nvSpPr>
          <p:cNvPr id="153" name="Google Shape;153;p26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Wave Stepping</a:t>
            </a:r>
            <a:endParaRPr/>
          </a:p>
        </p:txBody>
      </p:sp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200" y="730850"/>
            <a:ext cx="6692975" cy="3871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1" name="Google Shape;161;p27"/>
          <p:cNvGraphicFramePr/>
          <p:nvPr/>
        </p:nvGraphicFramePr>
        <p:xfrm>
          <a:off x="935875" y="289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{9AE59DC5-5465-4FE1-9A41-504447752DC6}</a:tableStyleId>
              </a:tblPr>
              <a:tblGrid>
                <a:gridCol w="887425"/>
                <a:gridCol w="887425"/>
              </a:tblGrid>
              <a:tr h="29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COIL_B</a:t>
                      </a:r>
                      <a:endParaRPr/>
                    </a:p>
                  </a:txBody>
                  <a:tcPr marT="54000" marB="540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Pink</a:t>
                      </a:r>
                      <a:endParaRPr/>
                    </a:p>
                  </a:txBody>
                  <a:tcPr marT="54000" marB="54000" marR="91425" marL="91425"/>
                </a:tc>
              </a:tr>
              <a:tr h="29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COIL_D</a:t>
                      </a:r>
                      <a:endParaRPr/>
                    </a:p>
                  </a:txBody>
                  <a:tcPr marT="54000" marB="540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Orange</a:t>
                      </a:r>
                      <a:endParaRPr/>
                    </a:p>
                  </a:txBody>
                  <a:tcPr marT="54000" marB="54000" marR="91425" marL="91425"/>
                </a:tc>
              </a:tr>
              <a:tr h="29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COIL_A</a:t>
                      </a:r>
                      <a:endParaRPr/>
                    </a:p>
                  </a:txBody>
                  <a:tcPr marT="54000" marB="540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Blue</a:t>
                      </a:r>
                      <a:endParaRPr/>
                    </a:p>
                  </a:txBody>
                  <a:tcPr marT="54000" marB="54000" marR="91425" marL="91425"/>
                </a:tc>
              </a:tr>
              <a:tr h="29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COIL_C</a:t>
                      </a:r>
                      <a:endParaRPr/>
                    </a:p>
                  </a:txBody>
                  <a:tcPr marT="54000" marB="540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Yellow</a:t>
                      </a:r>
                      <a:endParaRPr/>
                    </a:p>
                  </a:txBody>
                  <a:tcPr marT="54000" marB="54000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Wave Stepping</a:t>
            </a:r>
            <a:endParaRPr/>
          </a:p>
        </p:txBody>
      </p:sp>
      <p:sp>
        <p:nvSpPr>
          <p:cNvPr id="167" name="Google Shape;167;p28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850" y="730850"/>
            <a:ext cx="4130297" cy="41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Wave stepping in code</a:t>
            </a:r>
            <a:endParaRPr/>
          </a:p>
        </p:txBody>
      </p:sp>
      <p:sp>
        <p:nvSpPr>
          <p:cNvPr id="174" name="Google Shape;174;p29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9"/>
          <p:cNvSpPr txBox="1"/>
          <p:nvPr/>
        </p:nvSpPr>
        <p:spPr>
          <a:xfrm>
            <a:off x="1178100" y="669400"/>
            <a:ext cx="6787800" cy="4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0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-GB" sz="10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1"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10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(COIL_B_GPIO_Port, COIL_B_Pin, </a:t>
            </a:r>
            <a:r>
              <a:rPr b="1"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10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(COIL_A_GPIO_Port, COIL_A_Pin, </a:t>
            </a:r>
            <a:r>
              <a:rPr b="1"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} </a:t>
            </a:r>
            <a:r>
              <a:rPr b="1" lang="en-GB" sz="10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0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1"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10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(COIL_A_GPIO_Port, COIL_A_Pin, </a:t>
            </a:r>
            <a:r>
              <a:rPr b="1"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10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(COIL_D_GPIO_Port, COIL_D_Pin, </a:t>
            </a:r>
            <a:r>
              <a:rPr b="1"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} </a:t>
            </a:r>
            <a:r>
              <a:rPr b="1" lang="en-GB" sz="10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0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1"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10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(COIL_D_GPIO_Port, COIL_D_Pin, </a:t>
            </a:r>
            <a:r>
              <a:rPr b="1"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10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(COIL_C_GPIO_Port, COIL_C_Pin, </a:t>
            </a:r>
            <a:r>
              <a:rPr b="1"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} </a:t>
            </a:r>
            <a:r>
              <a:rPr b="1" lang="en-GB" sz="10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0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1"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10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(COIL_C_GPIO_Port, COIL_C_Pin, </a:t>
            </a:r>
            <a:r>
              <a:rPr b="1"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10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(COIL_B_GPIO_Port, COIL_B_Pin, </a:t>
            </a:r>
            <a:r>
              <a:rPr b="1"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-GB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++;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-GB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-GB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% </a:t>
            </a:r>
            <a:r>
              <a:rPr b="1" lang="en-GB" sz="10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b="1" sz="10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1700" y="858325"/>
            <a:ext cx="8520600" cy="32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Advantages: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Simple control: Easy implementation with basic circuits.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Low power: Consumes less power than other stepping modes.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Disadvantages: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Low torque: Produces less torque compared to other methods.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Vibration: Increased vibration and noise during operation.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1000"/>
              </a:spcAft>
              <a:buSzPts val="1800"/>
              <a:buChar char="○"/>
            </a:pPr>
            <a:r>
              <a:rPr lang="en-GB"/>
              <a:t>Less smooth: Provides less smooth motion than other stepping modes.</a:t>
            </a:r>
            <a:endParaRPr/>
          </a:p>
        </p:txBody>
      </p:sp>
      <p:sp>
        <p:nvSpPr>
          <p:cNvPr id="181" name="Google Shape;181;p30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Wave stepping</a:t>
            </a:r>
            <a:endParaRPr/>
          </a:p>
        </p:txBody>
      </p:sp>
      <p:sp>
        <p:nvSpPr>
          <p:cNvPr id="182" name="Google Shape;182;p30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00" y="497575"/>
            <a:ext cx="7440333" cy="414834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Full</a:t>
            </a:r>
            <a:r>
              <a:rPr lang="en-GB"/>
              <a:t> stepping</a:t>
            </a:r>
            <a:endParaRPr/>
          </a:p>
        </p:txBody>
      </p:sp>
      <p:sp>
        <p:nvSpPr>
          <p:cNvPr id="189" name="Google Shape;189;p31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90" name="Google Shape;190;p31"/>
          <p:cNvGraphicFramePr/>
          <p:nvPr/>
        </p:nvGraphicFramePr>
        <p:xfrm>
          <a:off x="989450" y="298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{9AE59DC5-5465-4FE1-9A41-504447752DC6}</a:tableStyleId>
              </a:tblPr>
              <a:tblGrid>
                <a:gridCol w="887425"/>
                <a:gridCol w="887425"/>
              </a:tblGrid>
              <a:tr h="29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COIL_B</a:t>
                      </a:r>
                      <a:endParaRPr/>
                    </a:p>
                  </a:txBody>
                  <a:tcPr marT="54000" marB="540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Pink</a:t>
                      </a:r>
                      <a:endParaRPr/>
                    </a:p>
                  </a:txBody>
                  <a:tcPr marT="54000" marB="54000" marR="91425" marL="91425"/>
                </a:tc>
              </a:tr>
              <a:tr h="29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COIL_D</a:t>
                      </a:r>
                      <a:endParaRPr/>
                    </a:p>
                  </a:txBody>
                  <a:tcPr marT="54000" marB="540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Orange</a:t>
                      </a:r>
                      <a:endParaRPr/>
                    </a:p>
                  </a:txBody>
                  <a:tcPr marT="54000" marB="54000" marR="91425" marL="91425"/>
                </a:tc>
              </a:tr>
              <a:tr h="29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COIL_A</a:t>
                      </a:r>
                      <a:endParaRPr/>
                    </a:p>
                  </a:txBody>
                  <a:tcPr marT="54000" marB="540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Blue</a:t>
                      </a:r>
                      <a:endParaRPr/>
                    </a:p>
                  </a:txBody>
                  <a:tcPr marT="54000" marB="54000" marR="91425" marL="91425"/>
                </a:tc>
              </a:tr>
              <a:tr h="29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COIL_C</a:t>
                      </a:r>
                      <a:endParaRPr/>
                    </a:p>
                  </a:txBody>
                  <a:tcPr marT="54000" marB="540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Yellow</a:t>
                      </a:r>
                      <a:endParaRPr/>
                    </a:p>
                  </a:txBody>
                  <a:tcPr marT="54000" marB="54000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Full stepping</a:t>
            </a:r>
            <a:endParaRPr/>
          </a:p>
        </p:txBody>
      </p:sp>
      <p:sp>
        <p:nvSpPr>
          <p:cNvPr id="196" name="Google Shape;196;p32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850" y="730850"/>
            <a:ext cx="4130297" cy="41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Full stepping in code</a:t>
            </a:r>
            <a:endParaRPr/>
          </a:p>
        </p:txBody>
      </p:sp>
      <p:sp>
        <p:nvSpPr>
          <p:cNvPr id="203" name="Google Shape;203;p33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33"/>
          <p:cNvSpPr txBox="1"/>
          <p:nvPr/>
        </p:nvSpPr>
        <p:spPr>
          <a:xfrm>
            <a:off x="475275" y="569275"/>
            <a:ext cx="7838700" cy="42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7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7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7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-GB" sz="7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7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(COIL_B_GPIO_Port, COIL_B_Pin,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(COIL_D_GPIO_Port, COIL_D_Pin,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(COIL_A_GPIO_Port, COIL_A_Pin,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(COIL_C_GPIO_Port, COIL_C_Pin,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} </a:t>
            </a:r>
            <a:r>
              <a:rPr b="1" lang="en-GB" sz="7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7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7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(COIL_B_GPIO_Port, COIL_B_Pin,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(COIL_D_GPIO_Port, COIL_D_Pin,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(COIL_A_GPIO_Port, COIL_A_Pin,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(COIL_C_GPIO_Port, COIL_C_Pin,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} </a:t>
            </a:r>
            <a:r>
              <a:rPr b="1" lang="en-GB" sz="7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7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7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(COIL_B_GPIO_Port, COIL_B_Pin,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(COIL_D_GPIO_Port, COIL_D_Pin,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(COIL_A_GPIO_Port, COIL_A_Pin,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(COIL_C_GPIO_Port, COIL_C_Pin,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} </a:t>
            </a:r>
            <a:r>
              <a:rPr b="1" lang="en-GB" sz="7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7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7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(COIL_B_GPIO_Port, COIL_B_Pin,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(COIL_D_GPIO_Port, COIL_D_Pin,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(COIL_A_GPIO_Port, COIL_A_Pin,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7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(COIL_C_GPIO_Port, COIL_C_Pin,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-GB" sz="7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++;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-GB" sz="7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-GB" sz="7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% </a:t>
            </a:r>
            <a:r>
              <a:rPr b="1" lang="en-GB" sz="7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b="1" sz="7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601200"/>
            <a:ext cx="8520600" cy="35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Convert electrical energy into mechanical motion or work.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Essential in powering devices, vehicles, and machinery.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Types include AC, DC, stepper, and servo motors.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Used everywhere you can imagine: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Electric cars, robots, factory equipment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Vacuum cleaners, elevators, roller doors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Microwaves and ovens (fans, turntable)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Computer fans and older HDDs/disk drives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1000"/>
              </a:spcAft>
              <a:buSzPts val="1800"/>
              <a:buChar char="○"/>
            </a:pPr>
            <a:r>
              <a:rPr lang="en-GB"/>
              <a:t>Inside digital cameras and printers</a:t>
            </a:r>
            <a:endParaRPr/>
          </a:p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 motor?</a:t>
            </a:r>
            <a:endParaRPr/>
          </a:p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775" y="2491600"/>
            <a:ext cx="2061100" cy="20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idx="1" type="body"/>
          </p:nvPr>
        </p:nvSpPr>
        <p:spPr>
          <a:xfrm>
            <a:off x="311700" y="858325"/>
            <a:ext cx="8520600" cy="32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Advantages: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High torque: Produces higher torque than wave stepping.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Better stability: Provides more stable operation and positioning.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Disadvantages: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1000"/>
              </a:spcAft>
              <a:buSzPts val="1800"/>
              <a:buChar char="○"/>
            </a:pPr>
            <a:r>
              <a:rPr lang="en-GB"/>
              <a:t>Higher power: Consumes more power compared to wave stepping.</a:t>
            </a:r>
            <a:endParaRPr/>
          </a:p>
        </p:txBody>
      </p:sp>
      <p:sp>
        <p:nvSpPr>
          <p:cNvPr id="210" name="Google Shape;210;p34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Full stepping</a:t>
            </a:r>
            <a:endParaRPr/>
          </a:p>
        </p:txBody>
      </p:sp>
      <p:sp>
        <p:nvSpPr>
          <p:cNvPr id="211" name="Google Shape;211;p34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Half stepping</a:t>
            </a:r>
            <a:endParaRPr/>
          </a:p>
        </p:txBody>
      </p:sp>
      <p:sp>
        <p:nvSpPr>
          <p:cNvPr id="217" name="Google Shape;217;p35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450" y="702500"/>
            <a:ext cx="6947099" cy="41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Half stepping</a:t>
            </a:r>
            <a:endParaRPr/>
          </a:p>
        </p:txBody>
      </p:sp>
      <p:sp>
        <p:nvSpPr>
          <p:cNvPr id="224" name="Google Shape;224;p36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5" name="Google Shape;22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177" y="1386851"/>
            <a:ext cx="6876023" cy="21389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6" name="Google Shape;226;p36"/>
          <p:cNvGraphicFramePr/>
          <p:nvPr/>
        </p:nvGraphicFramePr>
        <p:xfrm>
          <a:off x="212925" y="156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{9AE59DC5-5465-4FE1-9A41-504447752DC6}</a:tableStyleId>
              </a:tblPr>
              <a:tblGrid>
                <a:gridCol w="887425"/>
                <a:gridCol w="887425"/>
              </a:tblGrid>
              <a:tr h="38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COIL_B</a:t>
                      </a:r>
                      <a:endParaRPr/>
                    </a:p>
                  </a:txBody>
                  <a:tcPr marT="54000" marB="540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Pink</a:t>
                      </a:r>
                      <a:endParaRPr/>
                    </a:p>
                  </a:txBody>
                  <a:tcPr marT="54000" marB="54000" marR="91425" marL="91425"/>
                </a:tc>
              </a:tr>
              <a:tr h="38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COIL_D</a:t>
                      </a:r>
                      <a:endParaRPr/>
                    </a:p>
                  </a:txBody>
                  <a:tcPr marT="54000" marB="540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Orange</a:t>
                      </a:r>
                      <a:endParaRPr/>
                    </a:p>
                  </a:txBody>
                  <a:tcPr marT="54000" marB="54000" marR="91425" marL="91425"/>
                </a:tc>
              </a:tr>
              <a:tr h="38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COIL_A</a:t>
                      </a:r>
                      <a:endParaRPr/>
                    </a:p>
                  </a:txBody>
                  <a:tcPr marT="54000" marB="540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Blue</a:t>
                      </a:r>
                      <a:endParaRPr/>
                    </a:p>
                  </a:txBody>
                  <a:tcPr marT="54000" marB="54000" marR="91425" marL="91425"/>
                </a:tc>
              </a:tr>
              <a:tr h="38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COIL_C</a:t>
                      </a:r>
                      <a:endParaRPr/>
                    </a:p>
                  </a:txBody>
                  <a:tcPr marT="54000" marB="540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Yellow</a:t>
                      </a:r>
                      <a:endParaRPr/>
                    </a:p>
                  </a:txBody>
                  <a:tcPr marT="54000" marB="54000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Half stepping</a:t>
            </a:r>
            <a:endParaRPr/>
          </a:p>
        </p:txBody>
      </p:sp>
      <p:sp>
        <p:nvSpPr>
          <p:cNvPr id="232" name="Google Shape;232;p37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3" name="Google Shape;23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850" y="730850"/>
            <a:ext cx="4130297" cy="41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Half stepping (alternative method)</a:t>
            </a:r>
            <a:endParaRPr/>
          </a:p>
        </p:txBody>
      </p:sp>
      <p:sp>
        <p:nvSpPr>
          <p:cNvPr id="239" name="Google Shape;239;p38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0" name="Google Shape;24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850" y="730850"/>
            <a:ext cx="4130297" cy="41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Half stepping in code</a:t>
            </a:r>
            <a:endParaRPr/>
          </a:p>
        </p:txBody>
      </p:sp>
      <p:sp>
        <p:nvSpPr>
          <p:cNvPr id="246" name="Google Shape;246;p39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7" name="Google Shape;247;p39"/>
          <p:cNvSpPr txBox="1"/>
          <p:nvPr/>
        </p:nvSpPr>
        <p:spPr>
          <a:xfrm>
            <a:off x="87025" y="657300"/>
            <a:ext cx="4398000" cy="42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8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r>
              <a:rPr b="1" lang="en-GB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8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(COIL_B_GPIO_Port, COIL_B_Pin,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(COIL_D_GPIO_Port, COIL_D_Pin,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(COIL_A_GPIO_Port, COIL_A_Pin,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(COIL_C_GPIO_Port, COIL_C_Pin,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} </a:t>
            </a:r>
            <a:r>
              <a:rPr b="1" lang="en-GB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8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(COIL_B_GPIO_Port, COIL_B_Pin,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(COIL_D_GPIO_Port, COIL_D_Pin,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(COIL_A_GPIO_Port, COIL_A_Pin,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(COIL_C_GPIO_Port, COIL_C_Pin,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} </a:t>
            </a:r>
            <a:r>
              <a:rPr b="1" lang="en-GB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8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(COIL_B_GPIO_Port, COIL_B_Pin,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(COIL_D_GPIO_Port, COIL_D_Pin,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(COIL_A_GPIO_Port, COIL_A_Pin,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(COIL_C_GPIO_Port, COIL_C_Pin,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} </a:t>
            </a:r>
            <a:r>
              <a:rPr b="1" lang="en-GB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8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(COIL_B_GPIO_Port, COIL_B_Pin,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(COIL_D_GPIO_Port, COIL_D_Pin,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(COIL_A_GPIO_Port, COIL_A_Pin,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(COIL_C_GPIO_Port, COIL_C_Pin,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4572000" y="214200"/>
            <a:ext cx="4572000" cy="43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1" lang="en-GB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8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(COIL_B_GPIO_Port, COIL_B_Pin,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(COIL_D_GPIO_Port, COIL_D_Pin,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(COIL_A_GPIO_Port, COIL_A_Pin,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(COIL_C_GPIO_Port, COIL_C_Pin,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} </a:t>
            </a:r>
            <a:r>
              <a:rPr b="1" lang="en-GB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8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(COIL_B_GPIO_Port, COIL_B_Pin,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(COIL_D_GPIO_Port, COIL_D_Pin,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(COIL_A_GPIO_Port, COIL_A_Pin,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(COIL_C_GPIO_Port, COIL_C_Pin,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} </a:t>
            </a:r>
            <a:r>
              <a:rPr b="1" lang="en-GB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8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(COIL_B_GPIO_Port, COIL_B_Pin,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(COIL_D_GPIO_Port, COIL_D_Pin,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(COIL_A_GPIO_Port, COIL_A_Pin,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(COIL_C_GPIO_Port, COIL_C_Pin,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} </a:t>
            </a:r>
            <a:r>
              <a:rPr b="1" lang="en-GB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8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8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(COIL_B_GPIO_Port, COIL_B_Pin,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(COIL_D_GPIO_Port, COIL_D_Pin,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(COIL_A_GPIO_Port, COIL_A_Pin,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-GB" sz="8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HAL_GPIO_WritePin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(COIL_C_GPIO_Port, COIL_C_Pin,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-GB" sz="8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++;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-GB" sz="8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-GB" sz="8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step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% </a:t>
            </a:r>
            <a:r>
              <a:rPr b="1" lang="en-GB" sz="8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8</a:t>
            </a: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b="1" sz="8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>
            <p:ph idx="1" type="body"/>
          </p:nvPr>
        </p:nvSpPr>
        <p:spPr>
          <a:xfrm>
            <a:off x="311700" y="858325"/>
            <a:ext cx="8520600" cy="32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Advantages: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Improved precision: Offers better positioning accuracy than full stepping.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Reduced vibration: Smoother motion with less vibration.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Moderate torque: Provides a balance between torque and precision.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Disadvantages: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Complex control: Requires more complex control circuitry.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1000"/>
              </a:spcAft>
              <a:buSzPts val="1800"/>
              <a:buChar char="○"/>
            </a:pPr>
            <a:r>
              <a:rPr lang="en-GB"/>
              <a:t>Higher power: Consumes more power than wave stepping.</a:t>
            </a:r>
            <a:endParaRPr/>
          </a:p>
        </p:txBody>
      </p:sp>
      <p:sp>
        <p:nvSpPr>
          <p:cNvPr id="254" name="Google Shape;254;p40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Half stepping</a:t>
            </a:r>
            <a:endParaRPr/>
          </a:p>
        </p:txBody>
      </p:sp>
      <p:sp>
        <p:nvSpPr>
          <p:cNvPr id="255" name="Google Shape;255;p40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Precision movement: do 1 revolution</a:t>
            </a:r>
            <a:endParaRPr/>
          </a:p>
        </p:txBody>
      </p:sp>
      <p:sp>
        <p:nvSpPr>
          <p:cNvPr id="261" name="Google Shape;261;p41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Datasheet for DESN2000 28BYJ-48</a:t>
            </a:r>
            <a:endParaRPr/>
          </a:p>
        </p:txBody>
      </p:sp>
      <p:sp>
        <p:nvSpPr>
          <p:cNvPr id="267" name="Google Shape;267;p42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8" name="Google Shape;268;p42"/>
          <p:cNvSpPr txBox="1"/>
          <p:nvPr>
            <p:ph idx="1" type="body"/>
          </p:nvPr>
        </p:nvSpPr>
        <p:spPr>
          <a:xfrm>
            <a:off x="311700" y="858325"/>
            <a:ext cx="4260300" cy="32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5.625 degree per half step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11.25 degree per full step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1/64 gear reduction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-GB"/>
              <a:t>How many steps per full rotation?</a:t>
            </a:r>
            <a:endParaRPr/>
          </a:p>
        </p:txBody>
      </p:sp>
      <p:pic>
        <p:nvPicPr>
          <p:cNvPr id="269" name="Google Shape;26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883250"/>
            <a:ext cx="4267199" cy="3375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Datasheet for DESN2000 28BYJ-48</a:t>
            </a:r>
            <a:endParaRPr/>
          </a:p>
        </p:txBody>
      </p:sp>
      <p:sp>
        <p:nvSpPr>
          <p:cNvPr id="275" name="Google Shape;275;p43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6" name="Google Shape;276;p43"/>
          <p:cNvSpPr txBox="1"/>
          <p:nvPr>
            <p:ph idx="1" type="body"/>
          </p:nvPr>
        </p:nvSpPr>
        <p:spPr>
          <a:xfrm>
            <a:off x="311700" y="858325"/>
            <a:ext cx="4260300" cy="32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5.625 degree per half step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11.25 degree per full step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1/64 gear reduction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How many steps per full rotation?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b="1" lang="en-GB"/>
              <a:t>2048</a:t>
            </a:r>
            <a:endParaRPr b="1"/>
          </a:p>
          <a:p>
            <a:pPr indent="-342900" lvl="1" marL="914400" rtl="0" algn="l">
              <a:spcBef>
                <a:spcPts val="1000"/>
              </a:spcBef>
              <a:spcAft>
                <a:spcPts val="1000"/>
              </a:spcAft>
              <a:buSzPts val="1800"/>
              <a:buChar char="○"/>
            </a:pPr>
            <a:r>
              <a:rPr b="1" lang="en-GB"/>
              <a:t>Let’s implement it in code</a:t>
            </a:r>
            <a:endParaRPr b="1"/>
          </a:p>
        </p:txBody>
      </p:sp>
      <p:pic>
        <p:nvPicPr>
          <p:cNvPr id="277" name="Google Shape;27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883250"/>
            <a:ext cx="4267199" cy="3375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858325"/>
            <a:ext cx="4260300" cy="32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The image shows a “brushed” motor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It has a two-pole rotor (armature) and permanent magnet stator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When the circuit energizes it pulls each coil towards the appropriate magnet</a:t>
            </a:r>
            <a:endParaRPr/>
          </a:p>
        </p:txBody>
      </p:sp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Typical DC motors</a:t>
            </a:r>
            <a:endParaRPr/>
          </a:p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075" y="702875"/>
            <a:ext cx="3843551" cy="384355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6144000" y="4386675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/>
              <a:t>https://en.wikipedia.org/wiki/DC_motor#/media/File:Electric_motor_cycle_2.png</a:t>
            </a:r>
            <a:endParaRPr sz="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reading</a:t>
            </a:r>
            <a:endParaRPr/>
          </a:p>
        </p:txBody>
      </p:sp>
      <p:sp>
        <p:nvSpPr>
          <p:cNvPr id="283" name="Google Shape;283;p44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4" name="Google Shape;284;p44"/>
          <p:cNvSpPr txBox="1"/>
          <p:nvPr/>
        </p:nvSpPr>
        <p:spPr>
          <a:xfrm>
            <a:off x="830625" y="1243975"/>
            <a:ext cx="72162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hlink"/>
                </a:solidFill>
                <a:hlinkClick r:id="rId3"/>
              </a:rPr>
              <a:t>https://drufelcnc.com/?c=blog&amp;p=Stepper_motors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 u="sng">
                <a:solidFill>
                  <a:schemeClr val="hlink"/>
                </a:solidFill>
                <a:hlinkClick r:id="rId4"/>
              </a:rPr>
              <a:t>https://cookierobotics.com/042/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 u="sng">
                <a:solidFill>
                  <a:schemeClr val="hlink"/>
                </a:solidFill>
                <a:hlinkClick r:id="rId5"/>
              </a:rPr>
              <a:t>https://www.haydonkerkpittman.com/learningzone/technicaldocuments/stepper-motor-theory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/>
          <p:nvPr>
            <p:ph idx="1" type="body"/>
          </p:nvPr>
        </p:nvSpPr>
        <p:spPr>
          <a:xfrm>
            <a:off x="311700" y="858325"/>
            <a:ext cx="8520600" cy="32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https://www.youtube.com/watch?v=QWaYaWujGp0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https://www.youtube.com/watch?v=OL7PFYeFPX8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5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stuff</a:t>
            </a:r>
            <a:endParaRPr/>
          </a:p>
        </p:txBody>
      </p:sp>
      <p:sp>
        <p:nvSpPr>
          <p:cNvPr id="291" name="Google Shape;291;p45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</a:t>
            </a:r>
            <a:endParaRPr/>
          </a:p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681" y="849406"/>
            <a:ext cx="3552650" cy="34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714000" y="4571400"/>
            <a:ext cx="843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https://en.wikipedia.org/wiki/DC_motor#/media/File:Ejs_Open_Source_Direct_Current_Electrical_Motor_Model_Java_Applet_(_DC_Motor_)_80_degree_split_ring.gif</a:t>
            </a:r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858325"/>
            <a:ext cx="8520600" cy="32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Normal motors provide continuous rotation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… how do you know how far it has turned?</a:t>
            </a:r>
            <a:endParaRPr/>
          </a:p>
          <a:p>
            <a:pPr indent="-317500" lvl="2" marL="1371600" rtl="0" algn="l">
              <a:spcBef>
                <a:spcPts val="100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Add another sensor? E.g. shaft encoder?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Alternatively, we could use another design of motor: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b="1" lang="en-GB"/>
              <a:t>Stepper motors</a:t>
            </a:r>
            <a:r>
              <a:rPr lang="en-GB"/>
              <a:t> provide discrete, precise steps.</a:t>
            </a:r>
            <a:r>
              <a:rPr lang="en-GB"/>
              <a:t>	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Enables precise control: you know how much the motor has moved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Doesn’t require feedback for positioning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/>
              <a:t>Used in robotics, 3D printers, CNC machines, cameras…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Stepper motors</a:t>
            </a:r>
            <a:endParaRPr/>
          </a:p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</a:t>
            </a:r>
            <a:endParaRPr/>
          </a:p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850" y="517825"/>
            <a:ext cx="4130297" cy="41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6010150" y="42869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https://drufelcnc.com/?c=blog&amp;p=Stepper_motors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61550"/>
            <a:ext cx="8520600" cy="9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Differing number of poles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= Change in step angle size</a:t>
            </a:r>
            <a:endParaRPr/>
          </a:p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775" y="2197400"/>
            <a:ext cx="5124450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poles = Smaller angle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= More steps for complete revolution</a:t>
            </a:r>
            <a:endParaRPr/>
          </a:p>
        </p:txBody>
      </p:sp>
      <p:sp>
        <p:nvSpPr>
          <p:cNvPr id="119" name="Google Shape;119;p22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712" y="980925"/>
            <a:ext cx="3656575" cy="365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6023850" y="4527300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/>
              <a:t>https://en.wikipedia.org/wiki/Stepper_motor#/media/File:StepperMotor.gif</a:t>
            </a:r>
            <a:endParaRPr sz="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61550"/>
            <a:ext cx="85206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Differing wiring methods: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Bipolar Stepper Motor</a:t>
            </a:r>
            <a:endParaRPr/>
          </a:p>
        </p:txBody>
      </p:sp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8595150" y="4879200"/>
            <a:ext cx="548700" cy="264300"/>
          </a:xfrm>
          <a:prstGeom prst="rect">
            <a:avLst/>
          </a:prstGeom>
        </p:spPr>
        <p:txBody>
          <a:bodyPr anchorCtr="0" anchor="t" bIns="0" lIns="91425" spcFirstLastPara="1" rIns="91425" wrap="square" tIns="18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9025"/>
            <a:ext cx="3417732" cy="31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2375" y="1452500"/>
            <a:ext cx="4274950" cy="26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oA-Hammond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